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5" r:id="rId4"/>
    <p:sldId id="273" r:id="rId5"/>
    <p:sldId id="276" r:id="rId6"/>
    <p:sldId id="264" r:id="rId7"/>
    <p:sldId id="258" r:id="rId8"/>
    <p:sldId id="279" r:id="rId9"/>
    <p:sldId id="271" r:id="rId10"/>
    <p:sldId id="261" r:id="rId11"/>
    <p:sldId id="272" r:id="rId12"/>
    <p:sldId id="278" r:id="rId13"/>
    <p:sldId id="274" r:id="rId14"/>
    <p:sldId id="270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5"/>
    <p:restoredTop sz="94684"/>
  </p:normalViewPr>
  <p:slideViewPr>
    <p:cSldViewPr snapToGrid="0">
      <p:cViewPr varScale="1">
        <p:scale>
          <a:sx n="122" d="100"/>
          <a:sy n="122" d="100"/>
        </p:scale>
        <p:origin x="3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61755-C1BA-4DFC-E03C-A33D818DE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AE08A-24C5-2CAA-FFC4-7EDB5E595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F1057-66EB-E169-B18B-C6BCE0A18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2920C-1834-7406-C931-E4A657C3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C7A81-66D0-5C65-35B8-27B27E51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8913-CF3F-1477-CBCF-B1AC6D99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28400-EBB1-3489-66D9-C8C9AF94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EE495-3470-51EC-4479-554F81B2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EE0AE-BB10-2AF0-5135-F4DF1149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05C58-61B2-94BA-F74C-95202B63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6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90EF6-C144-5086-133C-CF9A2D171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921F2-6A5D-4EC8-9EE5-4542439AF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EEBA7-45F2-8E83-1307-2A238CD6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D9579-E934-024E-A31A-CAAB6A6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026A1-AC35-ED4A-41CC-4FB0B0AA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0B67-EB8B-58A0-E8B7-18D35267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66D9C-F3B5-BCEA-5EBE-ED4D34C1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ED73D-9045-53B9-F8F9-4E9D95AA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1744-DD4C-E4C0-0542-799C518CA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0860-6EA0-0157-9EF2-0EDFD6AA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1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6649-9BDC-687F-BB91-4B54F65C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13F90-E7E4-7D75-D62D-221DF602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63C25-5785-797F-0A8E-33D2F61D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40316-C381-BE61-45E5-E04C51EC6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128E1-D56D-BFEE-3340-FBAF92FD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8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FE7A-1E73-0120-2E51-D3F426B7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F206D-7B60-FE77-E58D-C418E073C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DE1BB-DAB9-2536-D54F-C3FC21E6D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2F97C-B22D-5917-7AFB-E100F452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75185-6939-532E-6F6C-5BE1BB31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F4A61-49E1-5326-4D18-20463F4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2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E2123-299C-23AE-DE23-1DD100DA2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1F850-6D91-602F-2F93-FBD638A2E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0B55F-8A74-547E-A249-E4BC98B2D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F90E4-8F74-5FD7-628D-10347CE61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D7BCA-1DE1-4AF0-A633-D2B376BDD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93A9A-0C73-8C69-D94B-66E524B2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1F1A4-4844-B245-28D6-676EEE8F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D05124-0D2F-EB9B-51F2-DF1C4211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E8397-59F9-8AF4-7543-0C42727E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9CAAF4-DB6B-2D53-C700-90FE1027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C74F7-9C08-FAB5-5087-22587972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DEC13-D8D0-0654-D811-F542147D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3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2D512-EA80-208D-F264-404FD806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3412A-2A20-9C41-BD60-2F40A2436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B6A1C-A728-7C65-C3CB-11242277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C933-3872-5BEC-7F01-FE826697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1EF6-E8EC-E8FC-8DB4-D93268E6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A61E6-4D50-C78F-C77F-4BE355E2C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9DCF-9199-F52D-41B9-155456F4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D7683-56EE-4D7A-A8C9-E8C7A2BF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F92D15-B565-7C5A-B69D-6F8A8A7D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715D-713C-8BDF-77BA-EB6965EE8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1CCC7-F244-87FF-AE3D-9E9C0A930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6B66B-9721-1F0D-4F31-282DDD22E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9C01F-D7C9-A5E3-19B6-BC7DA894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62826-8825-3D2E-D379-723F9C7C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338A1-7647-9A8B-A13F-F813918CE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E09338-8804-4D55-6EA8-4A1AC5EF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0742-9F7D-7C04-7817-3E66E5F65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3A734-AFD9-3A63-0FB3-38A3EC5BE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B7325-D8C5-D14F-90B0-5C71B3B23962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9FA8-4B98-76DA-3B89-E2335D186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96325-0A64-9238-E1EA-E8409C842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7D65-151A-7019-EA0D-D54516475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8541" y="1229940"/>
            <a:ext cx="9144000" cy="2387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Canadian Industry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7E9845-4D75-2772-2F5D-62E13F2A4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541" y="3709615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Andrew Morse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October 21, 2025</a:t>
            </a:r>
          </a:p>
        </p:txBody>
      </p:sp>
    </p:spTree>
    <p:extLst>
      <p:ext uri="{BB962C8B-B14F-4D97-AF65-F5344CB8AC3E}">
        <p14:creationId xmlns:p14="http://schemas.microsoft.com/office/powerpoint/2010/main" val="3506109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FCEF4-FB91-5182-B82C-1EAE5541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US-Canada Greenhouse-Grown Plant Certification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9C87-0F79-C8BD-CFE4-604F30485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Highly successful systems approach for trade of greenhouse-grown plants for planting</a:t>
            </a:r>
          </a:p>
          <a:p>
            <a:r>
              <a:rPr lang="en-US" dirty="0"/>
              <a:t>Industry-led training program has become an asset in ongoing performance improvement</a:t>
            </a:r>
          </a:p>
          <a:p>
            <a:pPr lvl="1"/>
            <a:r>
              <a:rPr lang="en-US" dirty="0"/>
              <a:t>Non-compliance improvements</a:t>
            </a:r>
          </a:p>
          <a:p>
            <a:pPr lvl="1"/>
            <a:r>
              <a:rPr lang="en-US" dirty="0"/>
              <a:t>Coordinated industry communications to highlight and address common issues</a:t>
            </a:r>
          </a:p>
          <a:p>
            <a:r>
              <a:rPr lang="en-US" dirty="0"/>
              <a:t>Opportunity for expansion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05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05A6C-3E47-D6FC-2B38-5D20AA6F5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5C2CF-DBEE-09FC-B456-C2BE85E5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Biological Control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4F93D-3984-FEDD-3FED-45D0BCC6C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Canadian businesses pioneering new biological control agents</a:t>
            </a:r>
          </a:p>
          <a:p>
            <a:r>
              <a:rPr lang="en-US" dirty="0"/>
              <a:t>Industry hopeful for implementation of revised RSPM26</a:t>
            </a:r>
          </a:p>
          <a:p>
            <a:pPr lvl="1"/>
            <a:r>
              <a:rPr lang="en-US" dirty="0"/>
              <a:t>Concerns over delays and historically limited adoption</a:t>
            </a:r>
          </a:p>
          <a:p>
            <a:r>
              <a:rPr lang="en-US" dirty="0"/>
              <a:t>NAPPO’s position makes it ideal for advancement of a biological control standard globally</a:t>
            </a:r>
          </a:p>
        </p:txBody>
      </p:sp>
    </p:spTree>
    <p:extLst>
      <p:ext uri="{BB962C8B-B14F-4D97-AF65-F5344CB8AC3E}">
        <p14:creationId xmlns:p14="http://schemas.microsoft.com/office/powerpoint/2010/main" val="460691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F7ED1-731D-DB94-FCA9-8F7417E8E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5E2F-D103-8546-852E-F6C584F0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Horticulture and Modernizing Canadian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Plant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DB989-DCD7-DD61-8C3A-28374970A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Continued support for a North American Perimeter Approach</a:t>
            </a:r>
          </a:p>
          <a:p>
            <a:pPr lvl="1"/>
            <a:r>
              <a:rPr lang="en-US" dirty="0"/>
              <a:t>Increase collaboration in preventing pest entry to North America</a:t>
            </a:r>
          </a:p>
          <a:p>
            <a:pPr lvl="1"/>
            <a:r>
              <a:rPr lang="en-US" dirty="0"/>
              <a:t>Increased coordination on pest responses</a:t>
            </a:r>
          </a:p>
          <a:p>
            <a:pPr lvl="1"/>
            <a:r>
              <a:rPr lang="en-US" dirty="0"/>
              <a:t>Increased cooperation on pest risk assessment </a:t>
            </a:r>
          </a:p>
          <a:p>
            <a:r>
              <a:rPr lang="en-US" dirty="0"/>
              <a:t>Interest in expanding tools to mitigate the financial impact of quarantine or crop destruction </a:t>
            </a:r>
          </a:p>
        </p:txBody>
      </p:sp>
    </p:spTree>
    <p:extLst>
      <p:ext uri="{BB962C8B-B14F-4D97-AF65-F5344CB8AC3E}">
        <p14:creationId xmlns:p14="http://schemas.microsoft.com/office/powerpoint/2010/main" val="3118572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0E014-255D-6D68-CC28-C6289DB17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00B8D-1368-67D6-8312-2C202A618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E-Certification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B14EF-BC54-248A-329E-E24AA3A50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Remains a key priority for several sectors</a:t>
            </a:r>
          </a:p>
          <a:p>
            <a:r>
              <a:rPr lang="en-US" dirty="0"/>
              <a:t>Canadian industry hoping for more comprehensive rollout of E-certification in Canada</a:t>
            </a:r>
          </a:p>
          <a:p>
            <a:pPr lvl="1"/>
            <a:r>
              <a:rPr lang="en-US" dirty="0"/>
              <a:t>Import/export for more destinations</a:t>
            </a:r>
          </a:p>
        </p:txBody>
      </p:sp>
    </p:spTree>
    <p:extLst>
      <p:ext uri="{BB962C8B-B14F-4D97-AF65-F5344CB8AC3E}">
        <p14:creationId xmlns:p14="http://schemas.microsoft.com/office/powerpoint/2010/main" val="4140695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FC3F-8D25-BEF5-75A4-F81172A3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Concluding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1F413-7B5C-456E-DB4C-57649BD8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Changing trade patterns will result in: </a:t>
            </a:r>
          </a:p>
          <a:p>
            <a:pPr lvl="1"/>
            <a:r>
              <a:rPr lang="en-US" dirty="0"/>
              <a:t>New risks and threats to industry</a:t>
            </a:r>
          </a:p>
          <a:p>
            <a:pPr lvl="1"/>
            <a:r>
              <a:rPr lang="en-US" dirty="0"/>
              <a:t>New demands for phytosanitary support</a:t>
            </a:r>
          </a:p>
          <a:p>
            <a:pPr lvl="1"/>
            <a:r>
              <a:rPr lang="en-US" dirty="0"/>
              <a:t>New demands on responsiveness of crop protection product registration</a:t>
            </a:r>
          </a:p>
          <a:p>
            <a:r>
              <a:rPr lang="en-US" dirty="0"/>
              <a:t>Regulatory nimbleness must become a priority if we are to succeed! </a:t>
            </a:r>
          </a:p>
        </p:txBody>
      </p:sp>
    </p:spTree>
    <p:extLst>
      <p:ext uri="{BB962C8B-B14F-4D97-AF65-F5344CB8AC3E}">
        <p14:creationId xmlns:p14="http://schemas.microsoft.com/office/powerpoint/2010/main" val="1095790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4EEF-DCA8-6360-3792-EBB15E3C3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88A30-5A86-63D9-96FD-C566A699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Thanks!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3209C-F8B6-97E5-EFC5-7374B6290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5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6ED5-BCDE-2FAD-D523-4B43E92C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Some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10669-94EF-EC7F-12EC-B052F4F13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 plant trade between all three countries</a:t>
            </a:r>
          </a:p>
          <a:p>
            <a:r>
              <a:rPr lang="en-US" dirty="0"/>
              <a:t>Engagement of Industry with NAPPO presents a great opportunity for collaboration</a:t>
            </a:r>
          </a:p>
          <a:p>
            <a:r>
              <a:rPr lang="en-US" dirty="0"/>
              <a:t>The role of industry associations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7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775E1-75BD-1896-E6FC-C677CF70D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Changing Trade Environment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D5FE9-1EE6-F8BB-D31A-90268DFB0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“We must be clear-eyed: the world is a more dangerous and uncertain place than at any point since the Second World War.”</a:t>
            </a:r>
            <a:endParaRPr lang="en-US" dirty="0"/>
          </a:p>
          <a:p>
            <a:r>
              <a:rPr lang="en-US" dirty="0"/>
              <a:t>Shifts in global trade patterns leading to new market exploration</a:t>
            </a:r>
          </a:p>
          <a:p>
            <a:pPr lvl="1"/>
            <a:r>
              <a:rPr lang="en-US" dirty="0"/>
              <a:t>Tariffs are driving producers to explore new trading partners</a:t>
            </a:r>
          </a:p>
          <a:p>
            <a:pPr lvl="1"/>
            <a:r>
              <a:rPr lang="en-US" dirty="0"/>
              <a:t>New potential pest threats </a:t>
            </a:r>
          </a:p>
          <a:p>
            <a:r>
              <a:rPr lang="en-US" dirty="0"/>
              <a:t>Increased demand for support through:</a:t>
            </a:r>
          </a:p>
          <a:p>
            <a:pPr lvl="1"/>
            <a:r>
              <a:rPr lang="en-US" dirty="0"/>
              <a:t>More phytosanitary guidance and support from NPPOs </a:t>
            </a:r>
          </a:p>
          <a:p>
            <a:pPr lvl="1"/>
            <a:r>
              <a:rPr lang="en-US" dirty="0"/>
              <a:t>New crop protection product registrations, and a more reactive approach tor registration</a:t>
            </a:r>
          </a:p>
          <a:p>
            <a:pPr lvl="1"/>
            <a:r>
              <a:rPr lang="en-US" dirty="0"/>
              <a:t>International collaboration on pest management</a:t>
            </a:r>
          </a:p>
          <a:p>
            <a:r>
              <a:rPr lang="en-US" dirty="0"/>
              <a:t>It has never been more important to focus on plant health!</a:t>
            </a:r>
          </a:p>
        </p:txBody>
      </p:sp>
    </p:spTree>
    <p:extLst>
      <p:ext uri="{BB962C8B-B14F-4D97-AF65-F5344CB8AC3E}">
        <p14:creationId xmlns:p14="http://schemas.microsoft.com/office/powerpoint/2010/main" val="363558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3F942-90DA-3FEA-A85F-6000A6D41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70D6-0DDC-87B7-A1DA-23E58627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Heat Treatment and Wood Packaging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7F3E5-54E9-A4C1-42BF-0A80A98B4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Compliance to ISPM-15 remains high</a:t>
            </a:r>
          </a:p>
          <a:p>
            <a:r>
              <a:rPr lang="en-US" dirty="0"/>
              <a:t>Changing trade patterns</a:t>
            </a:r>
          </a:p>
          <a:p>
            <a:pPr lvl="1"/>
            <a:r>
              <a:rPr lang="en-US" dirty="0"/>
              <a:t>Demand for certification of wood packaging increasing </a:t>
            </a:r>
          </a:p>
          <a:p>
            <a:r>
              <a:rPr lang="en-US" dirty="0"/>
              <a:t>Canadian Wood Pallet and Container Association did not receive any notices of foreign non-conformance attributed to certified wood packaging produced by its registered facilities in 2025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2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7847D-A6FE-D1C2-3E57-BBD5F3F6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4D02-1B08-300E-22A3-B6F0EE477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Heat Treatment and Wood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EC44A-DA68-1CFB-3EF7-9243A14A6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coordination with CFIA on recognition of industry issued program certificates in lieu of phytosanitary certificates</a:t>
            </a:r>
          </a:p>
          <a:p>
            <a:r>
              <a:rPr lang="en-US" dirty="0"/>
              <a:t>Officials from Vietnam toured Canadian sawmills to audit delivery of CFIA heat treatment program</a:t>
            </a:r>
          </a:p>
          <a:p>
            <a:r>
              <a:rPr lang="en-US" dirty="0"/>
              <a:t>Changing trade patterns will result in increased demand for CFIA forestry team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3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B1A3-1295-9081-4E46-3C935EB5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Methyl Bromide Alternatives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E309-258B-ACDD-E3E0-BA1244AE6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in need of Methyl Bromide alternative</a:t>
            </a:r>
          </a:p>
          <a:p>
            <a:r>
              <a:rPr lang="en-US" dirty="0"/>
              <a:t>Even more important due to trade diversification</a:t>
            </a:r>
          </a:p>
          <a:p>
            <a:r>
              <a:rPr lang="en-US" dirty="0"/>
              <a:t>EDN highlighted last year as a potentially viable alternative</a:t>
            </a:r>
          </a:p>
          <a:p>
            <a:r>
              <a:rPr lang="en-US" dirty="0"/>
              <a:t>Registration of EDN has struggled in several regions</a:t>
            </a:r>
          </a:p>
          <a:p>
            <a:pPr lvl="1"/>
            <a:r>
              <a:rPr lang="en-US" dirty="0"/>
              <a:t>Scrutiny and data demands in the registration process has increased</a:t>
            </a:r>
          </a:p>
          <a:p>
            <a:pPr lvl="1"/>
            <a:r>
              <a:rPr lang="en-US" dirty="0"/>
              <a:t>Research needs for registration has increased, thus cost to register has increased</a:t>
            </a:r>
          </a:p>
          <a:p>
            <a:r>
              <a:rPr lang="en-US" dirty="0"/>
              <a:t>Increased inter-agency cooperation and consultation may be needed to successfully advance EDN as a viable alternative </a:t>
            </a:r>
          </a:p>
        </p:txBody>
      </p:sp>
    </p:spTree>
    <p:extLst>
      <p:ext uri="{BB962C8B-B14F-4D97-AF65-F5344CB8AC3E}">
        <p14:creationId xmlns:p14="http://schemas.microsoft.com/office/powerpoint/2010/main" val="31851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5574A-7708-BD59-C7B1-EE01515A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Spotted Lanternfly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D3A6B-542F-3CA9-D533-1A0732D5A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known to occur in Canada</a:t>
            </a:r>
          </a:p>
          <a:p>
            <a:r>
              <a:rPr lang="en-US" dirty="0"/>
              <a:t>New Canadian regulations in place in 2025</a:t>
            </a:r>
          </a:p>
          <a:p>
            <a:r>
              <a:rPr lang="en-US" dirty="0"/>
              <a:t>Potential impacts to the nursery and landscape sector</a:t>
            </a:r>
          </a:p>
          <a:p>
            <a:pPr lvl="1"/>
            <a:r>
              <a:rPr lang="en-US" dirty="0"/>
              <a:t>Significant restrictions on movement of plant products as well as hardscape products following detection</a:t>
            </a:r>
          </a:p>
          <a:p>
            <a:r>
              <a:rPr lang="en-US" dirty="0"/>
              <a:t>Continued industry vigilance </a:t>
            </a:r>
          </a:p>
          <a:p>
            <a:r>
              <a:rPr lang="en-US" dirty="0"/>
              <a:t>Need for further tools to control the pest prior to arrival</a:t>
            </a:r>
          </a:p>
          <a:p>
            <a:pPr lvl="1"/>
            <a:r>
              <a:rPr lang="en-US" dirty="0"/>
              <a:t>Current emergency registrations are not a long-term solution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81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F817B-CBD7-BD6A-BDEA-4C41ACE58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EB08A-D0A3-DA9E-FCDF-D2EE51F6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Hemlock Wooly Adelgid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B9029-3B4C-20F6-E8C1-EAA005D95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Restrictions on nursery production are challenging </a:t>
            </a:r>
          </a:p>
          <a:p>
            <a:pPr lvl="1"/>
            <a:r>
              <a:rPr lang="en-US" dirty="0"/>
              <a:t>Treatment for the pest must be completed within strict timelines in regions where the pest is present</a:t>
            </a:r>
          </a:p>
          <a:p>
            <a:pPr lvl="1"/>
            <a:r>
              <a:rPr lang="en-US" dirty="0"/>
              <a:t>Limited treatment tools are registered for control in Canada</a:t>
            </a:r>
          </a:p>
          <a:p>
            <a:r>
              <a:rPr lang="en-US" dirty="0"/>
              <a:t>Nursery sector seeking better solutions to management of the pest</a:t>
            </a:r>
          </a:p>
          <a:p>
            <a:r>
              <a:rPr lang="en-US" dirty="0"/>
              <a:t>Significant demand for support in attaining appropriate pesticide registrations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85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72CC0-6F9D-EBC6-ECEE-FC139C99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Chrysanthemum White 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BB075-C7EC-0330-60E2-8B3411DD5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 known to occur in Canada</a:t>
            </a:r>
          </a:p>
          <a:p>
            <a:r>
              <a:rPr lang="en-US" dirty="0"/>
              <a:t>Chrysanthemums a significant crop in Canada with a history of US trade </a:t>
            </a:r>
          </a:p>
          <a:p>
            <a:pPr lvl="1"/>
            <a:r>
              <a:rPr lang="en-US" dirty="0"/>
              <a:t>Import of US propagative material</a:t>
            </a:r>
          </a:p>
          <a:p>
            <a:pPr lvl="1"/>
            <a:r>
              <a:rPr lang="en-US" dirty="0"/>
              <a:t>Export of finished plants for planting</a:t>
            </a:r>
          </a:p>
          <a:p>
            <a:r>
              <a:rPr lang="en-US" dirty="0"/>
              <a:t>US exploration of CWR deregulation and subsequent systems approach for other Chrysanthemum pests</a:t>
            </a:r>
          </a:p>
          <a:p>
            <a:r>
              <a:rPr lang="en-US" dirty="0"/>
              <a:t>Threatens continued trade</a:t>
            </a:r>
          </a:p>
          <a:p>
            <a:r>
              <a:rPr lang="en-US" dirty="0"/>
              <a:t>Collaborative approach needed to protect North American Chrysanthemum producers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0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9" ma:contentTypeDescription="Create a new document." ma:contentTypeScope="" ma:versionID="59bff8a0fa15e84811eb26df86f894a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547236e0e5e5ee95d534b2772b9cafca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Props1.xml><?xml version="1.0" encoding="utf-8"?>
<ds:datastoreItem xmlns:ds="http://schemas.openxmlformats.org/officeDocument/2006/customXml" ds:itemID="{64E7DF76-A9D4-490D-8328-8FC6BC7FEBAD}"/>
</file>

<file path=customXml/itemProps2.xml><?xml version="1.0" encoding="utf-8"?>
<ds:datastoreItem xmlns:ds="http://schemas.openxmlformats.org/officeDocument/2006/customXml" ds:itemID="{D55B2183-D2B2-4E02-862C-2428BC767BF3}"/>
</file>

<file path=customXml/itemProps3.xml><?xml version="1.0" encoding="utf-8"?>
<ds:datastoreItem xmlns:ds="http://schemas.openxmlformats.org/officeDocument/2006/customXml" ds:itemID="{21F688F8-9B0F-4682-BE0D-35DA302C8D9F}"/>
</file>

<file path=docProps/app.xml><?xml version="1.0" encoding="utf-8"?>
<Properties xmlns="http://schemas.openxmlformats.org/officeDocument/2006/extended-properties" xmlns:vt="http://schemas.openxmlformats.org/officeDocument/2006/docPropsVTypes">
  <TotalTime>19593</TotalTime>
  <Words>659</Words>
  <Application>Microsoft Macintosh PowerPoint</Application>
  <PresentationFormat>Widescreen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Canadian Industry Report</vt:lpstr>
      <vt:lpstr>Some Background</vt:lpstr>
      <vt:lpstr>A Changing Trade Environment </vt:lpstr>
      <vt:lpstr>Heat Treatment and Wood Packaging</vt:lpstr>
      <vt:lpstr>Heat Treatment and Wood</vt:lpstr>
      <vt:lpstr>Methyl Bromide Alternatives</vt:lpstr>
      <vt:lpstr>Spotted Lanternfly</vt:lpstr>
      <vt:lpstr>Hemlock Wooly Adelgid</vt:lpstr>
      <vt:lpstr>Chrysanthemum White Rust</vt:lpstr>
      <vt:lpstr>US-Canada Greenhouse-Grown Plant Certification Program</vt:lpstr>
      <vt:lpstr>Biological Control </vt:lpstr>
      <vt:lpstr>Horticulture and Modernizing Canadian  Plant Health</vt:lpstr>
      <vt:lpstr>E-Certification</vt:lpstr>
      <vt:lpstr>Concluding Thoughts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Industry Report</dc:title>
  <dc:creator>Andrew Morse</dc:creator>
  <cp:lastModifiedBy>Andrew Morse</cp:lastModifiedBy>
  <cp:revision>29</cp:revision>
  <dcterms:created xsi:type="dcterms:W3CDTF">2023-11-24T21:10:17Z</dcterms:created>
  <dcterms:modified xsi:type="dcterms:W3CDTF">2025-10-21T02:49:41Z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</Properties>
</file>