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6" r:id="rId5"/>
    <p:sldId id="257" r:id="rId6"/>
    <p:sldId id="267" r:id="rId7"/>
    <p:sldId id="258" r:id="rId8"/>
    <p:sldId id="259" r:id="rId9"/>
    <p:sldId id="260" r:id="rId10"/>
    <p:sldId id="270" r:id="rId11"/>
    <p:sldId id="261" r:id="rId12"/>
    <p:sldId id="262" r:id="rId13"/>
    <p:sldId id="263" r:id="rId14"/>
    <p:sldId id="265" r:id="rId15"/>
    <p:sldId id="266" r:id="rId16"/>
    <p:sldId id="271" r:id="rId17"/>
    <p:sldId id="26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1F21985-043A-FAFA-E456-5C8E06A35651}" name="Cote, Steve (CFIA/ACIA) (he - him - his / il)" initials="SC" userId="S::steve.cote@inspection.gc.ca::7ffaf89f-bce1-4070-a6c3-a09884de2e04" providerId="AD"/>
  <p188:author id="{83F6BBD9-3C4F-24CC-DF7A-2188DBEAC95C}" name="Dubon, Stephanie - MRP-APHIS" initials="SD" userId="S::stephanie.m.dubon@usda.gov::b8adf68a-a8e6-4980-8834-2e3ce53f9c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96"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bon, Stephanie - MRP-APHIS" userId="b8adf68a-a8e6-4980-8834-2e3ce53f9c12" providerId="ADAL" clId="{96C9E90E-DE1C-4DE5-964C-29513DD4CCA9}"/>
    <pc:docChg chg="undo redo custSel addSld delSld modSld sldOrd">
      <pc:chgData name="Dubon, Stephanie - MRP-APHIS" userId="b8adf68a-a8e6-4980-8834-2e3ce53f9c12" providerId="ADAL" clId="{96C9E90E-DE1C-4DE5-964C-29513DD4CCA9}" dt="2025-09-29T12:57:46.888" v="10203" actId="20577"/>
      <pc:docMkLst>
        <pc:docMk/>
      </pc:docMkLst>
      <pc:sldChg chg="modNotesTx">
        <pc:chgData name="Dubon, Stephanie - MRP-APHIS" userId="b8adf68a-a8e6-4980-8834-2e3ce53f9c12" providerId="ADAL" clId="{96C9E90E-DE1C-4DE5-964C-29513DD4CCA9}" dt="2025-09-29T12:57:46.888" v="10203" actId="20577"/>
        <pc:sldMkLst>
          <pc:docMk/>
          <pc:sldMk cId="109857222" sldId="256"/>
        </pc:sldMkLst>
      </pc:sldChg>
      <pc:sldChg chg="modSp mod modNotesTx">
        <pc:chgData name="Dubon, Stephanie - MRP-APHIS" userId="b8adf68a-a8e6-4980-8834-2e3ce53f9c12" providerId="ADAL" clId="{96C9E90E-DE1C-4DE5-964C-29513DD4CCA9}" dt="2025-09-25T17:29:35.821" v="10141" actId="20577"/>
        <pc:sldMkLst>
          <pc:docMk/>
          <pc:sldMk cId="814218756" sldId="257"/>
        </pc:sldMkLst>
      </pc:sldChg>
      <pc:sldChg chg="modNotesTx">
        <pc:chgData name="Dubon, Stephanie - MRP-APHIS" userId="b8adf68a-a8e6-4980-8834-2e3ce53f9c12" providerId="ADAL" clId="{96C9E90E-DE1C-4DE5-964C-29513DD4CCA9}" dt="2025-09-25T13:01:08.495" v="3858" actId="20577"/>
        <pc:sldMkLst>
          <pc:docMk/>
          <pc:sldMk cId="1055120045" sldId="258"/>
        </pc:sldMkLst>
      </pc:sldChg>
      <pc:sldChg chg="modSp mod modNotesTx">
        <pc:chgData name="Dubon, Stephanie - MRP-APHIS" userId="b8adf68a-a8e6-4980-8834-2e3ce53f9c12" providerId="ADAL" clId="{96C9E90E-DE1C-4DE5-964C-29513DD4CCA9}" dt="2025-09-25T13:16:19.853" v="4941" actId="20577"/>
        <pc:sldMkLst>
          <pc:docMk/>
          <pc:sldMk cId="2294665982" sldId="259"/>
        </pc:sldMkLst>
      </pc:sldChg>
      <pc:sldChg chg="modSp mod modNotesTx">
        <pc:chgData name="Dubon, Stephanie - MRP-APHIS" userId="b8adf68a-a8e6-4980-8834-2e3ce53f9c12" providerId="ADAL" clId="{96C9E90E-DE1C-4DE5-964C-29513DD4CCA9}" dt="2025-09-25T13:05:49.184" v="4616" actId="20577"/>
        <pc:sldMkLst>
          <pc:docMk/>
          <pc:sldMk cId="2320791009" sldId="260"/>
        </pc:sldMkLst>
      </pc:sldChg>
      <pc:sldChg chg="modSp mod modNotesTx">
        <pc:chgData name="Dubon, Stephanie - MRP-APHIS" userId="b8adf68a-a8e6-4980-8834-2e3ce53f9c12" providerId="ADAL" clId="{96C9E90E-DE1C-4DE5-964C-29513DD4CCA9}" dt="2025-09-25T13:41:12.976" v="5715" actId="20577"/>
        <pc:sldMkLst>
          <pc:docMk/>
          <pc:sldMk cId="2879042740" sldId="261"/>
        </pc:sldMkLst>
      </pc:sldChg>
      <pc:sldChg chg="modSp mod modNotesTx">
        <pc:chgData name="Dubon, Stephanie - MRP-APHIS" userId="b8adf68a-a8e6-4980-8834-2e3ce53f9c12" providerId="ADAL" clId="{96C9E90E-DE1C-4DE5-964C-29513DD4CCA9}" dt="2025-09-25T13:46:14.962" v="6248" actId="6549"/>
        <pc:sldMkLst>
          <pc:docMk/>
          <pc:sldMk cId="260621862" sldId="262"/>
        </pc:sldMkLst>
      </pc:sldChg>
      <pc:sldChg chg="addSp modSp mod modClrScheme modCm chgLayout modNotesTx">
        <pc:chgData name="Dubon, Stephanie - MRP-APHIS" userId="b8adf68a-a8e6-4980-8834-2e3ce53f9c12" providerId="ADAL" clId="{96C9E90E-DE1C-4DE5-964C-29513DD4CCA9}" dt="2025-09-25T13:48:03.386" v="6470" actId="6549"/>
        <pc:sldMkLst>
          <pc:docMk/>
          <pc:sldMk cId="1417711161" sldId="263"/>
        </pc:sldMkLst>
        <pc:extLst>
          <p:ext xmlns:p="http://schemas.openxmlformats.org/presentationml/2006/main" uri="{D6D511B9-2390-475A-947B-AFAB55BFBCF1}">
            <pc226:cmChg xmlns:pc226="http://schemas.microsoft.com/office/powerpoint/2022/06/main/command" chg="mod">
              <pc226:chgData name="Dubon, Stephanie - MRP-APHIS" userId="b8adf68a-a8e6-4980-8834-2e3ce53f9c12" providerId="ADAL" clId="{96C9E90E-DE1C-4DE5-964C-29513DD4CCA9}" dt="2025-09-24T19:11:41.701" v="2061" actId="21"/>
              <pc2:cmMkLst xmlns:pc2="http://schemas.microsoft.com/office/powerpoint/2019/9/main/command">
                <pc:docMk/>
                <pc:sldMk cId="1417711161" sldId="263"/>
                <pc2:cmMk id="{701E9FDE-9F4A-49B2-9630-C72E60F30FAD}"/>
              </pc2:cmMkLst>
            </pc226:cmChg>
          </p:ext>
        </pc:extLst>
      </pc:sldChg>
      <pc:sldChg chg="modNotesTx">
        <pc:chgData name="Dubon, Stephanie - MRP-APHIS" userId="b8adf68a-a8e6-4980-8834-2e3ce53f9c12" providerId="ADAL" clId="{96C9E90E-DE1C-4DE5-964C-29513DD4CCA9}" dt="2025-09-25T17:28:16.168" v="10127" actId="20577"/>
        <pc:sldMkLst>
          <pc:docMk/>
          <pc:sldMk cId="2927723380" sldId="264"/>
        </pc:sldMkLst>
      </pc:sldChg>
      <pc:sldChg chg="modSp mod modNotesTx">
        <pc:chgData name="Dubon, Stephanie - MRP-APHIS" userId="b8adf68a-a8e6-4980-8834-2e3ce53f9c12" providerId="ADAL" clId="{96C9E90E-DE1C-4DE5-964C-29513DD4CCA9}" dt="2025-09-25T17:44:26.556" v="10197" actId="6549"/>
        <pc:sldMkLst>
          <pc:docMk/>
          <pc:sldMk cId="2483506981" sldId="265"/>
        </pc:sldMkLst>
      </pc:sldChg>
      <pc:sldChg chg="modSp mod modNotesTx">
        <pc:chgData name="Dubon, Stephanie - MRP-APHIS" userId="b8adf68a-a8e6-4980-8834-2e3ce53f9c12" providerId="ADAL" clId="{96C9E90E-DE1C-4DE5-964C-29513DD4CCA9}" dt="2025-09-25T17:27:11.567" v="10043" actId="20577"/>
        <pc:sldMkLst>
          <pc:docMk/>
          <pc:sldMk cId="3621299180" sldId="266"/>
        </pc:sldMkLst>
      </pc:sldChg>
      <pc:sldChg chg="modSp mod modNotesTx">
        <pc:chgData name="Dubon, Stephanie - MRP-APHIS" userId="b8adf68a-a8e6-4980-8834-2e3ce53f9c12" providerId="ADAL" clId="{96C9E90E-DE1C-4DE5-964C-29513DD4CCA9}" dt="2025-09-25T12:54:35.824" v="3819" actId="6549"/>
        <pc:sldMkLst>
          <pc:docMk/>
          <pc:sldMk cId="2884727328" sldId="267"/>
        </pc:sldMkLst>
      </pc:sldChg>
      <pc:sldChg chg="addSp delSp modSp new del mod modClrScheme chgLayout">
        <pc:chgData name="Dubon, Stephanie - MRP-APHIS" userId="b8adf68a-a8e6-4980-8834-2e3ce53f9c12" providerId="ADAL" clId="{96C9E90E-DE1C-4DE5-964C-29513DD4CCA9}" dt="2025-09-19T16:23:26.547" v="1637" actId="2696"/>
        <pc:sldMkLst>
          <pc:docMk/>
          <pc:sldMk cId="4103419597" sldId="268"/>
        </pc:sldMkLst>
      </pc:sldChg>
      <pc:sldChg chg="add del">
        <pc:chgData name="Dubon, Stephanie - MRP-APHIS" userId="b8adf68a-a8e6-4980-8834-2e3ce53f9c12" providerId="ADAL" clId="{96C9E90E-DE1C-4DE5-964C-29513DD4CCA9}" dt="2025-09-19T16:15:30.763" v="1108" actId="47"/>
        <pc:sldMkLst>
          <pc:docMk/>
          <pc:sldMk cId="116752106" sldId="269"/>
        </pc:sldMkLst>
      </pc:sldChg>
      <pc:sldChg chg="modSp add mod ord modNotesTx">
        <pc:chgData name="Dubon, Stephanie - MRP-APHIS" userId="b8adf68a-a8e6-4980-8834-2e3ce53f9c12" providerId="ADAL" clId="{96C9E90E-DE1C-4DE5-964C-29513DD4CCA9}" dt="2025-09-25T13:23:06.245" v="5349" actId="20577"/>
        <pc:sldMkLst>
          <pc:docMk/>
          <pc:sldMk cId="1828839523" sldId="270"/>
        </pc:sldMkLst>
      </pc:sldChg>
      <pc:sldChg chg="modSp add mod modNotesTx">
        <pc:chgData name="Dubon, Stephanie - MRP-APHIS" userId="b8adf68a-a8e6-4980-8834-2e3ce53f9c12" providerId="ADAL" clId="{96C9E90E-DE1C-4DE5-964C-29513DD4CCA9}" dt="2025-09-25T17:27:53.627" v="10056" actId="20577"/>
        <pc:sldMkLst>
          <pc:docMk/>
          <pc:sldMk cId="4269731179"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BC72D-6187-4C7E-92BD-7C6132C7F301}"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2971FD-7CF2-4120-A3A2-AFC227D3779C}" type="slidenum">
              <a:rPr lang="en-US" smtClean="0"/>
              <a:t>‹#›</a:t>
            </a:fld>
            <a:endParaRPr lang="en-US"/>
          </a:p>
        </p:txBody>
      </p:sp>
    </p:spTree>
    <p:extLst>
      <p:ext uri="{BB962C8B-B14F-4D97-AF65-F5344CB8AC3E}">
        <p14:creationId xmlns:p14="http://schemas.microsoft.com/office/powerpoint/2010/main" val="3846670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Good morning. </a:t>
            </a:r>
          </a:p>
          <a:p>
            <a:r>
              <a:rPr lang="en-US"/>
              <a:t>We will be giving the International Plant Protection Convention (or IPPC) Standards Committee Update. </a:t>
            </a:r>
          </a:p>
          <a:p>
            <a:r>
              <a:rPr lang="en-US"/>
              <a:t>We will focus on the updates since the last NAPPO Annual Meeting, November 2024.</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1</a:t>
            </a:fld>
            <a:endParaRPr lang="en-US"/>
          </a:p>
        </p:txBody>
      </p:sp>
    </p:spTree>
    <p:extLst>
      <p:ext uri="{BB962C8B-B14F-4D97-AF65-F5344CB8AC3E}">
        <p14:creationId xmlns:p14="http://schemas.microsoft.com/office/powerpoint/2010/main" val="4022124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are the additional 4 drafts that went for consultation. </a:t>
            </a:r>
          </a:p>
          <a:p>
            <a:r>
              <a:rPr lang="en-US"/>
              <a:t>3 were specifications, which are what the expert group will use as a guide to draft the standard. </a:t>
            </a:r>
          </a:p>
          <a:p>
            <a:pPr marL="182880" lvl="1">
              <a:lnSpc>
                <a:spcPct val="110000"/>
              </a:lnSpc>
              <a:spcBef>
                <a:spcPts val="1200"/>
              </a:spcBef>
              <a:spcAft>
                <a:spcPts val="200"/>
              </a:spcAft>
              <a:buSzPct val="100000"/>
              <a:buFont typeface="Arial" panose="020B0604020202020204" pitchFamily="34" charset="0"/>
              <a:buChar char="•"/>
            </a:pPr>
            <a:r>
              <a:rPr lang="en-US" sz="2300"/>
              <a:t>Specification on Remote Audits (Annex to ISPM 47) </a:t>
            </a:r>
          </a:p>
          <a:p>
            <a:pPr marL="182880" lvl="1">
              <a:lnSpc>
                <a:spcPct val="110000"/>
              </a:lnSpc>
              <a:spcBef>
                <a:spcPts val="1200"/>
              </a:spcBef>
              <a:spcAft>
                <a:spcPts val="200"/>
              </a:spcAft>
              <a:buSzPct val="100000"/>
              <a:buFont typeface="Arial" panose="020B0604020202020204" pitchFamily="34" charset="0"/>
              <a:buChar char="•"/>
            </a:pPr>
            <a:r>
              <a:rPr lang="en-US" sz="2300"/>
              <a:t>Specification to revise ISPM 12 (Phytosanitary certificates) </a:t>
            </a:r>
          </a:p>
          <a:p>
            <a:pPr marL="182880" lvl="1">
              <a:lnSpc>
                <a:spcPct val="110000"/>
              </a:lnSpc>
              <a:spcBef>
                <a:spcPts val="1200"/>
              </a:spcBef>
              <a:spcAft>
                <a:spcPts val="200"/>
              </a:spcAft>
              <a:buSzPct val="100000"/>
              <a:buFont typeface="Arial" panose="020B0604020202020204" pitchFamily="34" charset="0"/>
              <a:buChar char="•"/>
            </a:pPr>
            <a:r>
              <a:rPr lang="en-US" sz="2300"/>
              <a:t>Specification to revise ISPM 23 (Guidelines for inspection)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And the last one was a phytosanitary treatment: </a:t>
            </a:r>
            <a:r>
              <a:rPr lang="en-US" sz="1200"/>
              <a:t>Draft annex to ISPM 28: Irradiation treatment for </a:t>
            </a:r>
            <a:r>
              <a:rPr lang="en-US" sz="1200" i="1" err="1"/>
              <a:t>Pseudococcus</a:t>
            </a:r>
            <a:r>
              <a:rPr lang="en-US" sz="1200" i="1"/>
              <a:t> </a:t>
            </a:r>
            <a:r>
              <a:rPr lang="en-US" sz="1200" i="1" err="1"/>
              <a:t>baliteus</a:t>
            </a:r>
            <a:r>
              <a:rPr lang="en-US" sz="1200" i="1"/>
              <a:t> </a:t>
            </a:r>
            <a:r>
              <a:rPr lang="en-US" sz="1200"/>
              <a:t>(2nd consultation)</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10</a:t>
            </a:fld>
            <a:endParaRPr lang="en-US"/>
          </a:p>
        </p:txBody>
      </p:sp>
    </p:spTree>
    <p:extLst>
      <p:ext uri="{BB962C8B-B14F-4D97-AF65-F5344CB8AC3E}">
        <p14:creationId xmlns:p14="http://schemas.microsoft.com/office/powerpoint/2010/main" val="971965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Standards Committee doesn’t just approve documents for consultation, or to the Commission for adoption. We also discuss and make recommendations to other IPPC bodies on other topics related to standards setting. </a:t>
            </a:r>
          </a:p>
          <a:p>
            <a:r>
              <a:rPr lang="en-US"/>
              <a:t>Here are a few topics we have been working on over the last year that may be of interest: </a:t>
            </a:r>
          </a:p>
          <a:p>
            <a:pPr marL="274320" indent="-274320">
              <a:buFont typeface="Arial" panose="020B0604020202020204" pitchFamily="34" charset="0"/>
              <a:buChar char="•"/>
            </a:pPr>
            <a:r>
              <a:rPr lang="en-US"/>
              <a:t>Commodity Standards – There are four drafts being worked on in 2025, with the goal of sending them for first consultation in July 2026: seeds of </a:t>
            </a:r>
            <a:r>
              <a:rPr lang="en-US" i="1"/>
              <a:t>Phaseolus vulgaris </a:t>
            </a:r>
            <a:r>
              <a:rPr lang="en-US"/>
              <a:t>(bean), </a:t>
            </a:r>
            <a:r>
              <a:rPr lang="en-US" i="1"/>
              <a:t>Citrus</a:t>
            </a:r>
            <a:r>
              <a:rPr lang="en-US"/>
              <a:t> fruit, </a:t>
            </a:r>
            <a:r>
              <a:rPr lang="en-US" i="1"/>
              <a:t>Vitis vinifera</a:t>
            </a:r>
            <a:r>
              <a:rPr lang="en-US"/>
              <a:t>, </a:t>
            </a:r>
            <a:r>
              <a:rPr lang="en-US" i="1"/>
              <a:t>Malus domestica. </a:t>
            </a:r>
            <a:r>
              <a:rPr lang="en-US" i="0"/>
              <a:t>The fifth one, </a:t>
            </a:r>
            <a:r>
              <a:rPr lang="en-US" i="1"/>
              <a:t>Citrus sinensis is </a:t>
            </a:r>
            <a:r>
              <a:rPr lang="en-US"/>
              <a:t>pending the </a:t>
            </a:r>
            <a:r>
              <a:rPr lang="en-US" i="1"/>
              <a:t>Citrus</a:t>
            </a:r>
            <a:r>
              <a:rPr lang="en-US"/>
              <a:t> fruit draft.</a:t>
            </a:r>
          </a:p>
          <a:p>
            <a:pPr marL="171450" indent="-171450">
              <a:buFont typeface="Arial" panose="020B0604020202020204" pitchFamily="34" charset="0"/>
              <a:buChar char="•"/>
            </a:pPr>
            <a:r>
              <a:rPr lang="en-US"/>
              <a:t>Rethinking ISPMs – Over the past year, there has been discussion in the IPPC community about how </a:t>
            </a:r>
            <a:r>
              <a:rPr lang="en-US" sz="1200" b="0" i="0" u="none" strike="noStrike" kern="1200" baseline="0">
                <a:solidFill>
                  <a:schemeClr val="tx1"/>
                </a:solidFill>
                <a:latin typeface="+mn-lt"/>
                <a:ea typeface="+mn-ea"/>
                <a:cs typeface="+mn-cs"/>
              </a:rPr>
              <a:t>ISPMs should be clear, translatable and implementable. </a:t>
            </a:r>
            <a:r>
              <a:rPr lang="en-US"/>
              <a:t>The Standards Committee was asked to develop a paper to provide their thoughts on how to move forward on this issue. This will be discussed next week at the IPPC Strategic Planning Group meeting, and again at the Commission meeting in 2026. So we will see how this topic evolves. </a:t>
            </a:r>
          </a:p>
          <a:p>
            <a:pPr marL="274320" indent="-274320">
              <a:buFont typeface="Arial" panose="020B0604020202020204" pitchFamily="34" charset="0"/>
              <a:buChar char="•"/>
            </a:pPr>
            <a:r>
              <a:rPr lang="en-US"/>
              <a:t>ISPM 5 definition of “pest free area” and the distinction between declarations of “absence” and an “official pest free area”. When revising ISPM 26 (Establishment and maintenance of pest free areas for fruit flies (</a:t>
            </a:r>
            <a:r>
              <a:rPr lang="en-US" err="1"/>
              <a:t>Tephritidae</a:t>
            </a:r>
            <a:r>
              <a:rPr lang="en-US"/>
              <a:t>)), the drafting group expressed concerns about interpreting the definition of “pest free area” in ISPM 5 (Glossary of phytosanitary terms). This then led to the SC review of “absence” and “official pest free area”.  The SC is reviewing these terms in consultation with the Technical Panel on the Glossary members. </a:t>
            </a:r>
          </a:p>
          <a:p>
            <a:pPr marL="274320" indent="-274320">
              <a:buFont typeface="Arial" panose="020B0604020202020204" pitchFamily="34" charset="0"/>
              <a:buChar char="•"/>
            </a:pPr>
            <a:r>
              <a:rPr lang="en-US"/>
              <a:t>Call for Topics – open call for 2025 – The IPPC typically holds a call for topics every two years for about 90 days. This year, the Commission decided to try an open call for the entire year,  and in 2027 will determine whether this is more effective. So if you have any ideas for new IPPC standards, revisions to standards, or implementation materials, please talk to your IPPC Official Contact Point or Standards Committee Member: In Canada that is Steve Cote; in the United States that is Stephanie Dubon or Michelle Gray; and in Mexico that is </a:t>
            </a:r>
            <a:r>
              <a:rPr lang="en-US" sz="1200" b="0" i="0" kern="1200">
                <a:solidFill>
                  <a:schemeClr val="tx1"/>
                </a:solidFill>
                <a:effectLst/>
                <a:latin typeface="+mn-lt"/>
                <a:ea typeface="+mn-ea"/>
                <a:cs typeface="+mn-cs"/>
              </a:rPr>
              <a:t>Francisco Ramírez Y Ramírez.</a:t>
            </a:r>
            <a:endParaRPr lang="en-US"/>
          </a:p>
          <a:p>
            <a:pPr marL="274320" indent="-274320">
              <a:buFont typeface="Arial" panose="020B0604020202020204" pitchFamily="34" charset="0"/>
              <a:buChar char="•"/>
            </a:pPr>
            <a:r>
              <a:rPr lang="en-US"/>
              <a:t>Status of standards: And finally, an update on some standards that may be of interest to the NAPPO audience: </a:t>
            </a:r>
          </a:p>
          <a:p>
            <a:pPr marL="731520" lvl="1" indent="-274320">
              <a:buFont typeface="Arial" panose="020B0604020202020204" pitchFamily="34" charset="0"/>
              <a:buChar char="•"/>
            </a:pPr>
            <a:r>
              <a:rPr lang="en-US"/>
              <a:t>Food aid standard: this is officially titled </a:t>
            </a:r>
            <a:r>
              <a:rPr lang="en-US" sz="1200" b="0" i="0" u="none" strike="noStrike" kern="1200" baseline="0">
                <a:solidFill>
                  <a:schemeClr val="tx1"/>
                </a:solidFill>
                <a:latin typeface="+mn-lt"/>
                <a:ea typeface="+mn-ea"/>
                <a:cs typeface="+mn-cs"/>
              </a:rPr>
              <a:t>Safe provision of humanitarian aid in the phytosanitary context. We have been working on this at the IPPC since 2021. This past Commission meeting, the Specification was approved, so the draft standard will now go ahead, and it was added to the work program as priority 1. Tanya Staffen was a member of the Focus group, so if you have any specific questions, you can find her during the coffee break.</a:t>
            </a:r>
            <a:endParaRPr lang="en-US"/>
          </a:p>
          <a:p>
            <a:pPr marL="731520" lvl="1" indent="-274320">
              <a:buFont typeface="Arial" panose="020B0604020202020204" pitchFamily="34" charset="0"/>
              <a:buChar char="•"/>
            </a:pPr>
            <a:r>
              <a:rPr lang="en-US"/>
              <a:t>Seeds Systems Approach as an annex to ISPM 38 (International movement of seeds). </a:t>
            </a:r>
            <a:r>
              <a:rPr lang="en-US" sz="1200" kern="1200">
                <a:solidFill>
                  <a:schemeClr val="tx1"/>
                </a:solidFill>
                <a:effectLst/>
                <a:latin typeface="+mn-lt"/>
                <a:ea typeface="+mn-ea"/>
                <a:cs typeface="+mn-cs"/>
              </a:rPr>
              <a:t>The small group of Standards Committee members discussed this draft in May 2025 because it was proposed to go for second consultation. However, it has been put on pause for now for several reasons, which include: </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Comments from first consultation concerning the lack of international experience with multilateral systems approaches as it shifts from a bilateral agreement to one involving more than two NPPOs </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Aligning the scope in this annex with ISPM 14 (the standard on systems approaches) </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There will be an IPPC workshop on systems approaches in December 2025 in Chile which may help further inform this draft annex.</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And</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some multilateral seeds systems approaches pilot studies may become available in the near future to help harmonize this concept. </a:t>
            </a:r>
          </a:p>
          <a:p>
            <a:pPr marL="1085850" lvl="2" indent="-171450" rtl="0" fontAlgn="ctr">
              <a:buFont typeface="Arial" panose="020B0604020202020204" pitchFamily="34" charset="0"/>
              <a:buChar char="•"/>
            </a:pPr>
            <a:r>
              <a:rPr lang="en-US" sz="1200" kern="1200">
                <a:solidFill>
                  <a:schemeClr val="tx1"/>
                </a:solidFill>
                <a:effectLst/>
                <a:latin typeface="+mn-lt"/>
                <a:ea typeface="+mn-ea"/>
                <a:cs typeface="+mn-cs"/>
              </a:rPr>
              <a:t>This draft should come back to the Standards Committee again in May 2026 for discussion. We will keep everyone updated.</a:t>
            </a:r>
          </a:p>
          <a:p>
            <a:pPr marL="731520" lvl="1" indent="-274320">
              <a:buFont typeface="Arial" panose="020B0604020202020204" pitchFamily="34" charset="0"/>
              <a:buChar char="•"/>
            </a:pPr>
            <a:endParaRPr lang="en-US"/>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11</a:t>
            </a:fld>
            <a:endParaRPr lang="en-US"/>
          </a:p>
        </p:txBody>
      </p:sp>
    </p:spTree>
    <p:extLst>
      <p:ext uri="{BB962C8B-B14F-4D97-AF65-F5344CB8AC3E}">
        <p14:creationId xmlns:p14="http://schemas.microsoft.com/office/powerpoint/2010/main" val="2329786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And finally, looking ahead into 2026…</a:t>
            </a:r>
          </a:p>
          <a:p>
            <a:r>
              <a:rPr lang="en-US"/>
              <a:t>We see three standards going for possible adoption at CPM in 2026 if there are no show-stopper comments and no formal objections. </a:t>
            </a:r>
          </a:p>
          <a:p>
            <a:r>
              <a:rPr lang="en-US"/>
              <a:t>And we see possible calls for experts to draft these standards in 2026, if resources are made available, for:</a:t>
            </a:r>
          </a:p>
          <a:p>
            <a:pPr marL="182880" lvl="1">
              <a:lnSpc>
                <a:spcPct val="110000"/>
              </a:lnSpc>
              <a:spcBef>
                <a:spcPts val="1200"/>
              </a:spcBef>
              <a:spcAft>
                <a:spcPts val="200"/>
              </a:spcAft>
              <a:buSzPct val="100000"/>
              <a:buFont typeface="Arial" panose="020B0604020202020204" pitchFamily="34" charset="0"/>
              <a:buChar char="•"/>
            </a:pPr>
            <a:r>
              <a:rPr lang="en-US" altLang="en-US" sz="2400"/>
              <a:t>Remote Audits (Annex to ISPM 47) </a:t>
            </a:r>
          </a:p>
          <a:p>
            <a:pPr marL="182880" lvl="1">
              <a:lnSpc>
                <a:spcPct val="110000"/>
              </a:lnSpc>
              <a:spcBef>
                <a:spcPts val="1200"/>
              </a:spcBef>
              <a:spcAft>
                <a:spcPts val="200"/>
              </a:spcAft>
              <a:buSzPct val="100000"/>
              <a:buFont typeface="Arial" panose="020B0604020202020204" pitchFamily="34" charset="0"/>
              <a:buChar char="•"/>
            </a:pPr>
            <a:r>
              <a:rPr lang="en-US" altLang="en-US" sz="2400"/>
              <a:t>Revise ISPM 12 (Phytosanitary certificates) </a:t>
            </a:r>
          </a:p>
          <a:p>
            <a:pPr marL="182880" lvl="1">
              <a:lnSpc>
                <a:spcPct val="110000"/>
              </a:lnSpc>
              <a:spcBef>
                <a:spcPts val="1200"/>
              </a:spcBef>
              <a:spcAft>
                <a:spcPts val="200"/>
              </a:spcAft>
              <a:buSzPct val="100000"/>
              <a:buFont typeface="Arial" panose="020B0604020202020204" pitchFamily="34" charset="0"/>
              <a:buChar char="•"/>
            </a:pPr>
            <a:r>
              <a:rPr lang="en-US" altLang="en-US" sz="2400"/>
              <a:t>Revise ISPM 23 (Guidelines for inspection) </a:t>
            </a:r>
            <a:endParaRPr lang="en-US" altLang="en-US" sz="2400" b="1"/>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12</a:t>
            </a:fld>
            <a:endParaRPr lang="en-US"/>
          </a:p>
        </p:txBody>
      </p:sp>
    </p:spTree>
    <p:extLst>
      <p:ext uri="{BB962C8B-B14F-4D97-AF65-F5344CB8AC3E}">
        <p14:creationId xmlns:p14="http://schemas.microsoft.com/office/powerpoint/2010/main" val="3456409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F2E28-693A-C674-BE9C-18E2F99B33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032C67-C412-5804-6799-8202E20584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17882-BAC6-D76C-28AF-FE8673561997}"/>
              </a:ext>
            </a:extLst>
          </p:cNvPr>
          <p:cNvSpPr>
            <a:spLocks noGrp="1"/>
          </p:cNvSpPr>
          <p:nvPr>
            <p:ph type="body" idx="1"/>
          </p:nvPr>
        </p:nvSpPr>
        <p:spPr/>
        <p:txBody>
          <a:bodyPr/>
          <a:lstStyle/>
          <a:p>
            <a:r>
              <a:rPr lang="en-US"/>
              <a:t>And again, looking ahead into 2026…</a:t>
            </a:r>
          </a:p>
          <a:p>
            <a:r>
              <a:rPr lang="en-US"/>
              <a:t>We see these two commodity standards drafts going for second consultation in 2026, and possibly the other four I mentioned on my previous slide will go for first consultation: seeds of Phaseolus vulgaris (bean), Citrus fruit, Vitis vinifera, Malus domestica. </a:t>
            </a:r>
          </a:p>
        </p:txBody>
      </p:sp>
      <p:sp>
        <p:nvSpPr>
          <p:cNvPr id="4" name="Slide Number Placeholder 3">
            <a:extLst>
              <a:ext uri="{FF2B5EF4-FFF2-40B4-BE49-F238E27FC236}">
                <a16:creationId xmlns:a16="http://schemas.microsoft.com/office/drawing/2014/main" id="{8D30C92D-2978-F082-6E85-21C53107F4A6}"/>
              </a:ext>
            </a:extLst>
          </p:cNvPr>
          <p:cNvSpPr>
            <a:spLocks noGrp="1"/>
          </p:cNvSpPr>
          <p:nvPr>
            <p:ph type="sldNum" sz="quarter" idx="5"/>
          </p:nvPr>
        </p:nvSpPr>
        <p:spPr/>
        <p:txBody>
          <a:bodyPr/>
          <a:lstStyle/>
          <a:p>
            <a:fld id="{1B2971FD-7CF2-4120-A3A2-AFC227D3779C}" type="slidenum">
              <a:rPr lang="en-US" smtClean="0"/>
              <a:t>13</a:t>
            </a:fld>
            <a:endParaRPr lang="en-US"/>
          </a:p>
        </p:txBody>
      </p:sp>
    </p:spTree>
    <p:extLst>
      <p:ext uri="{BB962C8B-B14F-4D97-AF65-F5344CB8AC3E}">
        <p14:creationId xmlns:p14="http://schemas.microsoft.com/office/powerpoint/2010/main" val="15946660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And thank you for your time. We will take any questions. </a:t>
            </a:r>
          </a:p>
        </p:txBody>
      </p:sp>
      <p:sp>
        <p:nvSpPr>
          <p:cNvPr id="4" name="Slide Number Placeholder 3"/>
          <p:cNvSpPr>
            <a:spLocks noGrp="1"/>
          </p:cNvSpPr>
          <p:nvPr>
            <p:ph type="sldNum" sz="quarter" idx="5"/>
          </p:nvPr>
        </p:nvSpPr>
        <p:spPr/>
        <p:txBody>
          <a:bodyPr/>
          <a:lstStyle/>
          <a:p>
            <a:fld id="{1B2971FD-7CF2-4120-A3A2-AFC227D3779C}" type="slidenum">
              <a:rPr lang="en-US" smtClean="0"/>
              <a:t>14</a:t>
            </a:fld>
            <a:endParaRPr lang="en-US"/>
          </a:p>
        </p:txBody>
      </p:sp>
    </p:spTree>
    <p:extLst>
      <p:ext uri="{BB962C8B-B14F-4D97-AF65-F5344CB8AC3E}">
        <p14:creationId xmlns:p14="http://schemas.microsoft.com/office/powerpoint/2010/main" val="615360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 overview of today’s presentation: </a:t>
            </a:r>
          </a:p>
          <a:p>
            <a:pPr marL="457200" indent="-457200">
              <a:lnSpc>
                <a:spcPct val="70000"/>
              </a:lnSpc>
              <a:buFont typeface="Arial" panose="020B0604020202020204" pitchFamily="34" charset="0"/>
              <a:buChar char="•"/>
            </a:pPr>
            <a:r>
              <a:rPr lang="en-US" sz="1200"/>
              <a:t>We will talk a little bit about the Standards Committee, or SC, for those of you unfamiliar with the committee, and a refresher for the rest of you.</a:t>
            </a:r>
          </a:p>
          <a:p>
            <a:pPr marL="457200" indent="-457200">
              <a:lnSpc>
                <a:spcPct val="70000"/>
              </a:lnSpc>
              <a:buFont typeface="Arial" panose="020B0604020202020204" pitchFamily="34" charset="0"/>
              <a:buChar char="•"/>
            </a:pPr>
            <a:r>
              <a:rPr lang="en-US" sz="1200"/>
              <a:t>We will inform you of the Standards Adopted at the Commission on Phytosanitary Measures, or CPM, meeting earlier this year in March 2025</a:t>
            </a:r>
          </a:p>
          <a:p>
            <a:pPr marL="457200" indent="-457200">
              <a:lnSpc>
                <a:spcPct val="70000"/>
              </a:lnSpc>
              <a:buFont typeface="Arial" panose="020B0604020202020204" pitchFamily="34" charset="0"/>
              <a:buChar char="•"/>
            </a:pPr>
            <a:r>
              <a:rPr lang="en-US" sz="1200"/>
              <a:t>We will give an overview of the drafts the SC approved for 2025 Consultation – these include International Standards for Phytosanitary Measures (or ISPMs), Specifications, and Phytosanitary Treatments</a:t>
            </a:r>
          </a:p>
          <a:p>
            <a:pPr marL="457200" indent="-457200">
              <a:lnSpc>
                <a:spcPct val="70000"/>
              </a:lnSpc>
              <a:buFont typeface="Arial" panose="020B0604020202020204" pitchFamily="34" charset="0"/>
              <a:buChar char="•"/>
            </a:pPr>
            <a:r>
              <a:rPr lang="en-US" sz="1200"/>
              <a:t>We will also go over some Additional Topics of Interest and Discussion at the SC this year</a:t>
            </a:r>
          </a:p>
          <a:p>
            <a:pPr marL="457200" indent="-457200">
              <a:lnSpc>
                <a:spcPct val="70000"/>
              </a:lnSpc>
              <a:buFont typeface="Arial" panose="020B0604020202020204" pitchFamily="34" charset="0"/>
              <a:buChar char="•"/>
            </a:pPr>
            <a:r>
              <a:rPr lang="en-US" sz="1200"/>
              <a:t>And we will give a preview of 2026 and what standard setting activities are coming up</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2</a:t>
            </a:fld>
            <a:endParaRPr lang="en-US"/>
          </a:p>
        </p:txBody>
      </p:sp>
    </p:spTree>
    <p:extLst>
      <p:ext uri="{BB962C8B-B14F-4D97-AF65-F5344CB8AC3E}">
        <p14:creationId xmlns:p14="http://schemas.microsoft.com/office/powerpoint/2010/main" val="484931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2400">
                <a:solidFill>
                  <a:schemeClr val="tx1"/>
                </a:solidFill>
              </a:rPr>
              <a:t>So what is the IPPC Standards Committee, and what do we do…:</a:t>
            </a:r>
          </a:p>
          <a:p>
            <a:pPr marL="457200" indent="-457200">
              <a:buFont typeface="Arial" panose="020B0604020202020204" pitchFamily="34" charset="0"/>
              <a:buChar char="•"/>
            </a:pPr>
            <a:r>
              <a:rPr lang="en-US" sz="2400">
                <a:solidFill>
                  <a:schemeClr val="tx1"/>
                </a:solidFill>
              </a:rPr>
              <a:t>Manage the Standard Setting Process for the IPPC Community.</a:t>
            </a:r>
          </a:p>
          <a:p>
            <a:pPr marL="457200" indent="-457200">
              <a:buFont typeface="Arial" panose="020B0604020202020204" pitchFamily="34" charset="0"/>
              <a:buChar char="•"/>
            </a:pPr>
            <a:r>
              <a:rPr lang="en-US" sz="2400">
                <a:solidFill>
                  <a:schemeClr val="tx1"/>
                </a:solidFill>
              </a:rPr>
              <a:t>Recommendation- and decision-making body overseen by the IPPC Commission on Phytosanitary Measures (CPM).</a:t>
            </a:r>
          </a:p>
          <a:p>
            <a:pPr marL="457200" indent="-457200">
              <a:buFont typeface="Arial" panose="020B0604020202020204" pitchFamily="34" charset="0"/>
              <a:buChar char="•"/>
            </a:pPr>
            <a:r>
              <a:rPr lang="en-US" sz="2400">
                <a:solidFill>
                  <a:schemeClr val="tx1"/>
                </a:solidFill>
              </a:rPr>
              <a:t>Meet twice a year, May and November, and smaller working group, SC-7, that meets in May to approve ISPMs for second consultation.</a:t>
            </a:r>
          </a:p>
          <a:p>
            <a:pPr marL="457200" indent="-457200">
              <a:buFont typeface="Arial" panose="020B0604020202020204" pitchFamily="34" charset="0"/>
              <a:buChar char="•"/>
            </a:pPr>
            <a:r>
              <a:rPr lang="en-US" sz="2400">
                <a:solidFill>
                  <a:schemeClr val="tx1"/>
                </a:solidFill>
              </a:rPr>
              <a:t>Oversee the work of the Technical Panels (currently 4):</a:t>
            </a:r>
          </a:p>
          <a:p>
            <a:pPr marL="914400" lvl="1" indent="-457200">
              <a:buFont typeface="Arial" panose="020B0604020202020204" pitchFamily="34" charset="0"/>
              <a:buChar char="•"/>
            </a:pPr>
            <a:r>
              <a:rPr lang="en-US" sz="2400">
                <a:solidFill>
                  <a:schemeClr val="tx1"/>
                </a:solidFill>
              </a:rPr>
              <a:t>Technical panel on Diagnostic Protocols (TPDP)</a:t>
            </a:r>
          </a:p>
          <a:p>
            <a:pPr marL="914400" lvl="1" indent="-457200">
              <a:buFont typeface="Arial" panose="020B0604020202020204" pitchFamily="34" charset="0"/>
              <a:buChar char="•"/>
            </a:pPr>
            <a:r>
              <a:rPr lang="en-US" sz="2400">
                <a:solidFill>
                  <a:schemeClr val="tx1"/>
                </a:solidFill>
              </a:rPr>
              <a:t>Technical panel for the Glossary (TPG)</a:t>
            </a:r>
          </a:p>
          <a:p>
            <a:pPr marL="914400" lvl="1" indent="-457200">
              <a:buFont typeface="Arial" panose="020B0604020202020204" pitchFamily="34" charset="0"/>
              <a:buChar char="•"/>
            </a:pPr>
            <a:r>
              <a:rPr lang="en-US" sz="2400">
                <a:solidFill>
                  <a:schemeClr val="tx1"/>
                </a:solidFill>
              </a:rPr>
              <a:t>Technical panel on Phytosanitary Treatments (TPPT)</a:t>
            </a:r>
          </a:p>
          <a:p>
            <a:pPr marL="914400" lvl="1" indent="-457200">
              <a:buFont typeface="Arial" panose="020B0604020202020204" pitchFamily="34" charset="0"/>
              <a:buChar char="•"/>
            </a:pPr>
            <a:r>
              <a:rPr lang="en-US" sz="2400">
                <a:solidFill>
                  <a:schemeClr val="tx1"/>
                </a:solidFill>
              </a:rPr>
              <a:t>Technical Panel on Commodity Standards (TPCS)</a:t>
            </a:r>
          </a:p>
          <a:p>
            <a:pPr marL="457200" indent="-457200">
              <a:buFont typeface="Arial" panose="020B0604020202020204" pitchFamily="34" charset="0"/>
              <a:buChar char="•"/>
            </a:pPr>
            <a:r>
              <a:rPr lang="en-US" sz="2400">
                <a:solidFill>
                  <a:schemeClr val="tx1"/>
                </a:solidFill>
              </a:rPr>
              <a:t>Review and revise ISPMs and recommends standards for adoption at the annual IPPC Commission meeting.</a:t>
            </a:r>
          </a:p>
          <a:p>
            <a:pPr marL="457200" indent="-457200">
              <a:buFont typeface="Arial" panose="020B0604020202020204" pitchFamily="34" charset="0"/>
              <a:buChar char="•"/>
            </a:pPr>
            <a:r>
              <a:rPr lang="en-US" sz="2400">
                <a:solidFill>
                  <a:schemeClr val="tx1"/>
                </a:solidFill>
              </a:rPr>
              <a:t>25 Members from the 7 FAO Regions, 2 from North America:</a:t>
            </a:r>
          </a:p>
          <a:p>
            <a:pPr marL="640080" lvl="2" indent="-457200">
              <a:spcBef>
                <a:spcPts val="1200"/>
              </a:spcBef>
              <a:spcAft>
                <a:spcPts val="200"/>
              </a:spcAft>
              <a:buSzPct val="100000"/>
              <a:buFont typeface="Arial" panose="020B0604020202020204" pitchFamily="34" charset="0"/>
              <a:buChar char="•"/>
            </a:pPr>
            <a:r>
              <a:rPr lang="en-US" sz="2400">
                <a:solidFill>
                  <a:schemeClr val="tx1"/>
                </a:solidFill>
              </a:rPr>
              <a:t>Steve Cote – Canada, CFIA</a:t>
            </a:r>
          </a:p>
          <a:p>
            <a:pPr marL="640080" lvl="2" indent="-457200">
              <a:spcBef>
                <a:spcPts val="1200"/>
              </a:spcBef>
              <a:spcAft>
                <a:spcPts val="200"/>
              </a:spcAft>
              <a:buSzPct val="100000"/>
              <a:buFont typeface="Arial" panose="020B0604020202020204" pitchFamily="34" charset="0"/>
              <a:buChar char="•"/>
            </a:pPr>
            <a:r>
              <a:rPr lang="en-US" sz="2400">
                <a:solidFill>
                  <a:schemeClr val="tx1"/>
                </a:solidFill>
              </a:rPr>
              <a:t>Stephanie Dubon – United States, APHIS PPQ</a:t>
            </a:r>
          </a:p>
          <a:p>
            <a:pPr marL="457200" indent="-457200">
              <a:buFont typeface="Arial" panose="020B0604020202020204" pitchFamily="34" charset="0"/>
              <a:buChar char="•"/>
            </a:pPr>
            <a:r>
              <a:rPr lang="en-US" sz="2400">
                <a:solidFill>
                  <a:schemeClr val="tx1"/>
                </a:solidFill>
              </a:rPr>
              <a:t>Chair is currently from Australia (2nd term).</a:t>
            </a:r>
            <a:endParaRPr lang="en-US">
              <a:solidFill>
                <a:schemeClr val="tx1"/>
              </a:solidFill>
            </a:endParaRP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3</a:t>
            </a:fld>
            <a:endParaRPr lang="en-US"/>
          </a:p>
        </p:txBody>
      </p:sp>
    </p:spTree>
    <p:extLst>
      <p:ext uri="{BB962C8B-B14F-4D97-AF65-F5344CB8AC3E}">
        <p14:creationId xmlns:p14="http://schemas.microsoft.com/office/powerpoint/2010/main" val="2605293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Every November, the SC recommends standards to the CPM for adoption. </a:t>
            </a:r>
          </a:p>
          <a:p>
            <a:r>
              <a:rPr lang="en-US"/>
              <a:t>This past November, the SC recommended these two standards to the CPM, which were adopted in March 2025:</a:t>
            </a:r>
          </a:p>
          <a:p>
            <a:pPr marL="457200" indent="-457200">
              <a:buFont typeface="Arial" panose="020B0604020202020204" pitchFamily="34" charset="0"/>
              <a:buChar char="•"/>
            </a:pPr>
            <a:r>
              <a:rPr lang="en-US" sz="1200"/>
              <a:t>Draft annex to ISPM 46 (Commodity-specific standards for phytosanitary measures): International movement of fresh </a:t>
            </a:r>
            <a:r>
              <a:rPr lang="en-US" sz="1200" i="1"/>
              <a:t>Mangifera indica </a:t>
            </a:r>
            <a:r>
              <a:rPr lang="en-US" sz="1200"/>
              <a:t>(mango) fruit.  </a:t>
            </a:r>
          </a:p>
          <a:p>
            <a:pPr marL="457200" indent="-457200">
              <a:buFont typeface="Arial" panose="020B0604020202020204" pitchFamily="34" charset="0"/>
              <a:buChar char="•"/>
            </a:pPr>
            <a:r>
              <a:rPr lang="en-US" sz="1200"/>
              <a:t>Draft annex to ISPM 39 (International movement of wood): Use of systems approaches in managing the pest risk associated with the movement of wood.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You can find these on the IPPC website under the standards tab on the home page.</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4</a:t>
            </a:fld>
            <a:endParaRPr lang="en-US"/>
          </a:p>
        </p:txBody>
      </p:sp>
    </p:spTree>
    <p:extLst>
      <p:ext uri="{BB962C8B-B14F-4D97-AF65-F5344CB8AC3E}">
        <p14:creationId xmlns:p14="http://schemas.microsoft.com/office/powerpoint/2010/main" val="2264687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Additionally, the SC adopts diagnostic protocols throughout the year, which the CPM notes on their behalf.  </a:t>
            </a:r>
          </a:p>
          <a:p>
            <a:pPr marL="0" indent="0">
              <a:buNone/>
            </a:pPr>
            <a:r>
              <a:rPr lang="en-US"/>
              <a:t>This March, the CPM noted these </a:t>
            </a:r>
            <a:r>
              <a:rPr lang="en-US" sz="1200"/>
              <a:t>Diagnostic Protocols (DP) as annexes to ISPM 27 (Diagnostic protocols for regulated pests)):</a:t>
            </a:r>
          </a:p>
          <a:p>
            <a:pPr marL="457200" indent="-457200">
              <a:buFont typeface="Arial" panose="020B0604020202020204" pitchFamily="34" charset="0"/>
              <a:buChar char="•"/>
            </a:pPr>
            <a:r>
              <a:rPr lang="en-US" sz="1200"/>
              <a:t>Revision of DP 9 (</a:t>
            </a:r>
            <a:r>
              <a:rPr lang="en-US" sz="1200" i="1"/>
              <a:t>Genus Anastrepha</a:t>
            </a:r>
            <a:r>
              <a:rPr lang="en-US" sz="1200"/>
              <a:t>) </a:t>
            </a:r>
          </a:p>
          <a:p>
            <a:pPr marL="457200" indent="-457200">
              <a:buFont typeface="Arial" panose="020B0604020202020204" pitchFamily="34" charset="0"/>
              <a:buChar char="•"/>
            </a:pPr>
            <a:r>
              <a:rPr lang="en-US" sz="1200"/>
              <a:t>Revision of DP 25 (</a:t>
            </a:r>
            <a:r>
              <a:rPr lang="en-US" sz="1200" i="1"/>
              <a:t>Xylella fastidiosa</a:t>
            </a:r>
            <a:r>
              <a:rPr lang="en-US" sz="1200"/>
              <a:t>)</a:t>
            </a:r>
          </a:p>
          <a:p>
            <a:pPr marL="457200" indent="-457200">
              <a:buFont typeface="Arial" panose="020B0604020202020204" pitchFamily="34" charset="0"/>
              <a:buChar char="•"/>
            </a:pPr>
            <a:r>
              <a:rPr lang="en-US" sz="1200"/>
              <a:t>Revision of DP 27 (</a:t>
            </a:r>
            <a:r>
              <a:rPr lang="en-US" sz="1200" i="1"/>
              <a:t>Ips</a:t>
            </a:r>
            <a:r>
              <a:rPr lang="en-US" sz="1200"/>
              <a:t> spp.) </a:t>
            </a:r>
          </a:p>
          <a:p>
            <a:pPr marL="457200" indent="-457200">
              <a:buFont typeface="Arial" panose="020B0604020202020204" pitchFamily="34" charset="0"/>
              <a:buChar char="•"/>
            </a:pPr>
            <a:r>
              <a:rPr lang="en-US" sz="1200"/>
              <a:t>New DP 34 (</a:t>
            </a:r>
            <a:r>
              <a:rPr lang="en-US" sz="1200" i="1" err="1"/>
              <a:t>Heterobasidion</a:t>
            </a:r>
            <a:r>
              <a:rPr lang="en-US" sz="1200" i="1"/>
              <a:t> </a:t>
            </a:r>
            <a:r>
              <a:rPr lang="en-US" sz="1200" i="1" err="1"/>
              <a:t>annosum</a:t>
            </a:r>
            <a:r>
              <a:rPr lang="en-US" sz="1200" i="1"/>
              <a:t> sensu lato</a:t>
            </a:r>
            <a:r>
              <a:rPr lang="en-US" sz="1200"/>
              <a:t>)</a:t>
            </a:r>
          </a:p>
          <a:p>
            <a:endParaRPr lang="en-US"/>
          </a:p>
          <a:p>
            <a:r>
              <a:rPr lang="en-US"/>
              <a:t>You can also find these on the IPPC website under the standards tab on the home page.</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5</a:t>
            </a:fld>
            <a:endParaRPr lang="en-US"/>
          </a:p>
        </p:txBody>
      </p:sp>
    </p:spTree>
    <p:extLst>
      <p:ext uri="{BB962C8B-B14F-4D97-AF65-F5344CB8AC3E}">
        <p14:creationId xmlns:p14="http://schemas.microsoft.com/office/powerpoint/2010/main" val="2030401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mentioned at the beginning of the presentation, the SC or SC-7 approves draft standards for consultation, typically at their May meetings.</a:t>
            </a:r>
          </a:p>
          <a:p>
            <a:r>
              <a:rPr lang="en-US"/>
              <a:t>These drafts went out for consultation, or country review and commenting, this year, from July 1 to September 30.</a:t>
            </a:r>
          </a:p>
          <a:p>
            <a:r>
              <a:rPr lang="en-US"/>
              <a:t>The IPPC Secretariat will compile all the comments and post them on the IPPC website.</a:t>
            </a:r>
          </a:p>
          <a:p>
            <a:r>
              <a:rPr lang="en-US"/>
              <a:t>Every comment must be reviewed by the steward or technical panel and incorporated, modified, or not incorporated and an explanation given. </a:t>
            </a:r>
          </a:p>
          <a:p>
            <a:r>
              <a:rPr lang="en-US"/>
              <a:t>If all goes as planned, the drafts from first consultation will go for second consultation in 2026, and the drafts that went for second consultation will be recommended for adoption by the CPM in 2026.</a:t>
            </a:r>
          </a:p>
        </p:txBody>
      </p:sp>
      <p:sp>
        <p:nvSpPr>
          <p:cNvPr id="4" name="Slide Number Placeholder 3"/>
          <p:cNvSpPr>
            <a:spLocks noGrp="1"/>
          </p:cNvSpPr>
          <p:nvPr>
            <p:ph type="sldNum" sz="quarter" idx="5"/>
          </p:nvPr>
        </p:nvSpPr>
        <p:spPr/>
        <p:txBody>
          <a:bodyPr/>
          <a:lstStyle/>
          <a:p>
            <a:fld id="{1B2971FD-7CF2-4120-A3A2-AFC227D3779C}" type="slidenum">
              <a:rPr lang="en-US" smtClean="0"/>
              <a:t>6</a:t>
            </a:fld>
            <a:endParaRPr lang="en-US"/>
          </a:p>
        </p:txBody>
      </p:sp>
    </p:spTree>
    <p:extLst>
      <p:ext uri="{BB962C8B-B14F-4D97-AF65-F5344CB8AC3E}">
        <p14:creationId xmlns:p14="http://schemas.microsoft.com/office/powerpoint/2010/main" val="2872267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give some more information about four of the select drafts that went for consultation this year, we had two commodity standards for first consultation, Musa spp. And Colocasia esculenta, or taro.</a:t>
            </a:r>
          </a:p>
          <a:p>
            <a:r>
              <a:rPr lang="en-US"/>
              <a:t>When adopted, these will be annexes to ISPM 46: Commodity specific standards for phytosanitary measures.</a:t>
            </a:r>
          </a:p>
          <a:p>
            <a:r>
              <a:rPr lang="en-US"/>
              <a:t>The purpose of these annexes are to identify commodity-associated pests, increase awareness of measures available for commodities, facilitate market access discussions, and facilitate safe trade. </a:t>
            </a:r>
          </a:p>
          <a:p>
            <a:r>
              <a:rPr lang="en-US" b="1"/>
              <a:t>Scope and intended use for each annex</a:t>
            </a:r>
          </a:p>
          <a:p>
            <a:pPr marL="457200" indent="-457200">
              <a:buFont typeface="+mj-lt"/>
              <a:buAutoNum type="arabicPeriod"/>
            </a:pPr>
            <a:r>
              <a:rPr lang="en-US"/>
              <a:t>Covers fresh </a:t>
            </a:r>
            <a:r>
              <a:rPr lang="en-US" i="1"/>
              <a:t>Musa</a:t>
            </a:r>
            <a:r>
              <a:rPr lang="en-US"/>
              <a:t> spp. fruit for consumption or processing in hands or clusters but not in bunches, and not fruit that has already been processed. Provides phytosanitary measures.</a:t>
            </a:r>
          </a:p>
          <a:p>
            <a:pPr marL="457200" indent="-457200">
              <a:buFont typeface="+mj-lt"/>
              <a:buAutoNum type="arabicPeriod"/>
            </a:pPr>
            <a:r>
              <a:rPr lang="en-US"/>
              <a:t>Covers fresh taro for consumption or processing, without leaves or buds, and not corms that have already been processed. Provides phytosanitary measures.</a:t>
            </a:r>
          </a:p>
          <a:p>
            <a:r>
              <a:rPr lang="en-US" b="1"/>
              <a:t>Pests: </a:t>
            </a:r>
            <a:r>
              <a:rPr lang="en-US"/>
              <a:t>Includes a pest list regulated by at least one IPPC contracting party. Pests are only included if there was a specific measure identified to manage its risk. The TPCS does not make assessments of pest risk. The inclusion of a pest on the list does not constitute technical justification for regulation by a contracting party. </a:t>
            </a:r>
          </a:p>
          <a:p>
            <a:r>
              <a:rPr lang="en-US" b="1"/>
              <a:t>Phytosanitary measures: </a:t>
            </a:r>
            <a:r>
              <a:rPr lang="en-US"/>
              <a:t>Includes measures, both general and pest-specific. General may be relevant to all pests, and pest-specific options were submitted by at least one contracting party or listed in an ISPM, for example ISPM 26 (PFA for FF), ISPM 28 (Irradiation), ISPM 35 (SA for FF). </a:t>
            </a:r>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7</a:t>
            </a:fld>
            <a:endParaRPr lang="en-US"/>
          </a:p>
        </p:txBody>
      </p:sp>
    </p:spTree>
    <p:extLst>
      <p:ext uri="{BB962C8B-B14F-4D97-AF65-F5344CB8AC3E}">
        <p14:creationId xmlns:p14="http://schemas.microsoft.com/office/powerpoint/2010/main" val="2606609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a:t>This draft went for second consultation. If all goes as planned, it will be adopted by the Commission in 2026.</a:t>
            </a:r>
          </a:p>
          <a:p>
            <a:r>
              <a:rPr lang="en-US" b="1"/>
              <a:t>Reason for the revision: </a:t>
            </a:r>
            <a:r>
              <a:rPr lang="en-US"/>
              <a:t>requirements set out in ISPM 26 are too broad and leave too much room for interpretation by countries. The standard needs consistent linkages to the revision of ISPM 4 (</a:t>
            </a:r>
            <a:r>
              <a:rPr lang="en-US" i="1"/>
              <a:t>Requirements for the establishment of pest free areas</a:t>
            </a:r>
            <a:r>
              <a:rPr lang="en-US"/>
              <a:t>) and ISPM 8 (</a:t>
            </a:r>
            <a:r>
              <a:rPr lang="en-US" i="1"/>
              <a:t>Determination of pest status in an area</a:t>
            </a:r>
            <a:r>
              <a:rPr lang="en-US"/>
              <a:t>) to reduce ambiguity.</a:t>
            </a:r>
          </a:p>
          <a:p>
            <a:r>
              <a:rPr lang="en-US" b="1"/>
              <a:t>Scope: </a:t>
            </a:r>
            <a:r>
              <a:rPr lang="en-US"/>
              <a:t>This revision is intended to provide harmonized guidance to NPPOs for the establishment and maintenance of pest free areas for fruit flies (</a:t>
            </a:r>
            <a:r>
              <a:rPr lang="en-US" err="1"/>
              <a:t>Tephritidae</a:t>
            </a:r>
            <a:r>
              <a:rPr lang="en-US"/>
              <a:t>) of economic importance.</a:t>
            </a:r>
          </a:p>
          <a:p>
            <a:r>
              <a:rPr lang="en-US" b="1"/>
              <a:t>Outline of requirements: </a:t>
            </a:r>
            <a:r>
              <a:rPr lang="en-US"/>
              <a:t>A fruit fly pest free area (FF-PFA) is a phytosanitary measure that may be used to facilitate safe trade and protect plant resources. When used alone, it is sufficient for managing the pest risk posed by a specified fruit fly. Requirements include programs to establish and maintain an FF-PFA, surveillance activities (e.g. fruit fly trapping and host sampling), specific requirements for buffer zones, corrective action planning and control measures, the suspension, reinstatement and withdrawal of FF-PFA status, transparency and stakeholder communication.</a:t>
            </a:r>
          </a:p>
          <a:p>
            <a:pPr rtl="0" fontAlgn="base"/>
            <a:r>
              <a:rPr lang="en-US" b="1"/>
              <a:t>Major changes since first consultation:</a:t>
            </a:r>
            <a:r>
              <a:rPr lang="en-US"/>
              <a:t> proposed changes to terminology, add further explanatory text, how to retain the annexes and appendices that were removed until they can be relocated. </a:t>
            </a:r>
            <a:r>
              <a:rPr lang="en-NZ" sz="1200" b="0" i="0" u="none" strike="noStrike" kern="1200">
                <a:solidFill>
                  <a:schemeClr val="tx1"/>
                </a:solidFill>
                <a:effectLst/>
                <a:latin typeface="+mn-lt"/>
                <a:ea typeface="+mn-ea"/>
                <a:cs typeface="+mn-cs"/>
              </a:rPr>
              <a:t>The appendices and annex removed from the revised ISPM have been renamed and included at the back of the draft standard </a:t>
            </a:r>
            <a:r>
              <a:rPr lang="en-GB" sz="1200" b="0" i="0" u="none" strike="noStrike" kern="1200">
                <a:solidFill>
                  <a:schemeClr val="tx1"/>
                </a:solidFill>
                <a:effectLst/>
                <a:latin typeface="+mn-lt"/>
                <a:ea typeface="+mn-ea"/>
                <a:cs typeface="+mn-cs"/>
              </a:rPr>
              <a:t>until such time that they can be moved to a suitable location, such as implementation material.</a:t>
            </a:r>
            <a:r>
              <a:rPr lang="en-NZ" sz="1200" b="0" i="0" u="none" strike="noStrike" kern="1200">
                <a:solidFill>
                  <a:schemeClr val="tx1"/>
                </a:solidFill>
                <a:effectLst/>
                <a:latin typeface="+mn-lt"/>
                <a:ea typeface="+mn-ea"/>
                <a:cs typeface="+mn-cs"/>
              </a:rPr>
              <a:t> These were:</a:t>
            </a:r>
            <a:r>
              <a:rPr lang="en-US" sz="1200" b="0" i="0" kern="1200">
                <a:solidFill>
                  <a:schemeClr val="tx1"/>
                </a:solidFill>
                <a:effectLst/>
                <a:latin typeface="+mn-lt"/>
                <a:ea typeface="+mn-ea"/>
                <a:cs typeface="+mn-cs"/>
              </a:rPr>
              <a:t>​</a:t>
            </a:r>
          </a:p>
          <a:p>
            <a:pPr rtl="0" fontAlgn="base"/>
            <a:r>
              <a:rPr lang="en-US" sz="1200" b="1" i="0" u="none" strike="noStrike" kern="1200">
                <a:solidFill>
                  <a:schemeClr val="tx1"/>
                </a:solidFill>
                <a:effectLst/>
                <a:latin typeface="+mn-lt"/>
                <a:ea typeface="+mn-ea"/>
                <a:cs typeface="+mn-cs"/>
              </a:rPr>
              <a:t>Annex 3</a:t>
            </a:r>
            <a:r>
              <a:rPr lang="en-US" sz="1200" b="0" i="0" u="none" strike="noStrike" kern="1200">
                <a:solidFill>
                  <a:schemeClr val="tx1"/>
                </a:solidFill>
                <a:effectLst/>
                <a:latin typeface="+mn-lt"/>
                <a:ea typeface="+mn-ea"/>
                <a:cs typeface="+mn-cs"/>
              </a:rPr>
              <a:t>: Phytosanitary procedures for fruit fly management. </a:t>
            </a:r>
            <a:r>
              <a:rPr lang="en-US" sz="1200" b="0" i="0" kern="1200">
                <a:solidFill>
                  <a:schemeClr val="tx1"/>
                </a:solidFill>
                <a:effectLst/>
                <a:latin typeface="+mn-lt"/>
                <a:ea typeface="+mn-ea"/>
                <a:cs typeface="+mn-cs"/>
              </a:rPr>
              <a:t>​</a:t>
            </a:r>
          </a:p>
          <a:p>
            <a:pPr rtl="0" fontAlgn="base"/>
            <a:r>
              <a:rPr lang="en-US" sz="1200" b="1" i="0" u="none" strike="noStrike" kern="1200">
                <a:solidFill>
                  <a:schemeClr val="tx1"/>
                </a:solidFill>
                <a:effectLst/>
                <a:latin typeface="+mn-lt"/>
                <a:ea typeface="+mn-ea"/>
                <a:cs typeface="+mn-cs"/>
              </a:rPr>
              <a:t>Appendix 1</a:t>
            </a:r>
            <a:r>
              <a:rPr lang="en-US" sz="1200" b="0" i="0" u="none" strike="noStrike" kern="1200">
                <a:solidFill>
                  <a:schemeClr val="tx1"/>
                </a:solidFill>
                <a:effectLst/>
                <a:latin typeface="+mn-lt"/>
                <a:ea typeface="+mn-ea"/>
                <a:cs typeface="+mn-cs"/>
              </a:rPr>
              <a:t>: Fruit fly trapping (2011)</a:t>
            </a:r>
            <a:r>
              <a:rPr lang="en-US" sz="1200" b="0" i="0" kern="1200">
                <a:solidFill>
                  <a:schemeClr val="tx1"/>
                </a:solidFill>
                <a:effectLst/>
                <a:latin typeface="+mn-lt"/>
                <a:ea typeface="+mn-ea"/>
                <a:cs typeface="+mn-cs"/>
              </a:rPr>
              <a:t>​</a:t>
            </a:r>
          </a:p>
          <a:p>
            <a:pPr rtl="0" fontAlgn="base"/>
            <a:r>
              <a:rPr lang="en-US" sz="1200" b="1" i="0" u="none" strike="noStrike" kern="1200">
                <a:solidFill>
                  <a:schemeClr val="tx1"/>
                </a:solidFill>
                <a:effectLst/>
                <a:latin typeface="+mn-lt"/>
                <a:ea typeface="+mn-ea"/>
                <a:cs typeface="+mn-cs"/>
              </a:rPr>
              <a:t>Appendix 2</a:t>
            </a:r>
            <a:r>
              <a:rPr lang="en-US" sz="1200" b="0" i="0" u="none" strike="noStrike" kern="1200">
                <a:solidFill>
                  <a:schemeClr val="tx1"/>
                </a:solidFill>
                <a:effectLst/>
                <a:latin typeface="+mn-lt"/>
                <a:ea typeface="+mn-ea"/>
                <a:cs typeface="+mn-cs"/>
              </a:rPr>
              <a:t>: Fruit sampling</a:t>
            </a:r>
            <a:r>
              <a:rPr lang="en-NZ" sz="1200" b="0" i="0" kern="1200">
                <a:solidFill>
                  <a:schemeClr val="tx1"/>
                </a:solidFill>
                <a:effectLst/>
                <a:latin typeface="+mn-lt"/>
                <a:ea typeface="+mn-ea"/>
                <a:cs typeface="+mn-cs"/>
              </a:rPr>
              <a:t>​</a:t>
            </a:r>
          </a:p>
          <a:p>
            <a:endParaRPr lang="en-US"/>
          </a:p>
          <a:p>
            <a:endParaRPr lang="en-US"/>
          </a:p>
        </p:txBody>
      </p:sp>
      <p:sp>
        <p:nvSpPr>
          <p:cNvPr id="4" name="Slide Number Placeholder 3"/>
          <p:cNvSpPr>
            <a:spLocks noGrp="1"/>
          </p:cNvSpPr>
          <p:nvPr>
            <p:ph type="sldNum" sz="quarter" idx="5"/>
          </p:nvPr>
        </p:nvSpPr>
        <p:spPr/>
        <p:txBody>
          <a:bodyPr/>
          <a:lstStyle/>
          <a:p>
            <a:fld id="{1B2971FD-7CF2-4120-A3A2-AFC227D3779C}" type="slidenum">
              <a:rPr lang="en-US" smtClean="0"/>
              <a:t>8</a:t>
            </a:fld>
            <a:endParaRPr lang="en-US"/>
          </a:p>
        </p:txBody>
      </p:sp>
    </p:spTree>
    <p:extLst>
      <p:ext uri="{BB962C8B-B14F-4D97-AF65-F5344CB8AC3E}">
        <p14:creationId xmlns:p14="http://schemas.microsoft.com/office/powerpoint/2010/main" val="1570525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a:t>This draft also went for second consultation. If all goes as planned, it will be adopted by the Commission in 2026.</a:t>
            </a:r>
          </a:p>
          <a:p>
            <a:r>
              <a:rPr lang="en-US" b="1"/>
              <a:t>Reason for the Annex: </a:t>
            </a:r>
            <a:r>
              <a:rPr lang="en-US"/>
              <a:t>Field inspection is required by many importing countries as a phytosanitary import requirement, aimed at reducing the pest risk. Current ISPMs don’t provide guidance on the concept and objectives of field inspection leading to confusing it with specific surveillance. For field inspection to be interpreted and applied in a harmonized way, it is necessary to describe the concept and objectives of field inspection.  </a:t>
            </a:r>
          </a:p>
          <a:p>
            <a:r>
              <a:rPr lang="en-US" b="1"/>
              <a:t>Scope and Outline of Requirements: </a:t>
            </a:r>
            <a:r>
              <a:rPr lang="en-US"/>
              <a:t>This annex describes inspections in the field in relation to plants being produced for international trade. It provides requirements for field inspection either as a stand-alone phytosanitary measure, or in combination with other measure(s) to verify conformity with phytosanitary requirements. The annex outlines assumptions for application of field inspection, requirements for the field-inspection process and planning, methodologies, documentation, verification of conformity with import requirements, responsibilities of NPPOs. </a:t>
            </a:r>
          </a:p>
          <a:p>
            <a:r>
              <a:rPr lang="en-US" b="1"/>
              <a:t>Major changes since first consultation</a:t>
            </a:r>
            <a:r>
              <a:rPr lang="en-US"/>
              <a:t>: The annex was restructured to provide a more logical flow and reduce duplication, for example the scope was moved to the beginning of the annex; terms were updated;  and there was a proposal from consultation to have this draft annex be a stand-alone ISPM. The SC, at its May meeting, discussed the pros and cons, and concluded that it should continue as an annex to ISPM 23: Guidelines for inspection. </a:t>
            </a:r>
          </a:p>
        </p:txBody>
      </p:sp>
      <p:sp>
        <p:nvSpPr>
          <p:cNvPr id="4" name="Slide Number Placeholder 3"/>
          <p:cNvSpPr>
            <a:spLocks noGrp="1"/>
          </p:cNvSpPr>
          <p:nvPr>
            <p:ph type="sldNum" sz="quarter" idx="5"/>
          </p:nvPr>
        </p:nvSpPr>
        <p:spPr/>
        <p:txBody>
          <a:bodyPr/>
          <a:lstStyle/>
          <a:p>
            <a:fld id="{1B2971FD-7CF2-4120-A3A2-AFC227D3779C}" type="slidenum">
              <a:rPr lang="en-US" smtClean="0"/>
              <a:t>9</a:t>
            </a:fld>
            <a:endParaRPr lang="en-US"/>
          </a:p>
        </p:txBody>
      </p:sp>
    </p:spTree>
    <p:extLst>
      <p:ext uri="{BB962C8B-B14F-4D97-AF65-F5344CB8AC3E}">
        <p14:creationId xmlns:p14="http://schemas.microsoft.com/office/powerpoint/2010/main" val="4242219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8622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31181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16461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4952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1191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6755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28628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7956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11/4/2025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06894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11/4/2025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30236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6323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11/4/2025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5579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lstStyle/>
          <a:p>
            <a:r>
              <a:rPr lang="en-CA" altLang="en-US"/>
              <a:t>IPPC Standards Committee Updates</a:t>
            </a:r>
            <a:endParaRPr lang="en-US"/>
          </a:p>
        </p:txBody>
      </p:sp>
      <p:sp>
        <p:nvSpPr>
          <p:cNvPr id="5" name="Subtitle 4">
            <a:extLst>
              <a:ext uri="{FF2B5EF4-FFF2-40B4-BE49-F238E27FC236}">
                <a16:creationId xmlns:a16="http://schemas.microsoft.com/office/drawing/2014/main" id="{3B9EFC46-2DCF-A136-5358-A432AEA3F87D}"/>
              </a:ext>
            </a:extLst>
          </p:cNvPr>
          <p:cNvSpPr>
            <a:spLocks noGrp="1"/>
          </p:cNvSpPr>
          <p:nvPr>
            <p:ph type="subTitle" idx="1"/>
          </p:nvPr>
        </p:nvSpPr>
        <p:spPr>
          <a:xfrm>
            <a:off x="1100051" y="4455620"/>
            <a:ext cx="10058400" cy="1143000"/>
          </a:xfrm>
        </p:spPr>
        <p:txBody>
          <a:bodyPr>
            <a:normAutofit fontScale="85000" lnSpcReduction="20000"/>
          </a:bodyPr>
          <a:lstStyle/>
          <a:p>
            <a:r>
              <a:rPr lang="en-US" altLang="en-US"/>
              <a:t>2025 NAPPO Annual Meeting </a:t>
            </a:r>
          </a:p>
          <a:p>
            <a:r>
              <a:rPr lang="en-US" altLang="en-US"/>
              <a:t>Ottawa, Canada, 22 October 2025</a:t>
            </a:r>
          </a:p>
          <a:p>
            <a:r>
              <a:rPr lang="en-US" altLang="en-US"/>
              <a:t>Steve Cote and Stephanie Dubon, IPPC Standards Committee members </a:t>
            </a:r>
          </a:p>
          <a:p>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990E4-7766-7392-015D-3E85364709C0}"/>
              </a:ext>
            </a:extLst>
          </p:cNvPr>
          <p:cNvSpPr>
            <a:spLocks noGrp="1"/>
          </p:cNvSpPr>
          <p:nvPr>
            <p:ph type="title"/>
          </p:nvPr>
        </p:nvSpPr>
        <p:spPr/>
        <p:txBody>
          <a:bodyPr/>
          <a:lstStyle/>
          <a:p>
            <a:r>
              <a:rPr lang="en-US"/>
              <a:t>Other drafts open for consultation in 2025</a:t>
            </a:r>
          </a:p>
        </p:txBody>
      </p:sp>
      <p:sp>
        <p:nvSpPr>
          <p:cNvPr id="3" name="Content Placeholder 2">
            <a:extLst>
              <a:ext uri="{FF2B5EF4-FFF2-40B4-BE49-F238E27FC236}">
                <a16:creationId xmlns:a16="http://schemas.microsoft.com/office/drawing/2014/main" id="{DF14EA24-CD94-7060-D0F7-6C618C489303}"/>
              </a:ext>
            </a:extLst>
          </p:cNvPr>
          <p:cNvSpPr>
            <a:spLocks noGrp="1"/>
          </p:cNvSpPr>
          <p:nvPr>
            <p:ph sz="half" idx="1"/>
          </p:nvPr>
        </p:nvSpPr>
        <p:spPr/>
        <p:txBody>
          <a:bodyPr>
            <a:normAutofit/>
          </a:bodyPr>
          <a:lstStyle/>
          <a:p>
            <a:pPr marL="0" lvl="1" indent="0">
              <a:lnSpc>
                <a:spcPct val="110000"/>
              </a:lnSpc>
              <a:spcBef>
                <a:spcPts val="1200"/>
              </a:spcBef>
              <a:spcAft>
                <a:spcPts val="200"/>
              </a:spcAft>
              <a:buSzPct val="100000"/>
              <a:buNone/>
            </a:pPr>
            <a:r>
              <a:rPr lang="en-US" sz="2900" b="1"/>
              <a:t>Specifications</a:t>
            </a:r>
          </a:p>
          <a:p>
            <a:pPr marL="182880" lvl="1">
              <a:lnSpc>
                <a:spcPct val="110000"/>
              </a:lnSpc>
              <a:spcBef>
                <a:spcPts val="1200"/>
              </a:spcBef>
              <a:spcAft>
                <a:spcPts val="200"/>
              </a:spcAft>
              <a:buSzPct val="100000"/>
              <a:buFont typeface="Arial" panose="020B0604020202020204" pitchFamily="34" charset="0"/>
              <a:buChar char="•"/>
            </a:pPr>
            <a:r>
              <a:rPr lang="en-US" sz="2300"/>
              <a:t>Specification on Remote Audits (Annex to ISPM 47) </a:t>
            </a:r>
          </a:p>
          <a:p>
            <a:pPr marL="182880" lvl="1">
              <a:lnSpc>
                <a:spcPct val="110000"/>
              </a:lnSpc>
              <a:spcBef>
                <a:spcPts val="1200"/>
              </a:spcBef>
              <a:spcAft>
                <a:spcPts val="200"/>
              </a:spcAft>
              <a:buSzPct val="100000"/>
              <a:buFont typeface="Arial" panose="020B0604020202020204" pitchFamily="34" charset="0"/>
              <a:buChar char="•"/>
            </a:pPr>
            <a:r>
              <a:rPr lang="en-US" sz="2300"/>
              <a:t>Specification to revise ISPM 12 (Phytosanitary certificates) </a:t>
            </a:r>
          </a:p>
          <a:p>
            <a:pPr marL="182880" lvl="1">
              <a:lnSpc>
                <a:spcPct val="110000"/>
              </a:lnSpc>
              <a:spcBef>
                <a:spcPts val="1200"/>
              </a:spcBef>
              <a:spcAft>
                <a:spcPts val="200"/>
              </a:spcAft>
              <a:buSzPct val="100000"/>
              <a:buFont typeface="Arial" panose="020B0604020202020204" pitchFamily="34" charset="0"/>
              <a:buChar char="•"/>
            </a:pPr>
            <a:r>
              <a:rPr lang="en-US" sz="2300"/>
              <a:t>Specification to revise ISPM 23 (Guidelines for inspection) </a:t>
            </a:r>
          </a:p>
        </p:txBody>
      </p:sp>
      <p:sp>
        <p:nvSpPr>
          <p:cNvPr id="4" name="Content Placeholder 3">
            <a:extLst>
              <a:ext uri="{FF2B5EF4-FFF2-40B4-BE49-F238E27FC236}">
                <a16:creationId xmlns:a16="http://schemas.microsoft.com/office/drawing/2014/main" id="{1464F86B-2B34-8CF8-48FB-1F8B8D35C31B}"/>
              </a:ext>
            </a:extLst>
          </p:cNvPr>
          <p:cNvSpPr>
            <a:spLocks noGrp="1"/>
          </p:cNvSpPr>
          <p:nvPr>
            <p:ph sz="half" idx="2"/>
          </p:nvPr>
        </p:nvSpPr>
        <p:spPr/>
        <p:txBody>
          <a:bodyPr>
            <a:normAutofit/>
          </a:bodyPr>
          <a:lstStyle/>
          <a:p>
            <a:pPr marL="0" lvl="1" indent="0">
              <a:lnSpc>
                <a:spcPct val="110000"/>
              </a:lnSpc>
              <a:spcBef>
                <a:spcPts val="1200"/>
              </a:spcBef>
              <a:spcAft>
                <a:spcPts val="200"/>
              </a:spcAft>
              <a:buSzPct val="100000"/>
              <a:buNone/>
            </a:pPr>
            <a:r>
              <a:rPr lang="en-US" sz="2900" b="1"/>
              <a:t>Annex to ISPM 28: Phytosanitary treatments for regulated pests</a:t>
            </a:r>
          </a:p>
          <a:p>
            <a:pPr marL="182880" lvl="1">
              <a:lnSpc>
                <a:spcPct val="110000"/>
              </a:lnSpc>
              <a:spcBef>
                <a:spcPts val="1200"/>
              </a:spcBef>
              <a:spcAft>
                <a:spcPts val="200"/>
              </a:spcAft>
              <a:buSzPct val="100000"/>
              <a:buFont typeface="Arial" panose="020B0604020202020204" pitchFamily="34" charset="0"/>
              <a:buChar char="•"/>
            </a:pPr>
            <a:r>
              <a:rPr lang="en-US" sz="2200"/>
              <a:t>Draft annex to ISPM 28: Irradiation treatment for </a:t>
            </a:r>
            <a:r>
              <a:rPr lang="en-US" sz="2200" i="1" err="1"/>
              <a:t>Pseudococcus</a:t>
            </a:r>
            <a:r>
              <a:rPr lang="en-US" sz="2200" i="1"/>
              <a:t> </a:t>
            </a:r>
            <a:r>
              <a:rPr lang="en-US" sz="2200" i="1" err="1"/>
              <a:t>baliteus</a:t>
            </a:r>
            <a:r>
              <a:rPr lang="en-US" sz="2200" i="1"/>
              <a:t> </a:t>
            </a:r>
            <a:r>
              <a:rPr lang="en-US" sz="2200"/>
              <a:t>(2nd consultation)</a:t>
            </a:r>
          </a:p>
          <a:p>
            <a:endParaRPr lang="en-US"/>
          </a:p>
        </p:txBody>
      </p:sp>
    </p:spTree>
    <p:extLst>
      <p:ext uri="{BB962C8B-B14F-4D97-AF65-F5344CB8AC3E}">
        <p14:creationId xmlns:p14="http://schemas.microsoft.com/office/powerpoint/2010/main" val="1417711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0CCF-6EFB-EBFC-4E30-0A0DFBBA298D}"/>
              </a:ext>
            </a:extLst>
          </p:cNvPr>
          <p:cNvSpPr>
            <a:spLocks noGrp="1"/>
          </p:cNvSpPr>
          <p:nvPr>
            <p:ph type="title"/>
          </p:nvPr>
        </p:nvSpPr>
        <p:spPr/>
        <p:txBody>
          <a:bodyPr/>
          <a:lstStyle/>
          <a:p>
            <a:r>
              <a:rPr lang="en-US"/>
              <a:t>Additional SC Topics of Interest</a:t>
            </a:r>
          </a:p>
        </p:txBody>
      </p:sp>
      <p:sp>
        <p:nvSpPr>
          <p:cNvPr id="3" name="Content Placeholder 2">
            <a:extLst>
              <a:ext uri="{FF2B5EF4-FFF2-40B4-BE49-F238E27FC236}">
                <a16:creationId xmlns:a16="http://schemas.microsoft.com/office/drawing/2014/main" id="{19AF6FDC-9A70-41F1-7BE3-AEF75A6800F7}"/>
              </a:ext>
            </a:extLst>
          </p:cNvPr>
          <p:cNvSpPr>
            <a:spLocks noGrp="1"/>
          </p:cNvSpPr>
          <p:nvPr>
            <p:ph idx="1"/>
          </p:nvPr>
        </p:nvSpPr>
        <p:spPr/>
        <p:txBody>
          <a:bodyPr/>
          <a:lstStyle/>
          <a:p>
            <a:pPr marL="274320" indent="-274320">
              <a:buFont typeface="Arial" panose="020B0604020202020204" pitchFamily="34" charset="0"/>
              <a:buChar char="•"/>
            </a:pPr>
            <a:r>
              <a:rPr lang="en-US"/>
              <a:t>Commodity Standards – Plan to send for first consultation in July 2026: seeds of </a:t>
            </a:r>
            <a:r>
              <a:rPr lang="en-US" i="1"/>
              <a:t>Phaseolus vulgaris </a:t>
            </a:r>
            <a:r>
              <a:rPr lang="en-US"/>
              <a:t>(bean), </a:t>
            </a:r>
            <a:r>
              <a:rPr lang="en-US" i="1"/>
              <a:t>Citrus</a:t>
            </a:r>
            <a:r>
              <a:rPr lang="en-US"/>
              <a:t> fruit, </a:t>
            </a:r>
            <a:r>
              <a:rPr lang="en-US" i="1"/>
              <a:t>Vitis vinifera</a:t>
            </a:r>
            <a:r>
              <a:rPr lang="en-US"/>
              <a:t>, </a:t>
            </a:r>
            <a:r>
              <a:rPr lang="en-US" i="1"/>
              <a:t>Malus domestica. </a:t>
            </a:r>
            <a:r>
              <a:rPr lang="en-US"/>
              <a:t>Drafting of </a:t>
            </a:r>
            <a:r>
              <a:rPr lang="en-US" i="1"/>
              <a:t>Citrus sinensis is </a:t>
            </a:r>
            <a:r>
              <a:rPr lang="en-US"/>
              <a:t>pending </a:t>
            </a:r>
            <a:r>
              <a:rPr lang="en-US" i="1"/>
              <a:t>Citrus</a:t>
            </a:r>
            <a:r>
              <a:rPr lang="en-US"/>
              <a:t> fruit draft.</a:t>
            </a:r>
          </a:p>
          <a:p>
            <a:pPr marL="274320" indent="-274320">
              <a:buFont typeface="Arial" panose="020B0604020202020204" pitchFamily="34" charset="0"/>
              <a:buChar char="•"/>
            </a:pPr>
            <a:r>
              <a:rPr lang="en-US"/>
              <a:t>Rethinking ISPMs</a:t>
            </a:r>
          </a:p>
          <a:p>
            <a:pPr marL="274320" indent="-274320">
              <a:buFont typeface="Arial" panose="020B0604020202020204" pitchFamily="34" charset="0"/>
              <a:buChar char="•"/>
            </a:pPr>
            <a:r>
              <a:rPr lang="en-US"/>
              <a:t>ISPM 5 definition of “pest free area” and the distinction between declarations of “absence” and an “official pest free area” </a:t>
            </a:r>
          </a:p>
          <a:p>
            <a:pPr marL="274320" indent="-274320">
              <a:buFont typeface="Arial" panose="020B0604020202020204" pitchFamily="34" charset="0"/>
              <a:buChar char="•"/>
            </a:pPr>
            <a:r>
              <a:rPr lang="en-US"/>
              <a:t>Call for Topics – open call for 2025</a:t>
            </a:r>
          </a:p>
          <a:p>
            <a:pPr marL="274320" indent="-274320">
              <a:buFont typeface="Arial" panose="020B0604020202020204" pitchFamily="34" charset="0"/>
              <a:buChar char="•"/>
            </a:pPr>
            <a:r>
              <a:rPr lang="en-US"/>
              <a:t>Status of standards: Food aid standard, Seeds Systems Approach as an annex to ISPM 38…</a:t>
            </a:r>
          </a:p>
        </p:txBody>
      </p:sp>
    </p:spTree>
    <p:extLst>
      <p:ext uri="{BB962C8B-B14F-4D97-AF65-F5344CB8AC3E}">
        <p14:creationId xmlns:p14="http://schemas.microsoft.com/office/powerpoint/2010/main" val="248350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C5ADA-D1E8-D7C9-793A-C41092936185}"/>
              </a:ext>
            </a:extLst>
          </p:cNvPr>
          <p:cNvSpPr>
            <a:spLocks noGrp="1"/>
          </p:cNvSpPr>
          <p:nvPr>
            <p:ph type="title"/>
          </p:nvPr>
        </p:nvSpPr>
        <p:spPr/>
        <p:txBody>
          <a:bodyPr/>
          <a:lstStyle/>
          <a:p>
            <a:r>
              <a:rPr lang="en-US"/>
              <a:t>Looking Ahead into 2026</a:t>
            </a:r>
          </a:p>
        </p:txBody>
      </p:sp>
      <p:sp>
        <p:nvSpPr>
          <p:cNvPr id="3" name="Content Placeholder 2">
            <a:extLst>
              <a:ext uri="{FF2B5EF4-FFF2-40B4-BE49-F238E27FC236}">
                <a16:creationId xmlns:a16="http://schemas.microsoft.com/office/drawing/2014/main" id="{C0E06CA3-6A98-E00A-B8CD-187BF2C185F2}"/>
              </a:ext>
            </a:extLst>
          </p:cNvPr>
          <p:cNvSpPr>
            <a:spLocks noGrp="1"/>
          </p:cNvSpPr>
          <p:nvPr>
            <p:ph sz="half" idx="2"/>
          </p:nvPr>
        </p:nvSpPr>
        <p:spPr>
          <a:xfrm>
            <a:off x="1097280" y="1846052"/>
            <a:ext cx="4937760" cy="4114482"/>
          </a:xfrm>
        </p:spPr>
        <p:txBody>
          <a:bodyPr>
            <a:noAutofit/>
          </a:bodyPr>
          <a:lstStyle/>
          <a:p>
            <a:pPr marL="0" lvl="1" indent="0">
              <a:lnSpc>
                <a:spcPct val="110000"/>
              </a:lnSpc>
              <a:spcBef>
                <a:spcPts val="1200"/>
              </a:spcBef>
              <a:spcAft>
                <a:spcPts val="200"/>
              </a:spcAft>
              <a:buSzPct val="100000"/>
              <a:buNone/>
            </a:pPr>
            <a:r>
              <a:rPr lang="en-US" sz="2400" b="1"/>
              <a:t>Possible adoption at CPM-20 (2026)</a:t>
            </a:r>
          </a:p>
          <a:p>
            <a:pPr marL="182880" lvl="1">
              <a:lnSpc>
                <a:spcPct val="110000"/>
              </a:lnSpc>
              <a:spcBef>
                <a:spcPts val="1200"/>
              </a:spcBef>
              <a:spcAft>
                <a:spcPts val="200"/>
              </a:spcAft>
              <a:buSzPct val="100000"/>
              <a:buFont typeface="Arial" panose="020B0604020202020204" pitchFamily="34" charset="0"/>
              <a:buChar char="•"/>
            </a:pPr>
            <a:r>
              <a:rPr lang="en-US" sz="2400"/>
              <a:t>Draft annex to ISPM 23 on field inspection </a:t>
            </a:r>
          </a:p>
          <a:p>
            <a:pPr marL="182880" lvl="1">
              <a:lnSpc>
                <a:spcPct val="110000"/>
              </a:lnSpc>
              <a:spcBef>
                <a:spcPts val="1200"/>
              </a:spcBef>
              <a:spcAft>
                <a:spcPts val="200"/>
              </a:spcAft>
              <a:buSzPct val="100000"/>
              <a:buFont typeface="Arial" panose="020B0604020202020204" pitchFamily="34" charset="0"/>
              <a:buChar char="•"/>
            </a:pPr>
            <a:r>
              <a:rPr lang="en-US" sz="2400"/>
              <a:t>Draft revision of ISPM 26 fruit flies </a:t>
            </a:r>
          </a:p>
          <a:p>
            <a:pPr marL="182880" lvl="1">
              <a:lnSpc>
                <a:spcPct val="110000"/>
              </a:lnSpc>
              <a:spcBef>
                <a:spcPts val="1200"/>
              </a:spcBef>
              <a:spcAft>
                <a:spcPts val="200"/>
              </a:spcAft>
              <a:buSzPct val="100000"/>
              <a:buFont typeface="Arial" panose="020B0604020202020204" pitchFamily="34" charset="0"/>
              <a:buChar char="•"/>
            </a:pPr>
            <a:r>
              <a:rPr lang="en-US" sz="2400"/>
              <a:t>Draft annex to ISPM 28: Irradiation treatment for </a:t>
            </a:r>
            <a:r>
              <a:rPr lang="en-US" sz="2400" i="1" err="1"/>
              <a:t>Pseudococcus</a:t>
            </a:r>
            <a:r>
              <a:rPr lang="en-US" sz="2400" i="1"/>
              <a:t> </a:t>
            </a:r>
            <a:r>
              <a:rPr lang="en-US" sz="2400" i="1" err="1"/>
              <a:t>baliteus</a:t>
            </a:r>
            <a:r>
              <a:rPr lang="en-US" sz="2400" i="1"/>
              <a:t> </a:t>
            </a:r>
          </a:p>
        </p:txBody>
      </p:sp>
      <p:sp>
        <p:nvSpPr>
          <p:cNvPr id="7" name="Content Placeholder 6">
            <a:extLst>
              <a:ext uri="{FF2B5EF4-FFF2-40B4-BE49-F238E27FC236}">
                <a16:creationId xmlns:a16="http://schemas.microsoft.com/office/drawing/2014/main" id="{15FE1216-DD09-1AC8-72E2-D50B64F76204}"/>
              </a:ext>
            </a:extLst>
          </p:cNvPr>
          <p:cNvSpPr>
            <a:spLocks noGrp="1"/>
          </p:cNvSpPr>
          <p:nvPr>
            <p:ph sz="quarter" idx="4"/>
          </p:nvPr>
        </p:nvSpPr>
        <p:spPr>
          <a:xfrm>
            <a:off x="6217920" y="1846052"/>
            <a:ext cx="4937760" cy="4114482"/>
          </a:xfrm>
        </p:spPr>
        <p:txBody>
          <a:bodyPr>
            <a:noAutofit/>
          </a:bodyPr>
          <a:lstStyle/>
          <a:p>
            <a:pPr marL="0" lvl="1" indent="0">
              <a:lnSpc>
                <a:spcPct val="110000"/>
              </a:lnSpc>
              <a:spcBef>
                <a:spcPts val="1200"/>
              </a:spcBef>
              <a:spcAft>
                <a:spcPts val="200"/>
              </a:spcAft>
              <a:buSzPct val="100000"/>
              <a:buNone/>
            </a:pPr>
            <a:r>
              <a:rPr lang="en-US" altLang="en-US" sz="2400" b="1"/>
              <a:t>Possible Call for Experts in 2026, if resources are made available</a:t>
            </a:r>
          </a:p>
          <a:p>
            <a:pPr marL="182880" lvl="1">
              <a:lnSpc>
                <a:spcPct val="110000"/>
              </a:lnSpc>
              <a:spcBef>
                <a:spcPts val="1200"/>
              </a:spcBef>
              <a:spcAft>
                <a:spcPts val="200"/>
              </a:spcAft>
              <a:buSzPct val="100000"/>
              <a:buFont typeface="Arial" panose="020B0604020202020204" pitchFamily="34" charset="0"/>
              <a:buChar char="•"/>
            </a:pPr>
            <a:r>
              <a:rPr lang="en-US" altLang="en-US" sz="2400"/>
              <a:t>Remote Audits (Annex to ISPM 47) </a:t>
            </a:r>
          </a:p>
          <a:p>
            <a:pPr marL="182880" lvl="1">
              <a:lnSpc>
                <a:spcPct val="110000"/>
              </a:lnSpc>
              <a:spcBef>
                <a:spcPts val="1200"/>
              </a:spcBef>
              <a:spcAft>
                <a:spcPts val="200"/>
              </a:spcAft>
              <a:buSzPct val="100000"/>
              <a:buFont typeface="Arial" panose="020B0604020202020204" pitchFamily="34" charset="0"/>
              <a:buChar char="•"/>
            </a:pPr>
            <a:r>
              <a:rPr lang="en-US" altLang="en-US" sz="2400"/>
              <a:t>Revise ISPM 12 (Phytosanitary certificates) </a:t>
            </a:r>
          </a:p>
          <a:p>
            <a:pPr marL="182880" lvl="1">
              <a:lnSpc>
                <a:spcPct val="110000"/>
              </a:lnSpc>
              <a:spcBef>
                <a:spcPts val="1200"/>
              </a:spcBef>
              <a:spcAft>
                <a:spcPts val="200"/>
              </a:spcAft>
              <a:buSzPct val="100000"/>
              <a:buFont typeface="Arial" panose="020B0604020202020204" pitchFamily="34" charset="0"/>
              <a:buChar char="•"/>
            </a:pPr>
            <a:r>
              <a:rPr lang="en-US" altLang="en-US" sz="2400"/>
              <a:t>Revise ISPM 23 (Guidelines for inspection) </a:t>
            </a:r>
            <a:endParaRPr lang="en-US" altLang="en-US" sz="2400" b="1"/>
          </a:p>
          <a:p>
            <a:pPr marL="0" lvl="1" indent="0">
              <a:lnSpc>
                <a:spcPct val="110000"/>
              </a:lnSpc>
              <a:spcBef>
                <a:spcPts val="1200"/>
              </a:spcBef>
              <a:spcAft>
                <a:spcPts val="200"/>
              </a:spcAft>
              <a:buSzPct val="100000"/>
              <a:buNone/>
            </a:pPr>
            <a:endParaRPr lang="en-US" sz="1600"/>
          </a:p>
        </p:txBody>
      </p:sp>
    </p:spTree>
    <p:extLst>
      <p:ext uri="{BB962C8B-B14F-4D97-AF65-F5344CB8AC3E}">
        <p14:creationId xmlns:p14="http://schemas.microsoft.com/office/powerpoint/2010/main" val="362129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FF91C-5824-2228-7531-1D9EB4BE0C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6FB702-EF37-5298-83ED-053360FAC707}"/>
              </a:ext>
            </a:extLst>
          </p:cNvPr>
          <p:cNvSpPr>
            <a:spLocks noGrp="1"/>
          </p:cNvSpPr>
          <p:nvPr>
            <p:ph type="title"/>
          </p:nvPr>
        </p:nvSpPr>
        <p:spPr/>
        <p:txBody>
          <a:bodyPr/>
          <a:lstStyle/>
          <a:p>
            <a:r>
              <a:rPr lang="en-US"/>
              <a:t>Looking Ahead into 2026, continued</a:t>
            </a:r>
          </a:p>
        </p:txBody>
      </p:sp>
      <p:sp>
        <p:nvSpPr>
          <p:cNvPr id="3" name="Content Placeholder 2">
            <a:extLst>
              <a:ext uri="{FF2B5EF4-FFF2-40B4-BE49-F238E27FC236}">
                <a16:creationId xmlns:a16="http://schemas.microsoft.com/office/drawing/2014/main" id="{E80BCD74-4EBD-10A7-2E58-70D82D54B3A1}"/>
              </a:ext>
            </a:extLst>
          </p:cNvPr>
          <p:cNvSpPr>
            <a:spLocks noGrp="1"/>
          </p:cNvSpPr>
          <p:nvPr>
            <p:ph sz="half" idx="2"/>
          </p:nvPr>
        </p:nvSpPr>
        <p:spPr>
          <a:xfrm>
            <a:off x="1097280" y="1846052"/>
            <a:ext cx="4937760" cy="4114482"/>
          </a:xfrm>
        </p:spPr>
        <p:txBody>
          <a:bodyPr>
            <a:noAutofit/>
          </a:bodyPr>
          <a:lstStyle/>
          <a:p>
            <a:pPr marL="0" lvl="1" indent="0">
              <a:lnSpc>
                <a:spcPct val="110000"/>
              </a:lnSpc>
              <a:spcBef>
                <a:spcPts val="1200"/>
              </a:spcBef>
              <a:spcAft>
                <a:spcPts val="200"/>
              </a:spcAft>
              <a:buSzPct val="100000"/>
              <a:buNone/>
            </a:pPr>
            <a:r>
              <a:rPr lang="en-US" sz="2800" b="1"/>
              <a:t>Second Consultation in 2026</a:t>
            </a:r>
          </a:p>
          <a:p>
            <a:pPr marL="182880" lvl="1">
              <a:lnSpc>
                <a:spcPct val="110000"/>
              </a:lnSpc>
              <a:spcBef>
                <a:spcPts val="1200"/>
              </a:spcBef>
              <a:spcAft>
                <a:spcPts val="200"/>
              </a:spcAft>
              <a:buSzPct val="100000"/>
              <a:buFont typeface="Arial" panose="020B0604020202020204" pitchFamily="34" charset="0"/>
              <a:buChar char="•"/>
            </a:pPr>
            <a:r>
              <a:rPr lang="en-US" sz="2800"/>
              <a:t>Draft Annex to ISPM 46 on the international movement of: </a:t>
            </a:r>
          </a:p>
          <a:p>
            <a:pPr marL="365760" lvl="2">
              <a:lnSpc>
                <a:spcPct val="110000"/>
              </a:lnSpc>
              <a:spcBef>
                <a:spcPts val="1200"/>
              </a:spcBef>
              <a:spcAft>
                <a:spcPts val="200"/>
              </a:spcAft>
              <a:buSzPct val="100000"/>
              <a:buFont typeface="Arial" panose="020B0604020202020204" pitchFamily="34" charset="0"/>
              <a:buChar char="•"/>
            </a:pPr>
            <a:r>
              <a:rPr lang="en-US" sz="2800"/>
              <a:t>Fresh Banana (</a:t>
            </a:r>
            <a:r>
              <a:rPr lang="en-US" sz="2800" i="1"/>
              <a:t>Musa </a:t>
            </a:r>
            <a:r>
              <a:rPr lang="en-US" sz="2800"/>
              <a:t>spp.) </a:t>
            </a:r>
          </a:p>
          <a:p>
            <a:pPr marL="365760" lvl="2">
              <a:lnSpc>
                <a:spcPct val="110000"/>
              </a:lnSpc>
              <a:spcBef>
                <a:spcPts val="1200"/>
              </a:spcBef>
              <a:spcAft>
                <a:spcPts val="200"/>
              </a:spcAft>
              <a:buSzPct val="100000"/>
              <a:buFont typeface="Arial" panose="020B0604020202020204" pitchFamily="34" charset="0"/>
              <a:buChar char="•"/>
            </a:pPr>
            <a:r>
              <a:rPr lang="en-US" sz="2800"/>
              <a:t>Taro (</a:t>
            </a:r>
            <a:r>
              <a:rPr lang="en-US" sz="2800" i="1"/>
              <a:t>Colocasia esculenta</a:t>
            </a:r>
            <a:r>
              <a:rPr lang="en-US" sz="2800"/>
              <a:t>) </a:t>
            </a:r>
          </a:p>
          <a:p>
            <a:pPr marL="0" lvl="1" indent="0">
              <a:lnSpc>
                <a:spcPct val="110000"/>
              </a:lnSpc>
              <a:spcBef>
                <a:spcPts val="1200"/>
              </a:spcBef>
              <a:spcAft>
                <a:spcPts val="200"/>
              </a:spcAft>
              <a:buSzPct val="100000"/>
              <a:buNone/>
            </a:pPr>
            <a:endParaRPr lang="en-US" altLang="en-US" b="1"/>
          </a:p>
        </p:txBody>
      </p:sp>
      <p:sp>
        <p:nvSpPr>
          <p:cNvPr id="7" name="Content Placeholder 6">
            <a:extLst>
              <a:ext uri="{FF2B5EF4-FFF2-40B4-BE49-F238E27FC236}">
                <a16:creationId xmlns:a16="http://schemas.microsoft.com/office/drawing/2014/main" id="{D3926E4C-A92E-973A-FFF5-4EC1EF6082B7}"/>
              </a:ext>
            </a:extLst>
          </p:cNvPr>
          <p:cNvSpPr>
            <a:spLocks noGrp="1"/>
          </p:cNvSpPr>
          <p:nvPr>
            <p:ph sz="quarter" idx="4"/>
          </p:nvPr>
        </p:nvSpPr>
        <p:spPr>
          <a:xfrm>
            <a:off x="6217920" y="1846052"/>
            <a:ext cx="4937760" cy="4114482"/>
          </a:xfrm>
        </p:spPr>
        <p:txBody>
          <a:bodyPr>
            <a:noAutofit/>
          </a:bodyPr>
          <a:lstStyle/>
          <a:p>
            <a:pPr marL="0" lvl="1" indent="0">
              <a:lnSpc>
                <a:spcPct val="110000"/>
              </a:lnSpc>
              <a:spcBef>
                <a:spcPts val="1200"/>
              </a:spcBef>
              <a:spcAft>
                <a:spcPts val="200"/>
              </a:spcAft>
              <a:buSzPct val="100000"/>
              <a:buNone/>
            </a:pPr>
            <a:r>
              <a:rPr lang="en-US" sz="2800" b="1"/>
              <a:t>First Consultation in 2026</a:t>
            </a:r>
          </a:p>
          <a:p>
            <a:pPr marL="182880" lvl="1">
              <a:lnSpc>
                <a:spcPct val="110000"/>
              </a:lnSpc>
              <a:spcBef>
                <a:spcPts val="1200"/>
              </a:spcBef>
              <a:spcAft>
                <a:spcPts val="200"/>
              </a:spcAft>
              <a:buSzPct val="100000"/>
              <a:buFont typeface="Arial" panose="020B0604020202020204" pitchFamily="34" charset="0"/>
              <a:buChar char="•"/>
            </a:pPr>
            <a:r>
              <a:rPr lang="en-US" sz="2400"/>
              <a:t>Draft Annex to ISPM 46 on the international movement of: </a:t>
            </a:r>
          </a:p>
          <a:p>
            <a:pPr marL="365760" lvl="2">
              <a:lnSpc>
                <a:spcPct val="110000"/>
              </a:lnSpc>
              <a:spcBef>
                <a:spcPts val="1200"/>
              </a:spcBef>
              <a:spcAft>
                <a:spcPts val="200"/>
              </a:spcAft>
              <a:buSzPct val="100000"/>
              <a:buFont typeface="Arial" panose="020B0604020202020204" pitchFamily="34" charset="0"/>
              <a:buChar char="•"/>
            </a:pPr>
            <a:r>
              <a:rPr lang="en-US" sz="2400"/>
              <a:t>seeds of </a:t>
            </a:r>
            <a:r>
              <a:rPr lang="en-US" sz="2400" i="1"/>
              <a:t>Phaseolus vulgaris </a:t>
            </a:r>
            <a:r>
              <a:rPr lang="en-US" sz="2400"/>
              <a:t>(bean)</a:t>
            </a:r>
          </a:p>
          <a:p>
            <a:pPr marL="365760" lvl="2">
              <a:lnSpc>
                <a:spcPct val="110000"/>
              </a:lnSpc>
              <a:spcBef>
                <a:spcPts val="1200"/>
              </a:spcBef>
              <a:spcAft>
                <a:spcPts val="200"/>
              </a:spcAft>
              <a:buSzPct val="100000"/>
              <a:buFont typeface="Arial" panose="020B0604020202020204" pitchFamily="34" charset="0"/>
              <a:buChar char="•"/>
            </a:pPr>
            <a:r>
              <a:rPr lang="en-US" sz="2400" i="1"/>
              <a:t>Citrus</a:t>
            </a:r>
            <a:r>
              <a:rPr lang="en-US" sz="2400"/>
              <a:t> fruit</a:t>
            </a:r>
          </a:p>
          <a:p>
            <a:pPr marL="365760" lvl="2">
              <a:lnSpc>
                <a:spcPct val="110000"/>
              </a:lnSpc>
              <a:spcBef>
                <a:spcPts val="1200"/>
              </a:spcBef>
              <a:spcAft>
                <a:spcPts val="200"/>
              </a:spcAft>
              <a:buSzPct val="100000"/>
              <a:buFont typeface="Arial" panose="020B0604020202020204" pitchFamily="34" charset="0"/>
              <a:buChar char="•"/>
            </a:pPr>
            <a:r>
              <a:rPr lang="en-US" sz="2400" i="1"/>
              <a:t>Vitis vinifera</a:t>
            </a:r>
          </a:p>
          <a:p>
            <a:pPr marL="365760" lvl="2">
              <a:lnSpc>
                <a:spcPct val="110000"/>
              </a:lnSpc>
              <a:spcBef>
                <a:spcPts val="1200"/>
              </a:spcBef>
              <a:spcAft>
                <a:spcPts val="200"/>
              </a:spcAft>
              <a:buSzPct val="100000"/>
              <a:buFont typeface="Arial" panose="020B0604020202020204" pitchFamily="34" charset="0"/>
              <a:buChar char="•"/>
            </a:pPr>
            <a:r>
              <a:rPr lang="en-US" sz="2400" i="1"/>
              <a:t>Malus domestica</a:t>
            </a:r>
          </a:p>
        </p:txBody>
      </p:sp>
    </p:spTree>
    <p:extLst>
      <p:ext uri="{BB962C8B-B14F-4D97-AF65-F5344CB8AC3E}">
        <p14:creationId xmlns:p14="http://schemas.microsoft.com/office/powerpoint/2010/main" val="4269731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0F9EC-5B3F-970E-3A48-EDAF31C6FF14}"/>
              </a:ext>
            </a:extLst>
          </p:cNvPr>
          <p:cNvSpPr>
            <a:spLocks noGrp="1"/>
          </p:cNvSpPr>
          <p:nvPr>
            <p:ph type="title"/>
          </p:nvPr>
        </p:nvSpPr>
        <p:spPr/>
        <p:txBody>
          <a:bodyPr/>
          <a:lstStyle/>
          <a:p>
            <a:pPr algn="ctr"/>
            <a:r>
              <a:rPr lang="en-US"/>
              <a:t>Questions?</a:t>
            </a:r>
          </a:p>
        </p:txBody>
      </p:sp>
      <p:pic>
        <p:nvPicPr>
          <p:cNvPr id="8" name="Picture Placeholder 7" descr="A group of people standing together&#10;&#10;AI-generated content may be incorrect.">
            <a:extLst>
              <a:ext uri="{FF2B5EF4-FFF2-40B4-BE49-F238E27FC236}">
                <a16:creationId xmlns:a16="http://schemas.microsoft.com/office/drawing/2014/main" id="{40A2154C-6CDD-7B12-FA44-B9E031DF32F6}"/>
              </a:ext>
            </a:extLst>
          </p:cNvPr>
          <p:cNvPicPr>
            <a:picLocks noGrp="1" noChangeAspect="1"/>
          </p:cNvPicPr>
          <p:nvPr>
            <p:ph type="pic" idx="1"/>
          </p:nvPr>
        </p:nvPicPr>
        <p:blipFill>
          <a:blip r:embed="rId3">
            <a:extLst>
              <a:ext uri="{28A0092B-C50C-407E-A947-70E740481C1C}">
                <a14:useLocalDpi xmlns:a14="http://schemas.microsoft.com/office/drawing/2010/main" val="0"/>
              </a:ext>
            </a:extLst>
          </a:blip>
          <a:srcRect l="6793" t="22139" r="7099" b="26210"/>
          <a:stretch>
            <a:fillRect/>
          </a:stretch>
        </p:blipFill>
        <p:spPr>
          <a:xfrm>
            <a:off x="0" y="356617"/>
            <a:ext cx="12169451" cy="3649836"/>
          </a:xfrm>
        </p:spPr>
      </p:pic>
      <p:sp>
        <p:nvSpPr>
          <p:cNvPr id="6" name="Text Placeholder 5">
            <a:extLst>
              <a:ext uri="{FF2B5EF4-FFF2-40B4-BE49-F238E27FC236}">
                <a16:creationId xmlns:a16="http://schemas.microsoft.com/office/drawing/2014/main" id="{56F8EA2E-3B06-B30B-4F38-4E6E3084B737}"/>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92772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9CD99-1A19-60FB-3502-DE049A45FF87}"/>
              </a:ext>
            </a:extLst>
          </p:cNvPr>
          <p:cNvSpPr>
            <a:spLocks noGrp="1"/>
          </p:cNvSpPr>
          <p:nvPr>
            <p:ph type="title"/>
          </p:nvPr>
        </p:nvSpPr>
        <p:spPr>
          <a:xfrm>
            <a:off x="1097280" y="286603"/>
            <a:ext cx="10058400" cy="1450757"/>
          </a:xfrm>
        </p:spPr>
        <p:txBody>
          <a:bodyPr/>
          <a:lstStyle/>
          <a:p>
            <a:r>
              <a:rPr lang="en-US"/>
              <a:t>Overview</a:t>
            </a:r>
          </a:p>
        </p:txBody>
      </p:sp>
      <p:sp>
        <p:nvSpPr>
          <p:cNvPr id="5" name="Content Placeholder 4">
            <a:extLst>
              <a:ext uri="{FF2B5EF4-FFF2-40B4-BE49-F238E27FC236}">
                <a16:creationId xmlns:a16="http://schemas.microsoft.com/office/drawing/2014/main" id="{F709C51B-B9E4-E199-A32E-204F8D2901EB}"/>
              </a:ext>
            </a:extLst>
          </p:cNvPr>
          <p:cNvSpPr>
            <a:spLocks noGrp="1"/>
          </p:cNvSpPr>
          <p:nvPr>
            <p:ph idx="1"/>
          </p:nvPr>
        </p:nvSpPr>
        <p:spPr>
          <a:xfrm>
            <a:off x="1097280" y="1845734"/>
            <a:ext cx="10058400" cy="4023360"/>
          </a:xfrm>
        </p:spPr>
        <p:txBody>
          <a:bodyPr/>
          <a:lstStyle/>
          <a:p>
            <a:pPr marL="457200" indent="-457200">
              <a:lnSpc>
                <a:spcPct val="70000"/>
              </a:lnSpc>
              <a:buFont typeface="Arial" panose="020B0604020202020204" pitchFamily="34" charset="0"/>
              <a:buChar char="•"/>
            </a:pPr>
            <a:r>
              <a:rPr lang="en-US" sz="2400"/>
              <a:t>About the Standards Committee (SC)</a:t>
            </a:r>
          </a:p>
          <a:p>
            <a:pPr marL="457200" indent="-457200">
              <a:lnSpc>
                <a:spcPct val="70000"/>
              </a:lnSpc>
              <a:buFont typeface="Arial" panose="020B0604020202020204" pitchFamily="34" charset="0"/>
              <a:buChar char="•"/>
            </a:pPr>
            <a:r>
              <a:rPr lang="en-US" sz="2400"/>
              <a:t>Standards Adopted at CPM in 2025</a:t>
            </a:r>
          </a:p>
          <a:p>
            <a:pPr marL="457200" indent="-457200">
              <a:lnSpc>
                <a:spcPct val="70000"/>
              </a:lnSpc>
              <a:buFont typeface="Arial" panose="020B0604020202020204" pitchFamily="34" charset="0"/>
              <a:buChar char="•"/>
            </a:pPr>
            <a:r>
              <a:rPr lang="en-US" sz="2400"/>
              <a:t>2025 Consultation – ISPMs, Specifications, Phytosanitary Treatments</a:t>
            </a:r>
          </a:p>
          <a:p>
            <a:pPr marL="457200" indent="-457200">
              <a:lnSpc>
                <a:spcPct val="70000"/>
              </a:lnSpc>
              <a:buFont typeface="Arial" panose="020B0604020202020204" pitchFamily="34" charset="0"/>
              <a:buChar char="•"/>
            </a:pPr>
            <a:r>
              <a:rPr lang="en-US" sz="2400"/>
              <a:t>Additional Topics of Interest and Discussion at the SC</a:t>
            </a:r>
          </a:p>
          <a:p>
            <a:pPr marL="457200" indent="-457200">
              <a:lnSpc>
                <a:spcPct val="70000"/>
              </a:lnSpc>
              <a:buFont typeface="Arial" panose="020B0604020202020204" pitchFamily="34" charset="0"/>
              <a:buChar char="•"/>
            </a:pPr>
            <a:r>
              <a:rPr lang="en-US" sz="2400"/>
              <a:t>Looking Ahead</a:t>
            </a:r>
          </a:p>
          <a:p>
            <a:endParaRPr lang="en-US"/>
          </a:p>
        </p:txBody>
      </p:sp>
    </p:spTree>
    <p:extLst>
      <p:ext uri="{BB962C8B-B14F-4D97-AF65-F5344CB8AC3E}">
        <p14:creationId xmlns:p14="http://schemas.microsoft.com/office/powerpoint/2010/main" val="814218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782D2-D8DD-F310-DFFC-A67D10DDF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EEAB1-D520-8EF0-C14C-A44BB76B11DA}"/>
              </a:ext>
            </a:extLst>
          </p:cNvPr>
          <p:cNvSpPr>
            <a:spLocks noGrp="1"/>
          </p:cNvSpPr>
          <p:nvPr>
            <p:ph type="title"/>
          </p:nvPr>
        </p:nvSpPr>
        <p:spPr>
          <a:xfrm>
            <a:off x="1097280" y="286603"/>
            <a:ext cx="10058400" cy="1450757"/>
          </a:xfrm>
        </p:spPr>
        <p:txBody>
          <a:bodyPr/>
          <a:lstStyle/>
          <a:p>
            <a:r>
              <a:rPr lang="en-US"/>
              <a:t>About the Standards Committee</a:t>
            </a:r>
          </a:p>
        </p:txBody>
      </p:sp>
      <p:sp>
        <p:nvSpPr>
          <p:cNvPr id="5" name="Content Placeholder 4">
            <a:extLst>
              <a:ext uri="{FF2B5EF4-FFF2-40B4-BE49-F238E27FC236}">
                <a16:creationId xmlns:a16="http://schemas.microsoft.com/office/drawing/2014/main" id="{5EC405C7-51DA-E63D-82C3-047F6E868DE7}"/>
              </a:ext>
            </a:extLst>
          </p:cNvPr>
          <p:cNvSpPr>
            <a:spLocks noGrp="1"/>
          </p:cNvSpPr>
          <p:nvPr>
            <p:ph idx="1"/>
          </p:nvPr>
        </p:nvSpPr>
        <p:spPr>
          <a:xfrm>
            <a:off x="1097280" y="1845733"/>
            <a:ext cx="10058400" cy="4408417"/>
          </a:xfrm>
        </p:spPr>
        <p:txBody>
          <a:bodyPr>
            <a:normAutofit fontScale="92500" lnSpcReduction="20000"/>
          </a:bodyPr>
          <a:lstStyle/>
          <a:p>
            <a:pPr marL="457200" indent="-457200">
              <a:buFont typeface="Arial" panose="020B0604020202020204" pitchFamily="34" charset="0"/>
              <a:buChar char="•"/>
            </a:pPr>
            <a:r>
              <a:rPr lang="en-US" sz="2400">
                <a:solidFill>
                  <a:schemeClr val="tx1"/>
                </a:solidFill>
              </a:rPr>
              <a:t>Manages the Standard Setting Process for the IPPC Community.</a:t>
            </a:r>
          </a:p>
          <a:p>
            <a:pPr marL="457200" indent="-457200">
              <a:buFont typeface="Arial" panose="020B0604020202020204" pitchFamily="34" charset="0"/>
              <a:buChar char="•"/>
            </a:pPr>
            <a:r>
              <a:rPr lang="en-US" sz="2400">
                <a:solidFill>
                  <a:schemeClr val="tx1"/>
                </a:solidFill>
              </a:rPr>
              <a:t>Recommendation- and decision-making body overseen by the IPPC Commission on Phytosanitary Measures (CPM).</a:t>
            </a:r>
          </a:p>
          <a:p>
            <a:pPr marL="457200" indent="-457200">
              <a:buFont typeface="Arial" panose="020B0604020202020204" pitchFamily="34" charset="0"/>
              <a:buChar char="•"/>
            </a:pPr>
            <a:r>
              <a:rPr lang="en-US" sz="2400">
                <a:solidFill>
                  <a:schemeClr val="tx1"/>
                </a:solidFill>
              </a:rPr>
              <a:t>Meets twice a year, May and November, and smaller working group, SC-7, that meets in May to approve ISPMs for second consultation.</a:t>
            </a:r>
          </a:p>
          <a:p>
            <a:pPr marL="457200" indent="-457200">
              <a:buFont typeface="Arial" panose="020B0604020202020204" pitchFamily="34" charset="0"/>
              <a:buChar char="•"/>
            </a:pPr>
            <a:r>
              <a:rPr lang="en-US" sz="2400">
                <a:solidFill>
                  <a:schemeClr val="tx1"/>
                </a:solidFill>
              </a:rPr>
              <a:t>Oversees the work of the various Technical Panels.</a:t>
            </a:r>
          </a:p>
          <a:p>
            <a:pPr marL="457200" indent="-457200">
              <a:buFont typeface="Arial" panose="020B0604020202020204" pitchFamily="34" charset="0"/>
              <a:buChar char="•"/>
            </a:pPr>
            <a:r>
              <a:rPr lang="en-US" sz="2400">
                <a:solidFill>
                  <a:schemeClr val="tx1"/>
                </a:solidFill>
              </a:rPr>
              <a:t>Reviews and revises ISPMs and recommends standards for adoption at the annual IPPC Commission meeting.</a:t>
            </a:r>
          </a:p>
          <a:p>
            <a:pPr marL="457200" indent="-457200">
              <a:buFont typeface="Arial" panose="020B0604020202020204" pitchFamily="34" charset="0"/>
              <a:buChar char="•"/>
            </a:pPr>
            <a:r>
              <a:rPr lang="en-US" sz="2400">
                <a:solidFill>
                  <a:schemeClr val="tx1"/>
                </a:solidFill>
              </a:rPr>
              <a:t>25 Members from the 7 FAO Regions, 2 from North America.</a:t>
            </a:r>
          </a:p>
          <a:p>
            <a:pPr marL="640080" lvl="2" indent="-457200">
              <a:spcBef>
                <a:spcPts val="1200"/>
              </a:spcBef>
              <a:spcAft>
                <a:spcPts val="200"/>
              </a:spcAft>
              <a:buSzPct val="100000"/>
              <a:buFont typeface="Arial" panose="020B0604020202020204" pitchFamily="34" charset="0"/>
              <a:buChar char="•"/>
            </a:pPr>
            <a:r>
              <a:rPr lang="en-US" sz="2400">
                <a:solidFill>
                  <a:schemeClr val="tx1"/>
                </a:solidFill>
              </a:rPr>
              <a:t>Steve Cote – Canada, CFIA</a:t>
            </a:r>
          </a:p>
          <a:p>
            <a:pPr marL="640080" lvl="2" indent="-457200">
              <a:spcBef>
                <a:spcPts val="1200"/>
              </a:spcBef>
              <a:spcAft>
                <a:spcPts val="200"/>
              </a:spcAft>
              <a:buSzPct val="100000"/>
              <a:buFont typeface="Arial" panose="020B0604020202020204" pitchFamily="34" charset="0"/>
              <a:buChar char="•"/>
            </a:pPr>
            <a:r>
              <a:rPr lang="en-US" sz="2400">
                <a:solidFill>
                  <a:schemeClr val="tx1"/>
                </a:solidFill>
              </a:rPr>
              <a:t>Stephanie Dubon – United States, APHIS PPQ</a:t>
            </a:r>
          </a:p>
          <a:p>
            <a:pPr marL="457200" indent="-457200">
              <a:buFont typeface="Arial" panose="020B0604020202020204" pitchFamily="34" charset="0"/>
              <a:buChar char="•"/>
            </a:pPr>
            <a:r>
              <a:rPr lang="en-US" sz="2400">
                <a:solidFill>
                  <a:schemeClr val="tx1"/>
                </a:solidFill>
              </a:rPr>
              <a:t>Chair is currently from Australia (2nd term).</a:t>
            </a:r>
            <a:endParaRPr lang="en-US">
              <a:solidFill>
                <a:schemeClr val="tx1"/>
              </a:solidFill>
            </a:endParaRPr>
          </a:p>
        </p:txBody>
      </p:sp>
    </p:spTree>
    <p:extLst>
      <p:ext uri="{BB962C8B-B14F-4D97-AF65-F5344CB8AC3E}">
        <p14:creationId xmlns:p14="http://schemas.microsoft.com/office/powerpoint/2010/main" val="2884727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6B924-F643-695D-A142-23D5D85A7412}"/>
              </a:ext>
            </a:extLst>
          </p:cNvPr>
          <p:cNvSpPr>
            <a:spLocks noGrp="1"/>
          </p:cNvSpPr>
          <p:nvPr>
            <p:ph type="title"/>
          </p:nvPr>
        </p:nvSpPr>
        <p:spPr>
          <a:xfrm>
            <a:off x="1097280" y="286603"/>
            <a:ext cx="10058400" cy="1450757"/>
          </a:xfrm>
        </p:spPr>
        <p:txBody>
          <a:bodyPr/>
          <a:lstStyle/>
          <a:p>
            <a:r>
              <a:rPr lang="en-US"/>
              <a:t>Adoption of ISPMs in 2025</a:t>
            </a:r>
          </a:p>
        </p:txBody>
      </p:sp>
      <p:sp>
        <p:nvSpPr>
          <p:cNvPr id="3" name="Content Placeholder 2">
            <a:extLst>
              <a:ext uri="{FF2B5EF4-FFF2-40B4-BE49-F238E27FC236}">
                <a16:creationId xmlns:a16="http://schemas.microsoft.com/office/drawing/2014/main" id="{D7BB1F70-602D-BFAC-D641-737A0054ED15}"/>
              </a:ext>
            </a:extLst>
          </p:cNvPr>
          <p:cNvSpPr>
            <a:spLocks noGrp="1"/>
          </p:cNvSpPr>
          <p:nvPr>
            <p:ph idx="1"/>
          </p:nvPr>
        </p:nvSpPr>
        <p:spPr>
          <a:xfrm>
            <a:off x="1097280" y="1845734"/>
            <a:ext cx="10058400" cy="4023360"/>
          </a:xfrm>
        </p:spPr>
        <p:txBody>
          <a:bodyPr/>
          <a:lstStyle/>
          <a:p>
            <a:r>
              <a:rPr lang="en-US" sz="2400" b="1"/>
              <a:t>CPM-19 adopted the following ISPMs in 2025</a:t>
            </a:r>
          </a:p>
          <a:p>
            <a:pPr marL="457200" indent="-457200">
              <a:buFont typeface="Arial" panose="020B0604020202020204" pitchFamily="34" charset="0"/>
              <a:buChar char="•"/>
            </a:pPr>
            <a:r>
              <a:rPr lang="en-US" sz="2400"/>
              <a:t>Draft annex to ISPM 46 (Commodity-specific standards for phytosanitary measures): International movement of fresh </a:t>
            </a:r>
            <a:r>
              <a:rPr lang="en-US" sz="2400" i="1"/>
              <a:t>Mangifera indica </a:t>
            </a:r>
            <a:r>
              <a:rPr lang="en-US" sz="2400"/>
              <a:t>(mango) fruit.  </a:t>
            </a:r>
          </a:p>
          <a:p>
            <a:pPr marL="457200" indent="-457200">
              <a:buFont typeface="Arial" panose="020B0604020202020204" pitchFamily="34" charset="0"/>
              <a:buChar char="•"/>
            </a:pPr>
            <a:r>
              <a:rPr lang="en-US" sz="2400"/>
              <a:t>Draft annex to ISPM 39 (International movement of wood): Use of systems approaches in managing the pest risk associated with the movement of wood. </a:t>
            </a:r>
          </a:p>
          <a:p>
            <a:endParaRPr lang="en-US"/>
          </a:p>
        </p:txBody>
      </p:sp>
    </p:spTree>
    <p:extLst>
      <p:ext uri="{BB962C8B-B14F-4D97-AF65-F5344CB8AC3E}">
        <p14:creationId xmlns:p14="http://schemas.microsoft.com/office/powerpoint/2010/main" val="1055120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D3B7D-D970-67E6-D885-EFCF68D16C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D1B0ED-C05C-31E1-C0CB-20DEE88B0CF9}"/>
              </a:ext>
            </a:extLst>
          </p:cNvPr>
          <p:cNvSpPr>
            <a:spLocks noGrp="1"/>
          </p:cNvSpPr>
          <p:nvPr>
            <p:ph type="title"/>
          </p:nvPr>
        </p:nvSpPr>
        <p:spPr>
          <a:xfrm>
            <a:off x="1097280" y="286603"/>
            <a:ext cx="10058400" cy="1450757"/>
          </a:xfrm>
        </p:spPr>
        <p:txBody>
          <a:bodyPr/>
          <a:lstStyle/>
          <a:p>
            <a:r>
              <a:rPr lang="en-US"/>
              <a:t>Adoption of ISPMs in 2025, continued</a:t>
            </a:r>
          </a:p>
        </p:txBody>
      </p:sp>
      <p:sp>
        <p:nvSpPr>
          <p:cNvPr id="3" name="Content Placeholder 2">
            <a:extLst>
              <a:ext uri="{FF2B5EF4-FFF2-40B4-BE49-F238E27FC236}">
                <a16:creationId xmlns:a16="http://schemas.microsoft.com/office/drawing/2014/main" id="{E3522B31-6C49-CF28-F97F-DD814B34F8AD}"/>
              </a:ext>
            </a:extLst>
          </p:cNvPr>
          <p:cNvSpPr>
            <a:spLocks noGrp="1"/>
          </p:cNvSpPr>
          <p:nvPr>
            <p:ph idx="1"/>
          </p:nvPr>
        </p:nvSpPr>
        <p:spPr>
          <a:xfrm>
            <a:off x="1097280" y="1845734"/>
            <a:ext cx="10058400" cy="4023360"/>
          </a:xfrm>
        </p:spPr>
        <p:txBody>
          <a:bodyPr>
            <a:normAutofit/>
          </a:bodyPr>
          <a:lstStyle/>
          <a:p>
            <a:pPr marL="0" indent="0">
              <a:buNone/>
            </a:pPr>
            <a:r>
              <a:rPr lang="en-US" sz="2400" b="1"/>
              <a:t>CPM-19 noted the adoption by the SC on behalf of the CPM in 2025</a:t>
            </a:r>
          </a:p>
          <a:p>
            <a:pPr marL="0" indent="0">
              <a:buNone/>
            </a:pPr>
            <a:r>
              <a:rPr lang="en-US" sz="2400"/>
              <a:t>Diagnostic Protocols (DP) annexes to ISPM 27 (Diagnostic protocols for regulated pests)):</a:t>
            </a:r>
          </a:p>
          <a:p>
            <a:pPr marL="457200" indent="-457200">
              <a:buFont typeface="Arial" panose="020B0604020202020204" pitchFamily="34" charset="0"/>
              <a:buChar char="•"/>
            </a:pPr>
            <a:r>
              <a:rPr lang="en-US" sz="2400"/>
              <a:t>Revision of DP 9 (</a:t>
            </a:r>
            <a:r>
              <a:rPr lang="en-US" sz="2400" i="1"/>
              <a:t>Genus Anastrepha</a:t>
            </a:r>
            <a:r>
              <a:rPr lang="en-US" sz="2400"/>
              <a:t>) </a:t>
            </a:r>
          </a:p>
          <a:p>
            <a:pPr marL="457200" indent="-457200">
              <a:buFont typeface="Arial" panose="020B0604020202020204" pitchFamily="34" charset="0"/>
              <a:buChar char="•"/>
            </a:pPr>
            <a:r>
              <a:rPr lang="en-US" sz="2400"/>
              <a:t>Revision of DP 25 (</a:t>
            </a:r>
            <a:r>
              <a:rPr lang="en-US" sz="2400" i="1"/>
              <a:t>Xylella fastidiosa</a:t>
            </a:r>
            <a:r>
              <a:rPr lang="en-US" sz="2400"/>
              <a:t>)</a:t>
            </a:r>
          </a:p>
          <a:p>
            <a:pPr marL="457200" indent="-457200">
              <a:buFont typeface="Arial" panose="020B0604020202020204" pitchFamily="34" charset="0"/>
              <a:buChar char="•"/>
            </a:pPr>
            <a:r>
              <a:rPr lang="en-US" sz="2400"/>
              <a:t>Revision of DP 27 (</a:t>
            </a:r>
            <a:r>
              <a:rPr lang="en-US" sz="2400" i="1"/>
              <a:t>Ips</a:t>
            </a:r>
            <a:r>
              <a:rPr lang="en-US" sz="2400"/>
              <a:t> spp.) </a:t>
            </a:r>
          </a:p>
          <a:p>
            <a:pPr marL="457200" indent="-457200">
              <a:buFont typeface="Arial" panose="020B0604020202020204" pitchFamily="34" charset="0"/>
              <a:buChar char="•"/>
            </a:pPr>
            <a:r>
              <a:rPr lang="en-US" sz="2400"/>
              <a:t>New DP 34 (</a:t>
            </a:r>
            <a:r>
              <a:rPr lang="en-US" sz="2400" i="1" err="1"/>
              <a:t>Heterobasidion</a:t>
            </a:r>
            <a:r>
              <a:rPr lang="en-US" sz="2400" i="1"/>
              <a:t> </a:t>
            </a:r>
            <a:r>
              <a:rPr lang="en-US" sz="2400" i="1" err="1"/>
              <a:t>annosum</a:t>
            </a:r>
            <a:r>
              <a:rPr lang="en-US" sz="2400" i="1"/>
              <a:t> sensu lato</a:t>
            </a:r>
            <a:r>
              <a:rPr lang="en-US" sz="2400"/>
              <a:t>)</a:t>
            </a:r>
          </a:p>
        </p:txBody>
      </p:sp>
    </p:spTree>
    <p:extLst>
      <p:ext uri="{BB962C8B-B14F-4D97-AF65-F5344CB8AC3E}">
        <p14:creationId xmlns:p14="http://schemas.microsoft.com/office/powerpoint/2010/main" val="2294665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CA07A-7230-A3A2-A095-774A8F9DBC8F}"/>
              </a:ext>
            </a:extLst>
          </p:cNvPr>
          <p:cNvSpPr>
            <a:spLocks noGrp="1"/>
          </p:cNvSpPr>
          <p:nvPr>
            <p:ph type="title"/>
          </p:nvPr>
        </p:nvSpPr>
        <p:spPr>
          <a:xfrm>
            <a:off x="1097280" y="286603"/>
            <a:ext cx="10058400" cy="1450757"/>
          </a:xfrm>
        </p:spPr>
        <p:txBody>
          <a:bodyPr/>
          <a:lstStyle/>
          <a:p>
            <a:r>
              <a:rPr lang="en-CA"/>
              <a:t>2025 Consultation on draft ISPMs</a:t>
            </a:r>
            <a:endParaRPr lang="en-US"/>
          </a:p>
        </p:txBody>
      </p:sp>
      <p:sp>
        <p:nvSpPr>
          <p:cNvPr id="4" name="Text Placeholder 3">
            <a:extLst>
              <a:ext uri="{FF2B5EF4-FFF2-40B4-BE49-F238E27FC236}">
                <a16:creationId xmlns:a16="http://schemas.microsoft.com/office/drawing/2014/main" id="{B58E1D6B-6B14-A749-6B55-4257865CD11D}"/>
              </a:ext>
            </a:extLst>
          </p:cNvPr>
          <p:cNvSpPr>
            <a:spLocks noGrp="1"/>
          </p:cNvSpPr>
          <p:nvPr>
            <p:ph type="body" idx="1"/>
          </p:nvPr>
        </p:nvSpPr>
        <p:spPr>
          <a:xfrm>
            <a:off x="1097280" y="1846052"/>
            <a:ext cx="4937760" cy="736282"/>
          </a:xfrm>
        </p:spPr>
        <p:txBody>
          <a:bodyPr>
            <a:normAutofit/>
          </a:bodyPr>
          <a:lstStyle/>
          <a:p>
            <a:r>
              <a:rPr lang="en-US" sz="2400"/>
              <a:t>First Consultation</a:t>
            </a:r>
          </a:p>
        </p:txBody>
      </p:sp>
      <p:sp>
        <p:nvSpPr>
          <p:cNvPr id="5" name="Content Placeholder 4">
            <a:extLst>
              <a:ext uri="{FF2B5EF4-FFF2-40B4-BE49-F238E27FC236}">
                <a16:creationId xmlns:a16="http://schemas.microsoft.com/office/drawing/2014/main" id="{57A76DFB-6F77-51F6-E3E2-2FDB970020D2}"/>
              </a:ext>
            </a:extLst>
          </p:cNvPr>
          <p:cNvSpPr>
            <a:spLocks noGrp="1"/>
          </p:cNvSpPr>
          <p:nvPr>
            <p:ph sz="half" idx="2"/>
          </p:nvPr>
        </p:nvSpPr>
        <p:spPr>
          <a:xfrm>
            <a:off x="1097280" y="2582334"/>
            <a:ext cx="4937760" cy="3378200"/>
          </a:xfrm>
        </p:spPr>
        <p:txBody>
          <a:bodyPr>
            <a:normAutofit/>
          </a:bodyPr>
          <a:lstStyle/>
          <a:p>
            <a:pPr marL="0" indent="0">
              <a:buNone/>
            </a:pPr>
            <a:r>
              <a:rPr lang="en-US" altLang="en-US" sz="2400"/>
              <a:t>Draft Annexes to ISPM 46 (Commodity-specific standards for phytosanitary measures)</a:t>
            </a:r>
          </a:p>
          <a:p>
            <a:pPr marL="182880" indent="-182880">
              <a:buFont typeface="Arial" panose="020B0604020202020204" pitchFamily="34" charset="0"/>
              <a:buChar char="•"/>
            </a:pPr>
            <a:r>
              <a:rPr lang="en-US" altLang="en-US" sz="2400"/>
              <a:t>International movement </a:t>
            </a:r>
            <a:r>
              <a:rPr lang="en-US" altLang="en-US" sz="2400">
                <a:solidFill>
                  <a:schemeClr val="tx1"/>
                </a:solidFill>
              </a:rPr>
              <a:t>of </a:t>
            </a:r>
            <a:r>
              <a:rPr lang="en-US" altLang="en-US" sz="2400" i="1">
                <a:solidFill>
                  <a:schemeClr val="tx1"/>
                </a:solidFill>
              </a:rPr>
              <a:t>Musa</a:t>
            </a:r>
            <a:r>
              <a:rPr lang="en-US" altLang="en-US" sz="2400">
                <a:solidFill>
                  <a:schemeClr val="tx1"/>
                </a:solidFill>
              </a:rPr>
              <a:t> </a:t>
            </a:r>
            <a:r>
              <a:rPr lang="en-US" altLang="en-US" sz="2400"/>
              <a:t>spp. </a:t>
            </a:r>
          </a:p>
          <a:p>
            <a:pPr marL="182880" indent="-182880">
              <a:buFont typeface="Arial" panose="020B0604020202020204" pitchFamily="34" charset="0"/>
              <a:buChar char="•"/>
            </a:pPr>
            <a:r>
              <a:rPr lang="en-US" altLang="en-US" sz="2400"/>
              <a:t>International movement of taro (</a:t>
            </a:r>
            <a:r>
              <a:rPr lang="en-US" altLang="en-US" sz="2400" i="1"/>
              <a:t>Colocasia esculenta</a:t>
            </a:r>
            <a:r>
              <a:rPr lang="en-US" altLang="en-US" sz="2400"/>
              <a:t>) </a:t>
            </a:r>
          </a:p>
        </p:txBody>
      </p:sp>
      <p:sp>
        <p:nvSpPr>
          <p:cNvPr id="11" name="Text Placeholder 10">
            <a:extLst>
              <a:ext uri="{FF2B5EF4-FFF2-40B4-BE49-F238E27FC236}">
                <a16:creationId xmlns:a16="http://schemas.microsoft.com/office/drawing/2014/main" id="{A0383ACB-ACAC-4D76-FD99-F9601268F85D}"/>
              </a:ext>
            </a:extLst>
          </p:cNvPr>
          <p:cNvSpPr>
            <a:spLocks noGrp="1"/>
          </p:cNvSpPr>
          <p:nvPr>
            <p:ph type="body" sz="quarter" idx="3"/>
          </p:nvPr>
        </p:nvSpPr>
        <p:spPr/>
        <p:txBody>
          <a:bodyPr>
            <a:normAutofit/>
          </a:bodyPr>
          <a:lstStyle/>
          <a:p>
            <a:r>
              <a:rPr lang="en-US" sz="2400"/>
              <a:t>Second Consultation</a:t>
            </a:r>
          </a:p>
        </p:txBody>
      </p:sp>
      <p:sp>
        <p:nvSpPr>
          <p:cNvPr id="12" name="Content Placeholder 11">
            <a:extLst>
              <a:ext uri="{FF2B5EF4-FFF2-40B4-BE49-F238E27FC236}">
                <a16:creationId xmlns:a16="http://schemas.microsoft.com/office/drawing/2014/main" id="{AC53AF7B-EFAC-6032-2257-8D12A0E80870}"/>
              </a:ext>
            </a:extLst>
          </p:cNvPr>
          <p:cNvSpPr>
            <a:spLocks noGrp="1"/>
          </p:cNvSpPr>
          <p:nvPr>
            <p:ph sz="quarter" idx="4"/>
          </p:nvPr>
        </p:nvSpPr>
        <p:spPr/>
        <p:txBody>
          <a:bodyPr/>
          <a:lstStyle/>
          <a:p>
            <a:pPr marL="182880" indent="-182880">
              <a:buFont typeface="Arial" panose="020B0604020202020204" pitchFamily="34" charset="0"/>
              <a:buChar char="•"/>
              <a:defRPr/>
            </a:pPr>
            <a:r>
              <a:rPr lang="en-US" sz="2400"/>
              <a:t>Draft annex to ISPM 23 on field inspection </a:t>
            </a:r>
          </a:p>
          <a:p>
            <a:pPr marL="182880" indent="-182880">
              <a:buFont typeface="Arial" panose="020B0604020202020204" pitchFamily="34" charset="0"/>
              <a:buChar char="•"/>
              <a:defRPr/>
            </a:pPr>
            <a:r>
              <a:rPr lang="en-US" sz="2400"/>
              <a:t>Draft revision of ISPM 26- </a:t>
            </a:r>
            <a:r>
              <a:rPr lang="en-US" sz="2400">
                <a:solidFill>
                  <a:schemeClr val="tx1"/>
                </a:solidFill>
              </a:rPr>
              <a:t>Pest free areas for </a:t>
            </a:r>
            <a:r>
              <a:rPr lang="en-US" sz="2400"/>
              <a:t>fruit flies </a:t>
            </a:r>
          </a:p>
          <a:p>
            <a:endParaRPr lang="en-US"/>
          </a:p>
        </p:txBody>
      </p:sp>
    </p:spTree>
    <p:extLst>
      <p:ext uri="{BB962C8B-B14F-4D97-AF65-F5344CB8AC3E}">
        <p14:creationId xmlns:p14="http://schemas.microsoft.com/office/powerpoint/2010/main" val="2320791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9E7DD-03B9-BEAD-9ABD-23BD2099121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C015ED9-C062-6E3E-826F-B54CCCB43A6B}"/>
              </a:ext>
            </a:extLst>
          </p:cNvPr>
          <p:cNvSpPr>
            <a:spLocks noGrp="1"/>
          </p:cNvSpPr>
          <p:nvPr>
            <p:ph type="title"/>
          </p:nvPr>
        </p:nvSpPr>
        <p:spPr/>
        <p:txBody>
          <a:bodyPr>
            <a:noAutofit/>
          </a:bodyPr>
          <a:lstStyle/>
          <a:p>
            <a:r>
              <a:rPr lang="en-US" altLang="en-US" sz="3600"/>
              <a:t>Commodity Standards as Draft Annexes to ISPM 46: International movement of </a:t>
            </a:r>
            <a:r>
              <a:rPr lang="en-US" altLang="en-US" sz="3600" i="1"/>
              <a:t>Musa</a:t>
            </a:r>
            <a:r>
              <a:rPr lang="en-US" altLang="en-US" sz="3600"/>
              <a:t> spp. and </a:t>
            </a:r>
            <a:r>
              <a:rPr lang="en-US" altLang="en-US" sz="3600" i="1"/>
              <a:t>Colocasia esculenta </a:t>
            </a:r>
            <a:r>
              <a:rPr lang="en-US" altLang="en-US" sz="3600"/>
              <a:t>(taro)</a:t>
            </a:r>
            <a:endParaRPr lang="en-US" sz="3600"/>
          </a:p>
        </p:txBody>
      </p:sp>
      <p:sp>
        <p:nvSpPr>
          <p:cNvPr id="8" name="Content Placeholder 7">
            <a:extLst>
              <a:ext uri="{FF2B5EF4-FFF2-40B4-BE49-F238E27FC236}">
                <a16:creationId xmlns:a16="http://schemas.microsoft.com/office/drawing/2014/main" id="{4E8B0F6F-0906-46F7-0318-B083F482B9FF}"/>
              </a:ext>
            </a:extLst>
          </p:cNvPr>
          <p:cNvSpPr>
            <a:spLocks noGrp="1"/>
          </p:cNvSpPr>
          <p:nvPr>
            <p:ph idx="1"/>
          </p:nvPr>
        </p:nvSpPr>
        <p:spPr/>
        <p:txBody>
          <a:bodyPr>
            <a:normAutofit lnSpcReduction="10000"/>
          </a:bodyPr>
          <a:lstStyle/>
          <a:p>
            <a:r>
              <a:rPr lang="en-US" b="1"/>
              <a:t>Scope and intended use </a:t>
            </a:r>
          </a:p>
          <a:p>
            <a:pPr marL="457200" indent="-457200">
              <a:buFont typeface="+mj-lt"/>
              <a:buAutoNum type="arabicPeriod"/>
            </a:pPr>
            <a:r>
              <a:rPr lang="en-US"/>
              <a:t>Covers fresh </a:t>
            </a:r>
            <a:r>
              <a:rPr lang="en-US" i="1"/>
              <a:t>Musa</a:t>
            </a:r>
            <a:r>
              <a:rPr lang="en-US"/>
              <a:t> spp. fruit for consumption or processing in hands or clusters but not in bunches, and not fruit that has already been processed. Provides phytosanitary measures.</a:t>
            </a:r>
          </a:p>
          <a:p>
            <a:pPr marL="457200" indent="-457200">
              <a:buFont typeface="+mj-lt"/>
              <a:buAutoNum type="arabicPeriod"/>
            </a:pPr>
            <a:r>
              <a:rPr lang="en-US"/>
              <a:t>Covers fresh taro for consumption or processing, without leaves or buds, and not corms that have already been processed. Provides phytosanitary measures.</a:t>
            </a:r>
          </a:p>
          <a:p>
            <a:r>
              <a:rPr lang="en-US" b="1"/>
              <a:t>Pests: </a:t>
            </a:r>
            <a:r>
              <a:rPr lang="en-US"/>
              <a:t>Includes a pest list regulated by at least one IPPC contracting party. Pests are only included if there was a specific measure identified to manage its risk. The TPCS does not make assessments of pest risk. The inclusion of a pest on the list does not constitute technical justification for regulation by a contracting party. </a:t>
            </a:r>
          </a:p>
          <a:p>
            <a:r>
              <a:rPr lang="en-US" b="1"/>
              <a:t>Phytosanitary measures: </a:t>
            </a:r>
            <a:r>
              <a:rPr lang="en-US"/>
              <a:t>Includes measures, both general and pest-specific. General may be relevant to all pests, and pest-specific options were submitted by at least one contracting party or listed in an ISPM, for example ISPM 26 (PFA for FF), ISPM 28 (Irradiation), ISPM 35 (SA for FF). </a:t>
            </a:r>
          </a:p>
        </p:txBody>
      </p:sp>
    </p:spTree>
    <p:extLst>
      <p:ext uri="{BB962C8B-B14F-4D97-AF65-F5344CB8AC3E}">
        <p14:creationId xmlns:p14="http://schemas.microsoft.com/office/powerpoint/2010/main" val="182883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9B0382-34D9-1D54-BCFB-132362041E0A}"/>
              </a:ext>
            </a:extLst>
          </p:cNvPr>
          <p:cNvSpPr>
            <a:spLocks noGrp="1"/>
          </p:cNvSpPr>
          <p:nvPr>
            <p:ph type="title"/>
          </p:nvPr>
        </p:nvSpPr>
        <p:spPr>
          <a:xfrm>
            <a:off x="1097280" y="286603"/>
            <a:ext cx="10058400" cy="1450757"/>
          </a:xfrm>
        </p:spPr>
        <p:txBody>
          <a:bodyPr>
            <a:normAutofit/>
          </a:bodyPr>
          <a:lstStyle/>
          <a:p>
            <a:r>
              <a:rPr lang="en-US" altLang="en-US"/>
              <a:t>Revision of ISPM 26 (Establishment of pest free areas for fruit flies)</a:t>
            </a:r>
            <a:endParaRPr lang="en-US"/>
          </a:p>
        </p:txBody>
      </p:sp>
      <p:sp>
        <p:nvSpPr>
          <p:cNvPr id="10" name="Content Placeholder 9">
            <a:extLst>
              <a:ext uri="{FF2B5EF4-FFF2-40B4-BE49-F238E27FC236}">
                <a16:creationId xmlns:a16="http://schemas.microsoft.com/office/drawing/2014/main" id="{8C83664F-838E-43FC-3467-31576EF5DB31}"/>
              </a:ext>
            </a:extLst>
          </p:cNvPr>
          <p:cNvSpPr>
            <a:spLocks noGrp="1"/>
          </p:cNvSpPr>
          <p:nvPr>
            <p:ph idx="1"/>
          </p:nvPr>
        </p:nvSpPr>
        <p:spPr>
          <a:xfrm>
            <a:off x="1097280" y="1845734"/>
            <a:ext cx="10058400" cy="4023360"/>
          </a:xfrm>
        </p:spPr>
        <p:txBody>
          <a:bodyPr>
            <a:normAutofit/>
          </a:bodyPr>
          <a:lstStyle/>
          <a:p>
            <a:r>
              <a:rPr lang="en-US" b="1"/>
              <a:t>Reason for the revision: </a:t>
            </a:r>
            <a:r>
              <a:rPr lang="en-US"/>
              <a:t>requirements set out in ISPM 26 are too broad and leave too much room for interpretation by countries. The standard needs consistent linkages to the revision of ISPM 4 (</a:t>
            </a:r>
            <a:r>
              <a:rPr lang="en-US" i="1"/>
              <a:t>Requirements for the establishment of pest free areas</a:t>
            </a:r>
            <a:r>
              <a:rPr lang="en-US"/>
              <a:t>) and ISPM 8 (</a:t>
            </a:r>
            <a:r>
              <a:rPr lang="en-US" i="1"/>
              <a:t>Determination of pest status in an area</a:t>
            </a:r>
            <a:r>
              <a:rPr lang="en-US"/>
              <a:t>) to reduce ambiguity.</a:t>
            </a:r>
          </a:p>
          <a:p>
            <a:r>
              <a:rPr lang="en-US" b="1"/>
              <a:t>Scope: </a:t>
            </a:r>
            <a:r>
              <a:rPr lang="en-US"/>
              <a:t>This revision is intended to provide harmonized guidance to NPPOs for the establishment and maintenance of pest free areas for fruit flies (</a:t>
            </a:r>
            <a:r>
              <a:rPr lang="en-US" err="1"/>
              <a:t>Tephritidae</a:t>
            </a:r>
            <a:r>
              <a:rPr lang="en-US"/>
              <a:t>) of economic importance.</a:t>
            </a:r>
          </a:p>
          <a:p>
            <a:r>
              <a:rPr lang="en-US" b="1"/>
              <a:t>Outline of requirements: </a:t>
            </a:r>
            <a:r>
              <a:rPr lang="en-US"/>
              <a:t>A fruit fly pest free area (FF-PFA) is a phytosanitary measure that may be used to facilitate safe trade and protect plant resources. When used alone, it is sufficient for managing the pest risk posed by a specified fruit fly. Requirements include programs to establish and maintain an FF-PFA, surveillance activities (e.g. fruit fly trapping and host sampling), specific requirements for buffer zones, corrective action planning and control measures, the suspension, reinstatement and withdrawal of FF-PFA status, transparency and stakeholder communication.</a:t>
            </a:r>
          </a:p>
          <a:p>
            <a:endParaRPr lang="en-US"/>
          </a:p>
        </p:txBody>
      </p:sp>
    </p:spTree>
    <p:extLst>
      <p:ext uri="{BB962C8B-B14F-4D97-AF65-F5344CB8AC3E}">
        <p14:creationId xmlns:p14="http://schemas.microsoft.com/office/powerpoint/2010/main" val="2879042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7C73F-0B8B-C8C5-7BA8-35AEDC245A62}"/>
              </a:ext>
            </a:extLst>
          </p:cNvPr>
          <p:cNvSpPr>
            <a:spLocks noGrp="1"/>
          </p:cNvSpPr>
          <p:nvPr>
            <p:ph type="title"/>
          </p:nvPr>
        </p:nvSpPr>
        <p:spPr>
          <a:xfrm>
            <a:off x="1097280" y="286603"/>
            <a:ext cx="10058400" cy="1450757"/>
          </a:xfrm>
        </p:spPr>
        <p:txBody>
          <a:bodyPr>
            <a:normAutofit/>
          </a:bodyPr>
          <a:lstStyle/>
          <a:p>
            <a:r>
              <a:rPr lang="en-US" altLang="en-US"/>
              <a:t>Annex to ISPM 23 (</a:t>
            </a:r>
            <a:r>
              <a:rPr lang="en-US" altLang="en-US" i="1"/>
              <a:t>Guidelines for inspection</a:t>
            </a:r>
            <a:r>
              <a:rPr lang="en-US" altLang="en-US"/>
              <a:t>): Field inspection</a:t>
            </a:r>
            <a:endParaRPr lang="en-US"/>
          </a:p>
        </p:txBody>
      </p:sp>
      <p:sp>
        <p:nvSpPr>
          <p:cNvPr id="5" name="Content Placeholder 4">
            <a:extLst>
              <a:ext uri="{FF2B5EF4-FFF2-40B4-BE49-F238E27FC236}">
                <a16:creationId xmlns:a16="http://schemas.microsoft.com/office/drawing/2014/main" id="{8E5209DA-68B1-801A-94A0-3B640A7B1807}"/>
              </a:ext>
            </a:extLst>
          </p:cNvPr>
          <p:cNvSpPr>
            <a:spLocks noGrp="1"/>
          </p:cNvSpPr>
          <p:nvPr>
            <p:ph idx="1"/>
          </p:nvPr>
        </p:nvSpPr>
        <p:spPr>
          <a:xfrm>
            <a:off x="1097280" y="1845734"/>
            <a:ext cx="10058400" cy="4023360"/>
          </a:xfrm>
        </p:spPr>
        <p:txBody>
          <a:bodyPr/>
          <a:lstStyle/>
          <a:p>
            <a:r>
              <a:rPr lang="en-US" b="1"/>
              <a:t>Reason for the Annex: </a:t>
            </a:r>
            <a:r>
              <a:rPr lang="en-US"/>
              <a:t>Field inspection is required by many importing countries as a phytosanitary import requirement, aimed at reducing the pest risk. Current ISPMs don’t provide guidance on the concept and objectives of field inspection leading to confusing it with specific surveillance. For field inspection to be interpreted and applied in a harmonized way, it is necessary to describe the concept and objectives of field inspection.  </a:t>
            </a:r>
          </a:p>
          <a:p>
            <a:r>
              <a:rPr lang="en-US" b="1"/>
              <a:t>Scope and Outline of Requirements: </a:t>
            </a:r>
            <a:r>
              <a:rPr lang="en-US"/>
              <a:t>This annex describes inspections in the field in relation to plants being produced for international trade. It provides requirements for field inspection either as a stand-alone phytosanitary measure, or in combination with other measure(s) to verify conformity with phytosanitary requirements. The annex outlines assumptions for application of field inspection, requirements for the field-inspection process and planning, methodologies, documentation, verification of conformity with import requirements, responsibilities of NPPOs. </a:t>
            </a:r>
          </a:p>
        </p:txBody>
      </p:sp>
    </p:spTree>
    <p:extLst>
      <p:ext uri="{BB962C8B-B14F-4D97-AF65-F5344CB8AC3E}">
        <p14:creationId xmlns:p14="http://schemas.microsoft.com/office/powerpoint/2010/main" val="26062186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1d07005-8444-42b2-a841-576e386ff06a">
      <Terms xmlns="http://schemas.microsoft.com/office/infopath/2007/PartnerControls"/>
    </lcf76f155ced4ddcb4097134ff3c332f>
    <TaxCatchAll xmlns="826fa057-fb92-41d3-a05d-69389c14cff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DFBDAA08241146B46D0B1640CC890F" ma:contentTypeVersion="19" ma:contentTypeDescription="Create a new document." ma:contentTypeScope="" ma:versionID="59bff8a0fa15e84811eb26df86f894a4">
  <xsd:schema xmlns:xsd="http://www.w3.org/2001/XMLSchema" xmlns:xs="http://www.w3.org/2001/XMLSchema" xmlns:p="http://schemas.microsoft.com/office/2006/metadata/properties" xmlns:ns2="51d07005-8444-42b2-a841-576e386ff06a" xmlns:ns3="826fa057-fb92-41d3-a05d-69389c14cff1" targetNamespace="http://schemas.microsoft.com/office/2006/metadata/properties" ma:root="true" ma:fieldsID="547236e0e5e5ee95d534b2772b9cafca" ns2:_="" ns3:_="">
    <xsd:import namespace="51d07005-8444-42b2-a841-576e386ff06a"/>
    <xsd:import namespace="826fa057-fb92-41d3-a05d-69389c14cff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d07005-8444-42b2-a841-576e386ff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39854ef-6beb-4fd7-bc9b-c96434c7cf1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6fa057-fb92-41d3-a05d-69389c14cff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f99ac99f-5bc7-4e9e-b205-96276ba9976a}" ma:internalName="TaxCatchAll" ma:showField="CatchAllData" ma:web="826fa057-fb92-41d3-a05d-69389c14cff1">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C1A241-A4E8-457E-80E4-3782AF3DDC61}">
  <ds:schemaRefs>
    <ds:schemaRef ds:uri="946b1f3c-ad30-4bca-9395-c2c4ea55210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1d07005-8444-42b2-a841-576e386ff06a"/>
    <ds:schemaRef ds:uri="826fa057-fb92-41d3-a05d-69389c14cff1"/>
  </ds:schemaRefs>
</ds:datastoreItem>
</file>

<file path=customXml/itemProps2.xml><?xml version="1.0" encoding="utf-8"?>
<ds:datastoreItem xmlns:ds="http://schemas.openxmlformats.org/officeDocument/2006/customXml" ds:itemID="{F7EBF200-648C-4503-94A3-8973E61B7AE9}">
  <ds:schemaRefs>
    <ds:schemaRef ds:uri="http://schemas.microsoft.com/sharepoint/v3/contenttype/forms"/>
  </ds:schemaRefs>
</ds:datastoreItem>
</file>

<file path=customXml/itemProps3.xml><?xml version="1.0" encoding="utf-8"?>
<ds:datastoreItem xmlns:ds="http://schemas.openxmlformats.org/officeDocument/2006/customXml" ds:itemID="{622D2FB0-3657-4841-A068-31C8D551BA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d07005-8444-42b2-a841-576e386ff06a"/>
    <ds:schemaRef ds:uri="826fa057-fb92-41d3-a05d-69389c14cf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3654</Words>
  <Application>Microsoft Office PowerPoint</Application>
  <PresentationFormat>Widescreen</PresentationFormat>
  <Paragraphs>191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Retrospect</vt:lpstr>
      <vt:lpstr>IPPC Standards Committee Updates</vt:lpstr>
      <vt:lpstr>Overview</vt:lpstr>
      <vt:lpstr>About the Standards Committee</vt:lpstr>
      <vt:lpstr>Adoption of ISPMs in 2025</vt:lpstr>
      <vt:lpstr>Adoption of ISPMs in 2025, continued</vt:lpstr>
      <vt:lpstr>2025 Consultation on draft ISPMs</vt:lpstr>
      <vt:lpstr>Commodity Standards as Draft Annexes to ISPM 46: International movement of Musa spp. and Colocasia esculenta (taro)</vt:lpstr>
      <vt:lpstr>Revision of ISPM 26 (Establishment of pest free areas for fruit flies)</vt:lpstr>
      <vt:lpstr>Annex to ISPM 23 (Guidelines for inspection): Field inspection</vt:lpstr>
      <vt:lpstr>Other drafts open for consultation in 2025</vt:lpstr>
      <vt:lpstr>Additional SC Topics of Interest</vt:lpstr>
      <vt:lpstr>Looking Ahead into 2026</vt:lpstr>
      <vt:lpstr>Looking Ahead into 2026, continued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Nedelka Marin-Martinez</cp:lastModifiedBy>
  <cp:revision>1</cp:revision>
  <dcterms:created xsi:type="dcterms:W3CDTF">2025-09-18T14:53:48Z</dcterms:created>
  <dcterms:modified xsi:type="dcterms:W3CDTF">2025-11-04T20:28:36Z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0x01010080DFBDAA08241146B46D0B1640CC890F</vt:lpwstr>
  </property>
  <property fmtid="{D5CDD505-2E9C-101B-9397-08002B2CF9AE}" pid="3" name="_dlc_DocIdItemGuid">
    <vt:lpwstr>8792c6f5-c977-4616-b0eb-f4b04b241844</vt:lpwstr>
  </property>
  <property fmtid="{D5CDD505-2E9C-101B-9397-08002B2CF9AE}" pid="4" name="MediaServiceImageTags">
    <vt:lpwstr/>
  </property>
</Properties>
</file>