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3" r:id="rId4"/>
    <p:sldId id="261" r:id="rId5"/>
    <p:sldId id="265" r:id="rId6"/>
    <p:sldId id="266" r:id="rId7"/>
    <p:sldId id="264" r:id="rId8"/>
    <p:sldId id="262"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7A32A56-9C7E-49BC-9D96-4E30A58AC405}"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CE984D65-853D-4B34-B587-0CCE7C5CDE64}">
      <dgm:prSet/>
      <dgm:spPr/>
      <dgm:t>
        <a:bodyPr/>
        <a:lstStyle/>
        <a:p>
          <a:r>
            <a:rPr lang="en-US"/>
            <a:t>Organizing workshops, seminars, and other events</a:t>
          </a:r>
        </a:p>
      </dgm:t>
    </dgm:pt>
    <dgm:pt modelId="{B62CA5A9-815C-488D-914F-3242B017B14C}" type="parTrans" cxnId="{34A6C3FD-6CB2-4630-B26B-3F5D9EBEFA25}">
      <dgm:prSet/>
      <dgm:spPr/>
      <dgm:t>
        <a:bodyPr/>
        <a:lstStyle/>
        <a:p>
          <a:endParaRPr lang="en-US"/>
        </a:p>
      </dgm:t>
    </dgm:pt>
    <dgm:pt modelId="{50E232C8-E61A-4035-B52F-DA84B858BCA8}" type="sibTrans" cxnId="{34A6C3FD-6CB2-4630-B26B-3F5D9EBEFA25}">
      <dgm:prSet/>
      <dgm:spPr/>
      <dgm:t>
        <a:bodyPr/>
        <a:lstStyle/>
        <a:p>
          <a:endParaRPr lang="en-US"/>
        </a:p>
      </dgm:t>
    </dgm:pt>
    <dgm:pt modelId="{34325D68-EC40-487E-9298-84D95A897A2A}">
      <dgm:prSet/>
      <dgm:spPr/>
      <dgm:t>
        <a:bodyPr/>
        <a:lstStyle/>
        <a:p>
          <a:r>
            <a:rPr lang="en-US"/>
            <a:t>Producing relevant documents</a:t>
          </a:r>
        </a:p>
      </dgm:t>
    </dgm:pt>
    <dgm:pt modelId="{AA4CE43D-3C16-483C-991C-9EE4EE08B62D}" type="parTrans" cxnId="{E8AFCE26-13C0-4C9F-AEA9-DCDB6645D652}">
      <dgm:prSet/>
      <dgm:spPr/>
      <dgm:t>
        <a:bodyPr/>
        <a:lstStyle/>
        <a:p>
          <a:endParaRPr lang="en-US"/>
        </a:p>
      </dgm:t>
    </dgm:pt>
    <dgm:pt modelId="{BB1281B2-08BF-4744-9CBD-E45F6A6A54E0}" type="sibTrans" cxnId="{E8AFCE26-13C0-4C9F-AEA9-DCDB6645D652}">
      <dgm:prSet/>
      <dgm:spPr/>
      <dgm:t>
        <a:bodyPr/>
        <a:lstStyle/>
        <a:p>
          <a:endParaRPr lang="en-US"/>
        </a:p>
      </dgm:t>
    </dgm:pt>
    <dgm:pt modelId="{F57923C7-85B9-4471-9B30-233EBEF71FDD}">
      <dgm:prSet/>
      <dgm:spPr/>
      <dgm:t>
        <a:bodyPr/>
        <a:lstStyle/>
        <a:p>
          <a:r>
            <a:rPr lang="en-US"/>
            <a:t>Providing summaries of RSPM to inform stakeholders about the purpose and content of each standard. </a:t>
          </a:r>
        </a:p>
      </dgm:t>
    </dgm:pt>
    <dgm:pt modelId="{E94EEA68-CBF2-44ED-A384-B1EA8D768BFF}" type="parTrans" cxnId="{8C4E830C-CFCF-478D-AF36-71BC20A41370}">
      <dgm:prSet/>
      <dgm:spPr/>
      <dgm:t>
        <a:bodyPr/>
        <a:lstStyle/>
        <a:p>
          <a:endParaRPr lang="en-US"/>
        </a:p>
      </dgm:t>
    </dgm:pt>
    <dgm:pt modelId="{97CA8A71-63E6-440E-B9B9-ED4840F414C0}" type="sibTrans" cxnId="{8C4E830C-CFCF-478D-AF36-71BC20A41370}">
      <dgm:prSet/>
      <dgm:spPr/>
      <dgm:t>
        <a:bodyPr/>
        <a:lstStyle/>
        <a:p>
          <a:endParaRPr lang="en-US"/>
        </a:p>
      </dgm:t>
    </dgm:pt>
    <dgm:pt modelId="{2305EFBE-9D4A-4C90-A9FC-70753D32F115}" type="pres">
      <dgm:prSet presAssocID="{67A32A56-9C7E-49BC-9D96-4E30A58AC405}" presName="root" presStyleCnt="0">
        <dgm:presLayoutVars>
          <dgm:dir/>
          <dgm:resizeHandles val="exact"/>
        </dgm:presLayoutVars>
      </dgm:prSet>
      <dgm:spPr/>
    </dgm:pt>
    <dgm:pt modelId="{89E0CE9A-2CE4-4687-AE0F-60954A56F836}" type="pres">
      <dgm:prSet presAssocID="{CE984D65-853D-4B34-B587-0CCE7C5CDE64}" presName="compNode" presStyleCnt="0"/>
      <dgm:spPr/>
    </dgm:pt>
    <dgm:pt modelId="{BC52763C-A8DF-4599-9115-0F6BDB41D966}" type="pres">
      <dgm:prSet presAssocID="{CE984D65-853D-4B34-B587-0CCE7C5CDE64}" presName="bgRect" presStyleLbl="bgShp" presStyleIdx="0" presStyleCnt="3"/>
      <dgm:spPr/>
    </dgm:pt>
    <dgm:pt modelId="{A0485E6D-E919-4F90-8631-D11F5A753305}" type="pres">
      <dgm:prSet presAssocID="{CE984D65-853D-4B34-B587-0CCE7C5CDE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82BF05F0-C566-4BAE-9B3C-F40FCDD5F24A}" type="pres">
      <dgm:prSet presAssocID="{CE984D65-853D-4B34-B587-0CCE7C5CDE64}" presName="spaceRect" presStyleCnt="0"/>
      <dgm:spPr/>
    </dgm:pt>
    <dgm:pt modelId="{A3F50A59-E3FB-4B1A-8FDA-80B4C476557C}" type="pres">
      <dgm:prSet presAssocID="{CE984D65-853D-4B34-B587-0CCE7C5CDE64}" presName="parTx" presStyleLbl="revTx" presStyleIdx="0" presStyleCnt="3">
        <dgm:presLayoutVars>
          <dgm:chMax val="0"/>
          <dgm:chPref val="0"/>
        </dgm:presLayoutVars>
      </dgm:prSet>
      <dgm:spPr/>
    </dgm:pt>
    <dgm:pt modelId="{0A0F878B-C093-4A0D-BF61-342F0C142207}" type="pres">
      <dgm:prSet presAssocID="{50E232C8-E61A-4035-B52F-DA84B858BCA8}" presName="sibTrans" presStyleCnt="0"/>
      <dgm:spPr/>
    </dgm:pt>
    <dgm:pt modelId="{B00BCD2A-9D83-4BC4-B319-8482819CA0F4}" type="pres">
      <dgm:prSet presAssocID="{34325D68-EC40-487E-9298-84D95A897A2A}" presName="compNode" presStyleCnt="0"/>
      <dgm:spPr/>
    </dgm:pt>
    <dgm:pt modelId="{12B91171-5C18-4613-977E-E2997FA0E5E5}" type="pres">
      <dgm:prSet presAssocID="{34325D68-EC40-487E-9298-84D95A897A2A}" presName="bgRect" presStyleLbl="bgShp" presStyleIdx="1" presStyleCnt="3"/>
      <dgm:spPr/>
    </dgm:pt>
    <dgm:pt modelId="{3B969382-3B4E-4962-9398-DFE581360540}" type="pres">
      <dgm:prSet presAssocID="{34325D68-EC40-487E-9298-84D95A897A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5E187F0-BBE3-4F5A-ABAE-6EDB8D05D168}" type="pres">
      <dgm:prSet presAssocID="{34325D68-EC40-487E-9298-84D95A897A2A}" presName="spaceRect" presStyleCnt="0"/>
      <dgm:spPr/>
    </dgm:pt>
    <dgm:pt modelId="{08B20F2A-55CA-4A93-8E57-5FD01EF3E030}" type="pres">
      <dgm:prSet presAssocID="{34325D68-EC40-487E-9298-84D95A897A2A}" presName="parTx" presStyleLbl="revTx" presStyleIdx="1" presStyleCnt="3">
        <dgm:presLayoutVars>
          <dgm:chMax val="0"/>
          <dgm:chPref val="0"/>
        </dgm:presLayoutVars>
      </dgm:prSet>
      <dgm:spPr/>
    </dgm:pt>
    <dgm:pt modelId="{2BE19073-AC5F-4F04-9D49-6C0147C51F75}" type="pres">
      <dgm:prSet presAssocID="{BB1281B2-08BF-4744-9CBD-E45F6A6A54E0}" presName="sibTrans" presStyleCnt="0"/>
      <dgm:spPr/>
    </dgm:pt>
    <dgm:pt modelId="{948CD21A-EF38-4141-939E-1324D5302D84}" type="pres">
      <dgm:prSet presAssocID="{F57923C7-85B9-4471-9B30-233EBEF71FDD}" presName="compNode" presStyleCnt="0"/>
      <dgm:spPr/>
    </dgm:pt>
    <dgm:pt modelId="{4CB9DC03-1AC1-4608-B125-239D22721E4C}" type="pres">
      <dgm:prSet presAssocID="{F57923C7-85B9-4471-9B30-233EBEF71FDD}" presName="bgRect" presStyleLbl="bgShp" presStyleIdx="2" presStyleCnt="3"/>
      <dgm:spPr/>
    </dgm:pt>
    <dgm:pt modelId="{A603C071-8936-47D5-BEF4-8622C7CF8C96}" type="pres">
      <dgm:prSet presAssocID="{F57923C7-85B9-4471-9B30-233EBEF71F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19574A6F-CBFE-4496-BD41-54452A22A78E}" type="pres">
      <dgm:prSet presAssocID="{F57923C7-85B9-4471-9B30-233EBEF71FDD}" presName="spaceRect" presStyleCnt="0"/>
      <dgm:spPr/>
    </dgm:pt>
    <dgm:pt modelId="{B59178E6-C717-4A77-9DC7-D84DDFCD5D58}" type="pres">
      <dgm:prSet presAssocID="{F57923C7-85B9-4471-9B30-233EBEF71FDD}" presName="parTx" presStyleLbl="revTx" presStyleIdx="2" presStyleCnt="3">
        <dgm:presLayoutVars>
          <dgm:chMax val="0"/>
          <dgm:chPref val="0"/>
        </dgm:presLayoutVars>
      </dgm:prSet>
      <dgm:spPr/>
    </dgm:pt>
  </dgm:ptLst>
  <dgm:cxnLst>
    <dgm:cxn modelId="{8C4E830C-CFCF-478D-AF36-71BC20A41370}" srcId="{67A32A56-9C7E-49BC-9D96-4E30A58AC405}" destId="{F57923C7-85B9-4471-9B30-233EBEF71FDD}" srcOrd="2" destOrd="0" parTransId="{E94EEA68-CBF2-44ED-A384-B1EA8D768BFF}" sibTransId="{97CA8A71-63E6-440E-B9B9-ED4840F414C0}"/>
    <dgm:cxn modelId="{E8AFCE26-13C0-4C9F-AEA9-DCDB6645D652}" srcId="{67A32A56-9C7E-49BC-9D96-4E30A58AC405}" destId="{34325D68-EC40-487E-9298-84D95A897A2A}" srcOrd="1" destOrd="0" parTransId="{AA4CE43D-3C16-483C-991C-9EE4EE08B62D}" sibTransId="{BB1281B2-08BF-4744-9CBD-E45F6A6A54E0}"/>
    <dgm:cxn modelId="{F3C5BB6C-8C85-40A1-BA43-C8A90844C978}" type="presOf" srcId="{CE984D65-853D-4B34-B587-0CCE7C5CDE64}" destId="{A3F50A59-E3FB-4B1A-8FDA-80B4C476557C}" srcOrd="0" destOrd="0" presId="urn:microsoft.com/office/officeart/2018/2/layout/IconVerticalSolidList"/>
    <dgm:cxn modelId="{3DE451C8-BBF7-472C-9865-B095657B1434}" type="presOf" srcId="{34325D68-EC40-487E-9298-84D95A897A2A}" destId="{08B20F2A-55CA-4A93-8E57-5FD01EF3E030}" srcOrd="0" destOrd="0" presId="urn:microsoft.com/office/officeart/2018/2/layout/IconVerticalSolidList"/>
    <dgm:cxn modelId="{D2DA9FDC-5AB0-4D0F-B64E-A16C44F7AFDF}" type="presOf" srcId="{67A32A56-9C7E-49BC-9D96-4E30A58AC405}" destId="{2305EFBE-9D4A-4C90-A9FC-70753D32F115}" srcOrd="0" destOrd="0" presId="urn:microsoft.com/office/officeart/2018/2/layout/IconVerticalSolidList"/>
    <dgm:cxn modelId="{01D607EE-23CB-4611-9BAA-1D4C64DB9DE6}" type="presOf" srcId="{F57923C7-85B9-4471-9B30-233EBEF71FDD}" destId="{B59178E6-C717-4A77-9DC7-D84DDFCD5D58}" srcOrd="0" destOrd="0" presId="urn:microsoft.com/office/officeart/2018/2/layout/IconVerticalSolidList"/>
    <dgm:cxn modelId="{34A6C3FD-6CB2-4630-B26B-3F5D9EBEFA25}" srcId="{67A32A56-9C7E-49BC-9D96-4E30A58AC405}" destId="{CE984D65-853D-4B34-B587-0CCE7C5CDE64}" srcOrd="0" destOrd="0" parTransId="{B62CA5A9-815C-488D-914F-3242B017B14C}" sibTransId="{50E232C8-E61A-4035-B52F-DA84B858BCA8}"/>
    <dgm:cxn modelId="{E3EE3EB0-6102-4461-A525-ADBF80AA4A3B}" type="presParOf" srcId="{2305EFBE-9D4A-4C90-A9FC-70753D32F115}" destId="{89E0CE9A-2CE4-4687-AE0F-60954A56F836}" srcOrd="0" destOrd="0" presId="urn:microsoft.com/office/officeart/2018/2/layout/IconVerticalSolidList"/>
    <dgm:cxn modelId="{955021F6-5835-4990-AD05-1B16DC518E2D}" type="presParOf" srcId="{89E0CE9A-2CE4-4687-AE0F-60954A56F836}" destId="{BC52763C-A8DF-4599-9115-0F6BDB41D966}" srcOrd="0" destOrd="0" presId="urn:microsoft.com/office/officeart/2018/2/layout/IconVerticalSolidList"/>
    <dgm:cxn modelId="{70B97EF9-933F-4297-9426-89B1EC68F197}" type="presParOf" srcId="{89E0CE9A-2CE4-4687-AE0F-60954A56F836}" destId="{A0485E6D-E919-4F90-8631-D11F5A753305}" srcOrd="1" destOrd="0" presId="urn:microsoft.com/office/officeart/2018/2/layout/IconVerticalSolidList"/>
    <dgm:cxn modelId="{F762DEBF-011B-4AB9-B8A7-DBEACF61503A}" type="presParOf" srcId="{89E0CE9A-2CE4-4687-AE0F-60954A56F836}" destId="{82BF05F0-C566-4BAE-9B3C-F40FCDD5F24A}" srcOrd="2" destOrd="0" presId="urn:microsoft.com/office/officeart/2018/2/layout/IconVerticalSolidList"/>
    <dgm:cxn modelId="{1A62FD7B-C05B-4479-9D50-D3CB1CACE6A3}" type="presParOf" srcId="{89E0CE9A-2CE4-4687-AE0F-60954A56F836}" destId="{A3F50A59-E3FB-4B1A-8FDA-80B4C476557C}" srcOrd="3" destOrd="0" presId="urn:microsoft.com/office/officeart/2018/2/layout/IconVerticalSolidList"/>
    <dgm:cxn modelId="{384B7EFA-4EAF-4F87-B678-B1AF648FD469}" type="presParOf" srcId="{2305EFBE-9D4A-4C90-A9FC-70753D32F115}" destId="{0A0F878B-C093-4A0D-BF61-342F0C142207}" srcOrd="1" destOrd="0" presId="urn:microsoft.com/office/officeart/2018/2/layout/IconVerticalSolidList"/>
    <dgm:cxn modelId="{0EEF3C67-B484-4B3D-8183-5637D0FD66AF}" type="presParOf" srcId="{2305EFBE-9D4A-4C90-A9FC-70753D32F115}" destId="{B00BCD2A-9D83-4BC4-B319-8482819CA0F4}" srcOrd="2" destOrd="0" presId="urn:microsoft.com/office/officeart/2018/2/layout/IconVerticalSolidList"/>
    <dgm:cxn modelId="{797163B9-0C26-4C28-BA79-F560FBB0F7A3}" type="presParOf" srcId="{B00BCD2A-9D83-4BC4-B319-8482819CA0F4}" destId="{12B91171-5C18-4613-977E-E2997FA0E5E5}" srcOrd="0" destOrd="0" presId="urn:microsoft.com/office/officeart/2018/2/layout/IconVerticalSolidList"/>
    <dgm:cxn modelId="{641F1974-9C35-49F9-9C26-26E8DC54B542}" type="presParOf" srcId="{B00BCD2A-9D83-4BC4-B319-8482819CA0F4}" destId="{3B969382-3B4E-4962-9398-DFE581360540}" srcOrd="1" destOrd="0" presId="urn:microsoft.com/office/officeart/2018/2/layout/IconVerticalSolidList"/>
    <dgm:cxn modelId="{51960767-260F-486D-9F55-E79A7CE0DF27}" type="presParOf" srcId="{B00BCD2A-9D83-4BC4-B319-8482819CA0F4}" destId="{D5E187F0-BBE3-4F5A-ABAE-6EDB8D05D168}" srcOrd="2" destOrd="0" presId="urn:microsoft.com/office/officeart/2018/2/layout/IconVerticalSolidList"/>
    <dgm:cxn modelId="{9D6548E9-5EBE-48DC-B8F7-85146EB7AE2E}" type="presParOf" srcId="{B00BCD2A-9D83-4BC4-B319-8482819CA0F4}" destId="{08B20F2A-55CA-4A93-8E57-5FD01EF3E030}" srcOrd="3" destOrd="0" presId="urn:microsoft.com/office/officeart/2018/2/layout/IconVerticalSolidList"/>
    <dgm:cxn modelId="{D5D50F51-F459-4CDF-9370-3F0DEDBEEB9C}" type="presParOf" srcId="{2305EFBE-9D4A-4C90-A9FC-70753D32F115}" destId="{2BE19073-AC5F-4F04-9D49-6C0147C51F75}" srcOrd="3" destOrd="0" presId="urn:microsoft.com/office/officeart/2018/2/layout/IconVerticalSolidList"/>
    <dgm:cxn modelId="{002FB701-8074-4A37-81D5-F29F6AB96070}" type="presParOf" srcId="{2305EFBE-9D4A-4C90-A9FC-70753D32F115}" destId="{948CD21A-EF38-4141-939E-1324D5302D84}" srcOrd="4" destOrd="0" presId="urn:microsoft.com/office/officeart/2018/2/layout/IconVerticalSolidList"/>
    <dgm:cxn modelId="{FDFF9F1E-F846-41A1-9346-827BA4603ADC}" type="presParOf" srcId="{948CD21A-EF38-4141-939E-1324D5302D84}" destId="{4CB9DC03-1AC1-4608-B125-239D22721E4C}" srcOrd="0" destOrd="0" presId="urn:microsoft.com/office/officeart/2018/2/layout/IconVerticalSolidList"/>
    <dgm:cxn modelId="{E8EF468A-F2C4-48CF-B264-3718EF5214F6}" type="presParOf" srcId="{948CD21A-EF38-4141-939E-1324D5302D84}" destId="{A603C071-8936-47D5-BEF4-8622C7CF8C96}" srcOrd="1" destOrd="0" presId="urn:microsoft.com/office/officeart/2018/2/layout/IconVerticalSolidList"/>
    <dgm:cxn modelId="{9C795A15-4CB6-4538-9E9D-F95FC4C7D924}" type="presParOf" srcId="{948CD21A-EF38-4141-939E-1324D5302D84}" destId="{19574A6F-CBFE-4496-BD41-54452A22A78E}" srcOrd="2" destOrd="0" presId="urn:microsoft.com/office/officeart/2018/2/layout/IconVerticalSolidList"/>
    <dgm:cxn modelId="{40D0A597-0F0C-4D1F-AFE2-CF6E0E5126A1}" type="presParOf" srcId="{948CD21A-EF38-4141-939E-1324D5302D84}" destId="{B59178E6-C717-4A77-9DC7-D84DDFCD5D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2763C-A8DF-4599-9115-0F6BDB41D966}">
      <dsp:nvSpPr>
        <dsp:cNvPr id="0" name=""/>
        <dsp:cNvSpPr/>
      </dsp:nvSpPr>
      <dsp:spPr>
        <a:xfrm>
          <a:off x="0" y="531"/>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85E6D-E919-4F90-8631-D11F5A753305}">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50A59-E3FB-4B1A-8FDA-80B4C476557C}">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Organizing workshops, seminars, and other events</a:t>
          </a:r>
        </a:p>
      </dsp:txBody>
      <dsp:txXfrm>
        <a:off x="1435988" y="531"/>
        <a:ext cx="9079611" cy="1243280"/>
      </dsp:txXfrm>
    </dsp:sp>
    <dsp:sp modelId="{12B91171-5C18-4613-977E-E2997FA0E5E5}">
      <dsp:nvSpPr>
        <dsp:cNvPr id="0" name=""/>
        <dsp:cNvSpPr/>
      </dsp:nvSpPr>
      <dsp:spPr>
        <a:xfrm>
          <a:off x="0" y="1554631"/>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69382-3B4E-4962-9398-DFE581360540}">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B20F2A-55CA-4A93-8E57-5FD01EF3E030}">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Producing relevant documents</a:t>
          </a:r>
        </a:p>
      </dsp:txBody>
      <dsp:txXfrm>
        <a:off x="1435988" y="1554631"/>
        <a:ext cx="9079611" cy="1243280"/>
      </dsp:txXfrm>
    </dsp:sp>
    <dsp:sp modelId="{4CB9DC03-1AC1-4608-B125-239D22721E4C}">
      <dsp:nvSpPr>
        <dsp:cNvPr id="0" name=""/>
        <dsp:cNvSpPr/>
      </dsp:nvSpPr>
      <dsp:spPr>
        <a:xfrm>
          <a:off x="0" y="3108732"/>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03C071-8936-47D5-BEF4-8622C7CF8C96}">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9178E6-C717-4A77-9DC7-D84DDFCD5D58}">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Providing summaries of RSPM to inform stakeholders about the purpose and content of each standard. </a:t>
          </a:r>
        </a:p>
      </dsp:txBody>
      <dsp:txXfrm>
        <a:off x="1435988" y="3108732"/>
        <a:ext cx="9079611" cy="12432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088DB-EC42-4E2A-A861-8A07CF86E7AD}"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5F3EB-D770-4D5E-BC55-586E46FB8EDE}" type="slidenum">
              <a:rPr lang="en-US" smtClean="0"/>
              <a:t>‹#›</a:t>
            </a:fld>
            <a:endParaRPr lang="en-US"/>
          </a:p>
        </p:txBody>
      </p:sp>
    </p:spTree>
    <p:extLst>
      <p:ext uri="{BB962C8B-B14F-4D97-AF65-F5344CB8AC3E}">
        <p14:creationId xmlns:p14="http://schemas.microsoft.com/office/powerpoint/2010/main" val="43619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5F3EB-D770-4D5E-BC55-586E46FB8EDE}" type="slidenum">
              <a:rPr lang="en-US" smtClean="0"/>
              <a:t>3</a:t>
            </a:fld>
            <a:endParaRPr lang="en-US"/>
          </a:p>
        </p:txBody>
      </p:sp>
    </p:spTree>
    <p:extLst>
      <p:ext uri="{BB962C8B-B14F-4D97-AF65-F5344CB8AC3E}">
        <p14:creationId xmlns:p14="http://schemas.microsoft.com/office/powerpoint/2010/main" val="144357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230E-4586-1639-34CE-4519F4B250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CF198D-5B2C-3F55-AA64-43E8CA767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4475DB-80A4-DD95-A3B7-1DACF6F9D0AA}"/>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5" name="Footer Placeholder 4">
            <a:extLst>
              <a:ext uri="{FF2B5EF4-FFF2-40B4-BE49-F238E27FC236}">
                <a16:creationId xmlns:a16="http://schemas.microsoft.com/office/drawing/2014/main" id="{089DF528-8431-190D-87AB-E953835D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00D24-5DF0-0CF4-7232-22E2123C7F1C}"/>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149007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7A60-C832-E0D9-8F20-E842DC4006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A5EABD-528E-9F00-906D-AB7319943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B652A-B238-A7AB-5A0D-32855BB40DD3}"/>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5" name="Footer Placeholder 4">
            <a:extLst>
              <a:ext uri="{FF2B5EF4-FFF2-40B4-BE49-F238E27FC236}">
                <a16:creationId xmlns:a16="http://schemas.microsoft.com/office/drawing/2014/main" id="{6763FDFC-2A15-8A39-02E1-651AC0A15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BED07-7B79-5E4F-4083-44134ABBA97D}"/>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37933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AA1CE-8131-4257-561F-98C7870BAC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B09D74-DB8A-A819-EC40-85D7E5CDC0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ECF10-0F80-DFDA-8583-7D9C8789AAE6}"/>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5" name="Footer Placeholder 4">
            <a:extLst>
              <a:ext uri="{FF2B5EF4-FFF2-40B4-BE49-F238E27FC236}">
                <a16:creationId xmlns:a16="http://schemas.microsoft.com/office/drawing/2014/main" id="{F87CE804-7674-9618-8075-E5F4B0771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03DC1-E451-46C6-ADE4-FC3BA4663783}"/>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22499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BDF8-DFA5-8FD6-9DB9-0D10755F9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C2C52-1F24-C5EC-F9CA-671754911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537A0-6044-CF9A-E15A-FE524C9239AD}"/>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5" name="Footer Placeholder 4">
            <a:extLst>
              <a:ext uri="{FF2B5EF4-FFF2-40B4-BE49-F238E27FC236}">
                <a16:creationId xmlns:a16="http://schemas.microsoft.com/office/drawing/2014/main" id="{B13811D1-7420-81A0-05E2-88B835C17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93401-237C-EFD2-DF76-A4295C9906DD}"/>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190092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B2DC-EC81-23F8-D374-439193BB6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E44C1D-9F6E-0E39-02B9-FB411A2AEC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EBD9AC-32F4-B81C-7FF4-B72039E80915}"/>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5" name="Footer Placeholder 4">
            <a:extLst>
              <a:ext uri="{FF2B5EF4-FFF2-40B4-BE49-F238E27FC236}">
                <a16:creationId xmlns:a16="http://schemas.microsoft.com/office/drawing/2014/main" id="{FC1C4359-C724-67C2-7275-8C9B46AEB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79765-AFEB-12BA-BA77-BEE95B00F5D1}"/>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350750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3FFE-20A7-CD21-40CC-5319E4C2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81C1D-B174-A1CF-D991-5E66B7439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860E0-D31B-FF6C-3239-921FF64F81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C835A-6181-97B6-CBFC-6215243AE5FA}"/>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6" name="Footer Placeholder 5">
            <a:extLst>
              <a:ext uri="{FF2B5EF4-FFF2-40B4-BE49-F238E27FC236}">
                <a16:creationId xmlns:a16="http://schemas.microsoft.com/office/drawing/2014/main" id="{6BBD0555-97C1-6851-1507-FB27010CC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34071-C272-A2BE-C673-60DCAB325DD8}"/>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149963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A7B4-5D63-4107-589B-1672A80CF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ED766C-74EE-47BB-9F02-7415D9C08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D37240-5C81-9248-7D45-128A5A21C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E75A3-A248-3A11-FC53-EF388122AB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6097F-733D-6A6E-1B61-784B6AEB5C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06B49F-16CB-9AE6-9C6A-88D2558325CB}"/>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8" name="Footer Placeholder 7">
            <a:extLst>
              <a:ext uri="{FF2B5EF4-FFF2-40B4-BE49-F238E27FC236}">
                <a16:creationId xmlns:a16="http://schemas.microsoft.com/office/drawing/2014/main" id="{33C32669-E59B-86AA-47CD-309EA65028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3C4A43-ACD3-7EEE-4F48-86AD434581F0}"/>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190200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9F4F-9A92-E58D-429C-BC7A9424AF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9F518-E15F-8812-E5A3-A873B8B0BBFF}"/>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4" name="Footer Placeholder 3">
            <a:extLst>
              <a:ext uri="{FF2B5EF4-FFF2-40B4-BE49-F238E27FC236}">
                <a16:creationId xmlns:a16="http://schemas.microsoft.com/office/drawing/2014/main" id="{B4A4F324-8AA6-B6B2-8E62-43D377D03F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D2825-EC92-2092-EEA3-F035088C867D}"/>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12513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22F8B-763E-DF96-8FA5-4559E1B8D9F2}"/>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3" name="Footer Placeholder 2">
            <a:extLst>
              <a:ext uri="{FF2B5EF4-FFF2-40B4-BE49-F238E27FC236}">
                <a16:creationId xmlns:a16="http://schemas.microsoft.com/office/drawing/2014/main" id="{BCA3856A-9092-25CD-985B-63429113D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3F95AC-90A8-088C-0CF8-44C9FC216F79}"/>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256677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CE54-7757-0343-55C9-361C358D6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4DDA0C-4DC3-B839-7FAC-094678AF5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F2DE6-5731-0A3D-365F-47A28EBC3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F26F0-459E-5432-A6C6-D447D3A81A85}"/>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6" name="Footer Placeholder 5">
            <a:extLst>
              <a:ext uri="{FF2B5EF4-FFF2-40B4-BE49-F238E27FC236}">
                <a16:creationId xmlns:a16="http://schemas.microsoft.com/office/drawing/2014/main" id="{B9ECB2E2-12C7-2A08-49CF-58CB817BA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16705-A300-224F-240C-D8FE1996B7A9}"/>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37543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0B02-287D-F41A-46B1-703A80030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C1D7E0-1660-F4B5-D839-7FFE5BF16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3666A-24C3-B821-E1C8-21CF6DBD8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66F5A-1BE5-CFB9-3A1B-6A4BE9F84FDB}"/>
              </a:ext>
            </a:extLst>
          </p:cNvPr>
          <p:cNvSpPr>
            <a:spLocks noGrp="1"/>
          </p:cNvSpPr>
          <p:nvPr>
            <p:ph type="dt" sz="half" idx="10"/>
          </p:nvPr>
        </p:nvSpPr>
        <p:spPr/>
        <p:txBody>
          <a:bodyPr/>
          <a:lstStyle/>
          <a:p>
            <a:fld id="{C1C26155-CCE0-4E36-BD3F-5620693D5C1D}" type="datetimeFigureOut">
              <a:rPr lang="en-US" smtClean="0"/>
              <a:t>10/20/2025</a:t>
            </a:fld>
            <a:endParaRPr lang="en-US"/>
          </a:p>
        </p:txBody>
      </p:sp>
      <p:sp>
        <p:nvSpPr>
          <p:cNvPr id="6" name="Footer Placeholder 5">
            <a:extLst>
              <a:ext uri="{FF2B5EF4-FFF2-40B4-BE49-F238E27FC236}">
                <a16:creationId xmlns:a16="http://schemas.microsoft.com/office/drawing/2014/main" id="{2B1AB97A-5CDF-8659-CD43-461ED7E43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93EA5-C6EC-FD7A-7B7C-30A9670A3B48}"/>
              </a:ext>
            </a:extLst>
          </p:cNvPr>
          <p:cNvSpPr>
            <a:spLocks noGrp="1"/>
          </p:cNvSpPr>
          <p:nvPr>
            <p:ph type="sldNum" sz="quarter" idx="12"/>
          </p:nvPr>
        </p:nvSpPr>
        <p:spPr/>
        <p:txBody>
          <a:bodyPr/>
          <a:lstStyle/>
          <a:p>
            <a:fld id="{1BEB4C70-B643-44A1-939A-9A8F69A8B2FE}" type="slidenum">
              <a:rPr lang="en-US" smtClean="0"/>
              <a:t>‹#›</a:t>
            </a:fld>
            <a:endParaRPr lang="en-US"/>
          </a:p>
        </p:txBody>
      </p:sp>
    </p:spTree>
    <p:extLst>
      <p:ext uri="{BB962C8B-B14F-4D97-AF65-F5344CB8AC3E}">
        <p14:creationId xmlns:p14="http://schemas.microsoft.com/office/powerpoint/2010/main" val="185880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47C03-0AC1-760D-CC9E-1AA9630C5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C5B9C9-4272-2F6F-96FA-622E00F0C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92272-3114-CB8D-C614-186248107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C26155-CCE0-4E36-BD3F-5620693D5C1D}" type="datetimeFigureOut">
              <a:rPr lang="en-US" smtClean="0"/>
              <a:t>10/20/2025</a:t>
            </a:fld>
            <a:endParaRPr lang="en-US"/>
          </a:p>
        </p:txBody>
      </p:sp>
      <p:sp>
        <p:nvSpPr>
          <p:cNvPr id="5" name="Footer Placeholder 4">
            <a:extLst>
              <a:ext uri="{FF2B5EF4-FFF2-40B4-BE49-F238E27FC236}">
                <a16:creationId xmlns:a16="http://schemas.microsoft.com/office/drawing/2014/main" id="{DA3FF05C-D418-2C6B-0330-AC8C9CF85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40657E-3B0B-60D8-D8FF-0BDA9D1B9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EB4C70-B643-44A1-939A-9A8F69A8B2FE}" type="slidenum">
              <a:rPr lang="en-US" smtClean="0"/>
              <a:t>‹#›</a:t>
            </a:fld>
            <a:endParaRPr lang="en-US"/>
          </a:p>
        </p:txBody>
      </p:sp>
    </p:spTree>
    <p:extLst>
      <p:ext uri="{BB962C8B-B14F-4D97-AF65-F5344CB8AC3E}">
        <p14:creationId xmlns:p14="http://schemas.microsoft.com/office/powerpoint/2010/main" val="216516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ppo.com/"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F75300-B2D5-2B1B-04AF-DC52EA60BF44}"/>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NAPPO Training and Other Resources</a:t>
            </a:r>
          </a:p>
        </p:txBody>
      </p:sp>
      <p:sp>
        <p:nvSpPr>
          <p:cNvPr id="35" name="Rectangle 3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B6FCAA-98F5-2BF0-7862-F1A697F65E96}"/>
              </a:ext>
            </a:extLst>
          </p:cNvPr>
          <p:cNvSpPr txBox="1"/>
          <p:nvPr/>
        </p:nvSpPr>
        <p:spPr>
          <a:xfrm>
            <a:off x="7239012"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Alonso Suazo </a:t>
            </a:r>
          </a:p>
          <a:p>
            <a:pPr indent="-228600">
              <a:lnSpc>
                <a:spcPct val="90000"/>
              </a:lnSpc>
              <a:spcAft>
                <a:spcPts val="600"/>
              </a:spcAft>
              <a:buFont typeface="Arial" panose="020B0604020202020204" pitchFamily="34" charset="0"/>
              <a:buChar char="•"/>
            </a:pPr>
            <a:r>
              <a:rPr lang="en-US"/>
              <a:t>NAPPO Technical Director</a:t>
            </a:r>
          </a:p>
        </p:txBody>
      </p:sp>
      <p:sp>
        <p:nvSpPr>
          <p:cNvPr id="41" name="Rectangle 4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39C825-DB56-6085-1314-6E5070E8D58A}"/>
              </a:ext>
            </a:extLst>
          </p:cNvPr>
          <p:cNvPicPr>
            <a:picLocks noChangeAspect="1"/>
          </p:cNvPicPr>
          <p:nvPr/>
        </p:nvPicPr>
        <p:blipFill>
          <a:blip r:embed="rId2"/>
          <a:stretch>
            <a:fillRect/>
          </a:stretch>
        </p:blipFill>
        <p:spPr>
          <a:xfrm>
            <a:off x="310233" y="221617"/>
            <a:ext cx="6465058" cy="6117336"/>
          </a:xfrm>
          <a:prstGeom prst="rect">
            <a:avLst/>
          </a:prstGeom>
        </p:spPr>
      </p:pic>
    </p:spTree>
    <p:extLst>
      <p:ext uri="{BB962C8B-B14F-4D97-AF65-F5344CB8AC3E}">
        <p14:creationId xmlns:p14="http://schemas.microsoft.com/office/powerpoint/2010/main" val="38784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5D06C-DD7C-3FF9-5146-81DA08AF43B1}"/>
              </a:ext>
            </a:extLst>
          </p:cNvPr>
          <p:cNvSpPr>
            <a:spLocks noGrp="1"/>
          </p:cNvSpPr>
          <p:nvPr>
            <p:ph type="title"/>
          </p:nvPr>
        </p:nvSpPr>
        <p:spPr/>
        <p:txBody>
          <a:bodyPr/>
          <a:lstStyle/>
          <a:p>
            <a:r>
              <a:rPr lang="en-US" dirty="0"/>
              <a:t>What is next for NAPPO </a:t>
            </a:r>
          </a:p>
        </p:txBody>
      </p:sp>
      <p:sp>
        <p:nvSpPr>
          <p:cNvPr id="6" name="Content Placeholder 5">
            <a:extLst>
              <a:ext uri="{FF2B5EF4-FFF2-40B4-BE49-F238E27FC236}">
                <a16:creationId xmlns:a16="http://schemas.microsoft.com/office/drawing/2014/main" id="{C3E9A31A-26A2-3EB8-3DD0-2924ADBFA665}"/>
              </a:ext>
            </a:extLst>
          </p:cNvPr>
          <p:cNvSpPr>
            <a:spLocks noGrp="1"/>
          </p:cNvSpPr>
          <p:nvPr>
            <p:ph idx="1"/>
          </p:nvPr>
        </p:nvSpPr>
        <p:spPr/>
        <p:txBody>
          <a:bodyPr/>
          <a:lstStyle/>
          <a:p>
            <a:r>
              <a:rPr lang="en-US" dirty="0"/>
              <a:t>More training and informational material will be developed as the NAPPO </a:t>
            </a:r>
            <a:r>
              <a:rPr lang="en-US" b="1" u="sng" dirty="0">
                <a:solidFill>
                  <a:schemeClr val="accent2">
                    <a:lumMod val="75000"/>
                  </a:schemeClr>
                </a:solidFill>
              </a:rPr>
              <a:t>Secretariat prioritizes implementing </a:t>
            </a:r>
            <a:r>
              <a:rPr lang="en-US" dirty="0"/>
              <a:t>RSPMs and other NAPPO documents.</a:t>
            </a:r>
          </a:p>
          <a:p>
            <a:r>
              <a:rPr lang="en-US" dirty="0"/>
              <a:t>The </a:t>
            </a:r>
            <a:r>
              <a:rPr lang="en-US" b="1" u="sng" dirty="0">
                <a:solidFill>
                  <a:schemeClr val="accent2">
                    <a:lumMod val="75000"/>
                  </a:schemeClr>
                </a:solidFill>
              </a:rPr>
              <a:t>NAPPO website will be updated with a section exclusively devoted to the implementation</a:t>
            </a:r>
            <a:r>
              <a:rPr lang="en-US" dirty="0"/>
              <a:t> of RSPMs and other documents for easy access to stakeholders. </a:t>
            </a:r>
          </a:p>
        </p:txBody>
      </p:sp>
    </p:spTree>
    <p:extLst>
      <p:ext uri="{BB962C8B-B14F-4D97-AF65-F5344CB8AC3E}">
        <p14:creationId xmlns:p14="http://schemas.microsoft.com/office/powerpoint/2010/main" val="318771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15A7E-1DD3-FB6E-5BD5-369B9360D5F0}"/>
              </a:ext>
            </a:extLst>
          </p:cNvPr>
          <p:cNvSpPr>
            <a:spLocks noGrp="1"/>
          </p:cNvSpPr>
          <p:nvPr>
            <p:ph type="title"/>
          </p:nvPr>
        </p:nvSpPr>
        <p:spPr>
          <a:xfrm>
            <a:off x="838200" y="2766218"/>
            <a:ext cx="10515600" cy="1325563"/>
          </a:xfrm>
        </p:spPr>
        <p:txBody>
          <a:bodyPr>
            <a:normAutofit/>
          </a:bodyPr>
          <a:lstStyle/>
          <a:p>
            <a:pPr algn="ctr"/>
            <a:r>
              <a:rPr lang="en-US" sz="7200" dirty="0"/>
              <a:t>Thank you!</a:t>
            </a:r>
          </a:p>
        </p:txBody>
      </p:sp>
    </p:spTree>
    <p:extLst>
      <p:ext uri="{BB962C8B-B14F-4D97-AF65-F5344CB8AC3E}">
        <p14:creationId xmlns:p14="http://schemas.microsoft.com/office/powerpoint/2010/main" val="253244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3B0DD-4EE6-19DE-3F2F-821A58E1DFC6}"/>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dirty="0">
                <a:solidFill>
                  <a:schemeClr val="tx1"/>
                </a:solidFill>
                <a:latin typeface="+mj-lt"/>
                <a:ea typeface="+mj-ea"/>
                <a:cs typeface="+mj-cs"/>
              </a:rPr>
              <a:t>Objective</a:t>
            </a:r>
          </a:p>
        </p:txBody>
      </p:sp>
      <p:sp>
        <p:nvSpPr>
          <p:cNvPr id="3" name="Text Placeholder 2">
            <a:extLst>
              <a:ext uri="{FF2B5EF4-FFF2-40B4-BE49-F238E27FC236}">
                <a16:creationId xmlns:a16="http://schemas.microsoft.com/office/drawing/2014/main" id="{38B8651A-BDAD-044E-C31B-AF11B4194466}"/>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r>
              <a:rPr lang="en-US" kern="1200" dirty="0">
                <a:solidFill>
                  <a:schemeClr val="tx1"/>
                </a:solidFill>
                <a:latin typeface="+mn-lt"/>
                <a:ea typeface="+mn-ea"/>
                <a:cs typeface="+mn-cs"/>
              </a:rPr>
              <a:t>Provide an overview of the available training and learning materials on the NAPPO website</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97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134A9-33DF-2C86-09BA-E427FD69E2CF}"/>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sz="4100" kern="1200">
                <a:solidFill>
                  <a:schemeClr val="tx1"/>
                </a:solidFill>
                <a:latin typeface="+mj-lt"/>
                <a:ea typeface="+mj-ea"/>
                <a:cs typeface="+mj-cs"/>
              </a:rPr>
              <a:t>Resources for New NAPPO Expert Group Members</a:t>
            </a:r>
          </a:p>
        </p:txBody>
      </p:sp>
      <p:sp>
        <p:nvSpPr>
          <p:cNvPr id="20" name="Rectangle 1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4C1F3E-E32F-CC39-9BE7-274D2336D5EC}"/>
              </a:ext>
            </a:extLst>
          </p:cNvPr>
          <p:cNvPicPr>
            <a:picLocks noChangeAspect="1"/>
          </p:cNvPicPr>
          <p:nvPr/>
        </p:nvPicPr>
        <p:blipFill>
          <a:blip r:embed="rId3"/>
          <a:stretch>
            <a:fillRect/>
          </a:stretch>
        </p:blipFill>
        <p:spPr>
          <a:xfrm>
            <a:off x="635295" y="2540613"/>
            <a:ext cx="5150277" cy="3682448"/>
          </a:xfrm>
          <a:prstGeom prst="rect">
            <a:avLst/>
          </a:prstGeom>
        </p:spPr>
      </p:pic>
      <p:sp>
        <p:nvSpPr>
          <p:cNvPr id="6" name="TextBox 5">
            <a:extLst>
              <a:ext uri="{FF2B5EF4-FFF2-40B4-BE49-F238E27FC236}">
                <a16:creationId xmlns:a16="http://schemas.microsoft.com/office/drawing/2014/main" id="{4AE63E06-D5B1-5DEC-6C74-CC59432603E6}"/>
              </a:ext>
            </a:extLst>
          </p:cNvPr>
          <p:cNvSpPr txBox="1"/>
          <p:nvPr/>
        </p:nvSpPr>
        <p:spPr>
          <a:xfrm>
            <a:off x="6406429" y="2599509"/>
            <a:ext cx="4530898" cy="363945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Resource to provide basic information about NAPPO and specific information about the expert groups’ work.</a:t>
            </a:r>
          </a:p>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Developed by the NAPPO Advisory and Management Committee.</a:t>
            </a:r>
          </a:p>
          <a:p>
            <a:pPr indent="-228600">
              <a:lnSpc>
                <a:spcPct val="90000"/>
              </a:lnSpc>
              <a:spcAft>
                <a:spcPts val="600"/>
              </a:spcAft>
              <a:buFont typeface="Arial" panose="020B0604020202020204" pitchFamily="34" charset="0"/>
              <a:buChar char="•"/>
            </a:pPr>
            <a:endParaRPr lang="en-US" sz="2000" dirty="0"/>
          </a:p>
        </p:txBody>
      </p:sp>
      <p:sp>
        <p:nvSpPr>
          <p:cNvPr id="22" name="Rectangle 2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7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B75406B-B1B5-2CEB-D7BE-E021068FC464}"/>
              </a:ext>
            </a:extLst>
          </p:cNvPr>
          <p:cNvSpPr>
            <a:spLocks noGrp="1"/>
          </p:cNvSpPr>
          <p:nvPr>
            <p:ph type="title"/>
          </p:nvPr>
        </p:nvSpPr>
        <p:spPr>
          <a:xfrm>
            <a:off x="838200" y="557188"/>
            <a:ext cx="10515600" cy="1133499"/>
          </a:xfrm>
        </p:spPr>
        <p:txBody>
          <a:bodyPr>
            <a:normAutofit/>
          </a:bodyPr>
          <a:lstStyle/>
          <a:p>
            <a:pPr algn="ctr"/>
            <a:r>
              <a:rPr lang="en-US" sz="3300"/>
              <a:t>NAPPO Resources that Contribute to the Implementation of Regional (RSPMs) and International (ISPMs) Standards</a:t>
            </a:r>
          </a:p>
        </p:txBody>
      </p:sp>
      <p:graphicFrame>
        <p:nvGraphicFramePr>
          <p:cNvPr id="6" name="Content Placeholder 3">
            <a:extLst>
              <a:ext uri="{FF2B5EF4-FFF2-40B4-BE49-F238E27FC236}">
                <a16:creationId xmlns:a16="http://schemas.microsoft.com/office/drawing/2014/main" id="{CDA67339-7DC6-1E52-40E4-45FA68873AFC}"/>
              </a:ext>
            </a:extLst>
          </p:cNvPr>
          <p:cNvGraphicFramePr>
            <a:graphicFrameLocks noGrp="1"/>
          </p:cNvGraphicFramePr>
          <p:nvPr>
            <p:ph idx="1"/>
            <p:extLst>
              <p:ext uri="{D42A27DB-BD31-4B8C-83A1-F6EECF244321}">
                <p14:modId xmlns:p14="http://schemas.microsoft.com/office/powerpoint/2010/main" val="44015932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620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C6F8D7D-C232-1932-5C8A-8D1DCB9B6EFC}"/>
              </a:ext>
            </a:extLst>
          </p:cNvPr>
          <p:cNvPicPr>
            <a:picLocks noGrp="1" noChangeAspect="1"/>
          </p:cNvPicPr>
          <p:nvPr>
            <p:ph sz="half" idx="2"/>
          </p:nvPr>
        </p:nvPicPr>
        <p:blipFill>
          <a:blip r:embed="rId2"/>
          <a:srcRect t="25920" b="3157"/>
          <a:stretch>
            <a:fillRect/>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E6008B7-4323-22E4-6A69-81214FA80146}"/>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Workshops</a:t>
            </a:r>
          </a:p>
        </p:txBody>
      </p:sp>
      <p:sp>
        <p:nvSpPr>
          <p:cNvPr id="5" name="Content Placeholder 4">
            <a:extLst>
              <a:ext uri="{FF2B5EF4-FFF2-40B4-BE49-F238E27FC236}">
                <a16:creationId xmlns:a16="http://schemas.microsoft.com/office/drawing/2014/main" id="{8A9C6493-CF57-69AE-563F-D3C177DCB16F}"/>
              </a:ext>
            </a:extLst>
          </p:cNvPr>
          <p:cNvSpPr>
            <a:spLocks noGrp="1"/>
          </p:cNvSpPr>
          <p:nvPr>
            <p:ph sz="half" idx="1"/>
          </p:nvPr>
        </p:nvSpPr>
        <p:spPr>
          <a:xfrm>
            <a:off x="838200" y="2434201"/>
            <a:ext cx="4835236" cy="3742762"/>
          </a:xfrm>
        </p:spPr>
        <p:txBody>
          <a:bodyPr vert="horz" lIns="91440" tIns="45720" rIns="91440" bIns="45720" rtlCol="0">
            <a:normAutofit/>
          </a:bodyPr>
          <a:lstStyle/>
          <a:p>
            <a:r>
              <a:rPr lang="en-US" dirty="0"/>
              <a:t>Implementation of ISPM 15 (</a:t>
            </a:r>
            <a:r>
              <a:rPr lang="en-US" i="1" dirty="0"/>
              <a:t>Regulation of wood packaging material in international trade</a:t>
            </a:r>
            <a:r>
              <a:rPr lang="en-US" dirty="0"/>
              <a:t>)</a:t>
            </a:r>
          </a:p>
          <a:p>
            <a:pPr marL="0"/>
            <a:endParaRPr lang="en-US" dirty="0"/>
          </a:p>
          <a:p>
            <a:r>
              <a:rPr lang="en-US" dirty="0"/>
              <a:t>Implementation of ISPM 38 (</a:t>
            </a:r>
            <a:r>
              <a:rPr lang="en-US" i="1" dirty="0"/>
              <a:t>International movement of seeds</a:t>
            </a:r>
            <a:r>
              <a:rPr lang="en-US" dirty="0"/>
              <a:t>)</a:t>
            </a:r>
          </a:p>
        </p:txBody>
      </p:sp>
    </p:spTree>
    <p:extLst>
      <p:ext uri="{BB962C8B-B14F-4D97-AF65-F5344CB8AC3E}">
        <p14:creationId xmlns:p14="http://schemas.microsoft.com/office/powerpoint/2010/main" val="271777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E6B23-277D-5E9A-6F73-3CE40E2AB6FD}"/>
              </a:ext>
            </a:extLst>
          </p:cNvPr>
          <p:cNvPicPr>
            <a:picLocks noChangeAspect="1"/>
          </p:cNvPicPr>
          <p:nvPr/>
        </p:nvPicPr>
        <p:blipFill>
          <a:blip r:embed="rId2"/>
          <a:stretch>
            <a:fillRect/>
          </a:stretch>
        </p:blipFill>
        <p:spPr>
          <a:xfrm>
            <a:off x="1132255" y="1838406"/>
            <a:ext cx="3852078" cy="4909767"/>
          </a:xfrm>
          <a:prstGeom prst="rect">
            <a:avLst/>
          </a:prstGeom>
        </p:spPr>
      </p:pic>
      <p:sp>
        <p:nvSpPr>
          <p:cNvPr id="11" name="Oval 10">
            <a:extLst>
              <a:ext uri="{FF2B5EF4-FFF2-40B4-BE49-F238E27FC236}">
                <a16:creationId xmlns:a16="http://schemas.microsoft.com/office/drawing/2014/main" id="{08EDF703-FD53-6593-1C84-C520BC279323}"/>
              </a:ext>
            </a:extLst>
          </p:cNvPr>
          <p:cNvSpPr/>
          <p:nvPr/>
        </p:nvSpPr>
        <p:spPr>
          <a:xfrm>
            <a:off x="2409768" y="2005545"/>
            <a:ext cx="2817055" cy="20457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34C6801C-C16E-6070-4AA7-AB92D708739F}"/>
              </a:ext>
            </a:extLst>
          </p:cNvPr>
          <p:cNvCxnSpPr/>
          <p:nvPr/>
        </p:nvCxnSpPr>
        <p:spPr>
          <a:xfrm>
            <a:off x="5506968" y="2860839"/>
            <a:ext cx="1706880" cy="0"/>
          </a:xfrm>
          <a:prstGeom prst="straightConnector1">
            <a:avLst/>
          </a:prstGeom>
          <a:ln>
            <a:solidFill>
              <a:srgbClr val="FF0000"/>
            </a:solidFill>
            <a:tailEnd type="triangle" w="lg" len="lg"/>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B4653DEF-81FC-2CB8-9422-24CB9974E89E}"/>
              </a:ext>
            </a:extLst>
          </p:cNvPr>
          <p:cNvSpPr txBox="1"/>
          <p:nvPr/>
        </p:nvSpPr>
        <p:spPr>
          <a:xfrm>
            <a:off x="7266745" y="2007550"/>
            <a:ext cx="3830320" cy="1938992"/>
          </a:xfrm>
          <a:prstGeom prst="rect">
            <a:avLst/>
          </a:prstGeom>
          <a:noFill/>
        </p:spPr>
        <p:txBody>
          <a:bodyPr wrap="square" rtlCol="0">
            <a:spAutoFit/>
          </a:bodyPr>
          <a:lstStyle/>
          <a:p>
            <a:r>
              <a:rPr lang="en-US" sz="2400" dirty="0"/>
              <a:t>Points of contact in each NAPPO country for non-compliance cases:</a:t>
            </a:r>
          </a:p>
          <a:p>
            <a:pPr marL="457200" indent="-457200">
              <a:buFont typeface="Arial" panose="020B0604020202020204" pitchFamily="34" charset="0"/>
              <a:buChar char="•"/>
            </a:pPr>
            <a:r>
              <a:rPr lang="en-US" sz="2400" dirty="0"/>
              <a:t>Website</a:t>
            </a:r>
          </a:p>
          <a:p>
            <a:pPr marL="457200" indent="-457200">
              <a:buFont typeface="Arial" panose="020B0604020202020204" pitchFamily="34" charset="0"/>
              <a:buChar char="•"/>
            </a:pPr>
            <a:r>
              <a:rPr lang="en-US" sz="2400" dirty="0"/>
              <a:t>email</a:t>
            </a:r>
          </a:p>
        </p:txBody>
      </p:sp>
      <p:cxnSp>
        <p:nvCxnSpPr>
          <p:cNvPr id="17" name="Straight Arrow Connector 16">
            <a:extLst>
              <a:ext uri="{FF2B5EF4-FFF2-40B4-BE49-F238E27FC236}">
                <a16:creationId xmlns:a16="http://schemas.microsoft.com/office/drawing/2014/main" id="{4B7CCE20-B920-5A4E-5459-0EAAEFED63C0}"/>
              </a:ext>
            </a:extLst>
          </p:cNvPr>
          <p:cNvCxnSpPr/>
          <p:nvPr/>
        </p:nvCxnSpPr>
        <p:spPr>
          <a:xfrm>
            <a:off x="5699760" y="5252720"/>
            <a:ext cx="1566985"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FA53F58-B468-92D3-9514-C943B9618A71}"/>
              </a:ext>
            </a:extLst>
          </p:cNvPr>
          <p:cNvSpPr txBox="1"/>
          <p:nvPr/>
        </p:nvSpPr>
        <p:spPr>
          <a:xfrm>
            <a:off x="7378505" y="4684914"/>
            <a:ext cx="3830320" cy="1200329"/>
          </a:xfrm>
          <a:prstGeom prst="rect">
            <a:avLst/>
          </a:prstGeom>
          <a:noFill/>
        </p:spPr>
        <p:txBody>
          <a:bodyPr wrap="square" rtlCol="0">
            <a:spAutoFit/>
          </a:bodyPr>
          <a:lstStyle/>
          <a:p>
            <a:r>
              <a:rPr lang="en-US" sz="2400" dirty="0"/>
              <a:t>In-transit movement of commodities in the NAPPO region</a:t>
            </a:r>
          </a:p>
        </p:txBody>
      </p:sp>
      <p:sp>
        <p:nvSpPr>
          <p:cNvPr id="4" name="Title 3">
            <a:extLst>
              <a:ext uri="{FF2B5EF4-FFF2-40B4-BE49-F238E27FC236}">
                <a16:creationId xmlns:a16="http://schemas.microsoft.com/office/drawing/2014/main" id="{E7015399-B5F4-8316-560F-46A5642CF481}"/>
              </a:ext>
            </a:extLst>
          </p:cNvPr>
          <p:cNvSpPr>
            <a:spLocks noGrp="1"/>
          </p:cNvSpPr>
          <p:nvPr>
            <p:ph type="title"/>
          </p:nvPr>
        </p:nvSpPr>
        <p:spPr/>
        <p:txBody>
          <a:bodyPr>
            <a:normAutofit/>
          </a:bodyPr>
          <a:lstStyle/>
          <a:p>
            <a:r>
              <a:rPr lang="en-US" sz="2800" b="1" dirty="0"/>
              <a:t>Relevant Documents: </a:t>
            </a:r>
            <a:r>
              <a:rPr lang="en-US" sz="2800" dirty="0"/>
              <a:t>“Standardization of Responsibilities and Actions for Safeguarding Consignments that have transited one NAPPO Country to enter another NAPPO Member Country” – Implementation of ISPM 25</a:t>
            </a:r>
          </a:p>
        </p:txBody>
      </p:sp>
      <p:sp>
        <p:nvSpPr>
          <p:cNvPr id="7" name="TextBox 6">
            <a:extLst>
              <a:ext uri="{FF2B5EF4-FFF2-40B4-BE49-F238E27FC236}">
                <a16:creationId xmlns:a16="http://schemas.microsoft.com/office/drawing/2014/main" id="{863AE7CA-7E59-45FE-E68C-A9C30CB933E1}"/>
              </a:ext>
            </a:extLst>
          </p:cNvPr>
          <p:cNvSpPr txBox="1"/>
          <p:nvPr/>
        </p:nvSpPr>
        <p:spPr>
          <a:xfrm>
            <a:off x="5699760" y="5964382"/>
            <a:ext cx="5509065" cy="646331"/>
          </a:xfrm>
          <a:prstGeom prst="rect">
            <a:avLst/>
          </a:prstGeom>
          <a:noFill/>
        </p:spPr>
        <p:txBody>
          <a:bodyPr wrap="square" rtlCol="0">
            <a:spAutoFit/>
          </a:bodyPr>
          <a:lstStyle/>
          <a:p>
            <a:r>
              <a:rPr lang="en-US" i="1" dirty="0"/>
              <a:t>Developed by the Implementation of ISPM 25 NAPPO expert group.</a:t>
            </a:r>
          </a:p>
        </p:txBody>
      </p:sp>
    </p:spTree>
    <p:extLst>
      <p:ext uri="{BB962C8B-B14F-4D97-AF65-F5344CB8AC3E}">
        <p14:creationId xmlns:p14="http://schemas.microsoft.com/office/powerpoint/2010/main" val="428608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7AC85C0-679C-0615-6538-18A165989C9E}"/>
              </a:ext>
            </a:extLst>
          </p:cNvPr>
          <p:cNvSpPr>
            <a:spLocks noGrp="1"/>
          </p:cNvSpPr>
          <p:nvPr>
            <p:ph type="title"/>
          </p:nvPr>
        </p:nvSpPr>
        <p:spPr>
          <a:xfrm>
            <a:off x="5764783" y="349664"/>
            <a:ext cx="5845571" cy="1638377"/>
          </a:xfrm>
        </p:spPr>
        <p:txBody>
          <a:bodyPr vert="horz" lIns="91440" tIns="45720" rIns="91440" bIns="45720" rtlCol="0" anchor="b">
            <a:normAutofit/>
          </a:bodyPr>
          <a:lstStyle/>
          <a:p>
            <a:r>
              <a:rPr lang="en-US" sz="4800"/>
              <a:t>RSPM Summaries in the NAPPO Website</a:t>
            </a:r>
          </a:p>
        </p:txBody>
      </p:sp>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EB4EB3C-9633-FBE7-2F01-7EF3EDCC635C}"/>
              </a:ext>
            </a:extLst>
          </p:cNvPr>
          <p:cNvPicPr>
            <a:picLocks noGrp="1" noChangeAspect="1"/>
          </p:cNvPicPr>
          <p:nvPr>
            <p:ph idx="1"/>
          </p:nvPr>
        </p:nvPicPr>
        <p:blipFill>
          <a:blip r:embed="rId2"/>
          <a:srcRect r="3" b="3944"/>
          <a:stretch>
            <a:fillRect/>
          </a:stretch>
        </p:blipFill>
        <p:spPr>
          <a:xfrm>
            <a:off x="535110" y="627954"/>
            <a:ext cx="4235516" cy="5353373"/>
          </a:xfrm>
          <a:prstGeom prst="rect">
            <a:avLst/>
          </a:prstGeom>
        </p:spPr>
      </p:pic>
      <p:sp>
        <p:nvSpPr>
          <p:cNvPr id="8" name="Text Placeholder 7">
            <a:extLst>
              <a:ext uri="{FF2B5EF4-FFF2-40B4-BE49-F238E27FC236}">
                <a16:creationId xmlns:a16="http://schemas.microsoft.com/office/drawing/2014/main" id="{A6880889-F802-9E25-B715-CEF214C89CBC}"/>
              </a:ext>
            </a:extLst>
          </p:cNvPr>
          <p:cNvSpPr>
            <a:spLocks noGrp="1"/>
          </p:cNvSpPr>
          <p:nvPr>
            <p:ph type="body" sz="half" idx="2"/>
          </p:nvPr>
        </p:nvSpPr>
        <p:spPr>
          <a:xfrm>
            <a:off x="5766262" y="2620641"/>
            <a:ext cx="5837750" cy="3023702"/>
          </a:xfrm>
        </p:spPr>
        <p:txBody>
          <a:bodyPr vert="horz" lIns="91440" tIns="45720" rIns="91440" bIns="45720" rtlCol="0" anchor="ctr">
            <a:normAutofit/>
          </a:bodyPr>
          <a:lstStyle/>
          <a:p>
            <a:pPr marL="285750" indent="-228600">
              <a:buFont typeface="Arial" panose="020B0604020202020204" pitchFamily="34" charset="0"/>
              <a:buChar char="•"/>
            </a:pPr>
            <a:r>
              <a:rPr lang="en-US" sz="2000" dirty="0"/>
              <a:t>One-pagers that:</a:t>
            </a:r>
            <a:endParaRPr lang="en-US" sz="2000"/>
          </a:p>
          <a:p>
            <a:pPr marL="742950" lvl="1" indent="-228600">
              <a:buFont typeface="Arial" panose="020B0604020202020204" pitchFamily="34" charset="0"/>
              <a:buChar char="•"/>
            </a:pPr>
            <a:r>
              <a:rPr lang="en-US" sz="2000" dirty="0"/>
              <a:t>Provide basic information on the purpose and content of Regional Standards</a:t>
            </a:r>
            <a:endParaRPr lang="en-US" sz="2000"/>
          </a:p>
          <a:p>
            <a:pPr marL="742950" lvl="1" indent="-228600">
              <a:buFont typeface="Arial" panose="020B0604020202020204" pitchFamily="34" charset="0"/>
              <a:buChar char="•"/>
            </a:pPr>
            <a:r>
              <a:rPr lang="en-US" sz="2000" dirty="0"/>
              <a:t>Available in the NAPPO website (</a:t>
            </a:r>
            <a:r>
              <a:rPr lang="en-US" sz="2000" dirty="0">
                <a:hlinkClick r:id="rId3"/>
              </a:rPr>
              <a:t>www.nappo.com</a:t>
            </a:r>
            <a:r>
              <a:rPr lang="en-US" sz="2000" dirty="0"/>
              <a:t>) for RSPMs that are not archived.</a:t>
            </a:r>
            <a:endParaRPr lang="en-US" sz="2000"/>
          </a:p>
          <a:p>
            <a:pPr marL="742950" lvl="1" indent="-228600">
              <a:buFont typeface="Arial" panose="020B0604020202020204" pitchFamily="34" charset="0"/>
              <a:buChar char="•"/>
            </a:pPr>
            <a:endParaRPr lang="en-US" sz="2000"/>
          </a:p>
        </p:txBody>
      </p:sp>
    </p:spTree>
    <p:extLst>
      <p:ext uri="{BB962C8B-B14F-4D97-AF65-F5344CB8AC3E}">
        <p14:creationId xmlns:p14="http://schemas.microsoft.com/office/powerpoint/2010/main" val="372301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F339A0BE-BAC5-0E29-1B5F-ED5815DF1C26}"/>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sz="2600" b="1" kern="1200" dirty="0">
                <a:solidFill>
                  <a:schemeClr val="accent2">
                    <a:lumMod val="75000"/>
                  </a:schemeClr>
                </a:solidFill>
                <a:latin typeface="+mj-lt"/>
                <a:ea typeface="+mj-ea"/>
                <a:cs typeface="+mj-cs"/>
              </a:rPr>
              <a:t>RSPM 12 </a:t>
            </a:r>
            <a:r>
              <a:rPr lang="en-US" sz="2600" kern="1200" dirty="0">
                <a:solidFill>
                  <a:schemeClr val="tx1"/>
                </a:solidFill>
                <a:latin typeface="+mj-lt"/>
                <a:ea typeface="+mj-ea"/>
                <a:cs typeface="+mj-cs"/>
              </a:rPr>
              <a:t>(Guidelines for Petition for Release of Non-Indigenous Entomophagous Biological Control Agents) </a:t>
            </a:r>
            <a:r>
              <a:rPr lang="en-US" sz="2600" b="1" kern="1200" dirty="0">
                <a:solidFill>
                  <a:schemeClr val="accent2">
                    <a:lumMod val="75000"/>
                  </a:schemeClr>
                </a:solidFill>
                <a:latin typeface="+mj-lt"/>
                <a:ea typeface="+mj-ea"/>
                <a:cs typeface="+mj-cs"/>
              </a:rPr>
              <a:t>Training Module</a:t>
            </a:r>
            <a:br>
              <a:rPr lang="en-US" sz="2600" kern="1200" dirty="0">
                <a:solidFill>
                  <a:schemeClr val="tx1"/>
                </a:solidFill>
                <a:latin typeface="+mj-lt"/>
                <a:ea typeface="+mj-ea"/>
                <a:cs typeface="+mj-cs"/>
              </a:rPr>
            </a:br>
            <a:r>
              <a:rPr lang="en-US" sz="2600" i="1" kern="1200" dirty="0">
                <a:solidFill>
                  <a:schemeClr val="tx1"/>
                </a:solidFill>
                <a:latin typeface="+mj-lt"/>
                <a:ea typeface="+mj-ea"/>
                <a:cs typeface="+mj-cs"/>
              </a:rPr>
              <a:t>Developed by the NAPPO Biological Control EG</a:t>
            </a:r>
          </a:p>
        </p:txBody>
      </p:sp>
      <p:sp>
        <p:nvSpPr>
          <p:cNvPr id="26" name="Rectangle 2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omputer screen with a message&#10;&#10;AI-generated content may be incorrect.">
            <a:extLst>
              <a:ext uri="{FF2B5EF4-FFF2-40B4-BE49-F238E27FC236}">
                <a16:creationId xmlns:a16="http://schemas.microsoft.com/office/drawing/2014/main" id="{5A6A91CB-E2AC-7B00-9BD1-4B44F49E856E}"/>
              </a:ext>
            </a:extLst>
          </p:cNvPr>
          <p:cNvPicPr>
            <a:picLocks noGrp="1" noChangeAspect="1"/>
          </p:cNvPicPr>
          <p:nvPr>
            <p:ph idx="1"/>
          </p:nvPr>
        </p:nvPicPr>
        <p:blipFill>
          <a:blip r:embed="rId2"/>
          <a:stretch/>
        </p:blipFill>
        <p:spPr>
          <a:xfrm>
            <a:off x="578968" y="2708010"/>
            <a:ext cx="5827461" cy="2870024"/>
          </a:xfrm>
          <a:prstGeom prst="rect">
            <a:avLst/>
          </a:prstGeom>
        </p:spPr>
      </p:pic>
      <p:sp>
        <p:nvSpPr>
          <p:cNvPr id="19" name="TextBox 18">
            <a:extLst>
              <a:ext uri="{FF2B5EF4-FFF2-40B4-BE49-F238E27FC236}">
                <a16:creationId xmlns:a16="http://schemas.microsoft.com/office/drawing/2014/main" id="{CA214510-10FD-C962-08EB-63161302F273}"/>
              </a:ext>
            </a:extLst>
          </p:cNvPr>
          <p:cNvSpPr txBox="1"/>
          <p:nvPr/>
        </p:nvSpPr>
        <p:spPr>
          <a:xfrm>
            <a:off x="6406429" y="2599509"/>
            <a:ext cx="4530898" cy="3639450"/>
          </a:xfrm>
          <a:prstGeom prst="rect">
            <a:avLst/>
          </a:prstGeom>
        </p:spPr>
        <p:txBody>
          <a:bodyPr vert="horz" lIns="91440" tIns="45720" rIns="91440" bIns="45720" rtlCol="0" anchor="ctr">
            <a:normAutofit/>
          </a:bodyPr>
          <a:lstStyle/>
          <a:p>
            <a:pPr>
              <a:lnSpc>
                <a:spcPct val="90000"/>
              </a:lnSpc>
              <a:spcAft>
                <a:spcPts val="600"/>
              </a:spcAft>
            </a:pPr>
            <a:r>
              <a:rPr lang="en-US" sz="1700" dirty="0"/>
              <a:t>Assist biological control practitioners in drafting a comprehensive, well-organized petition for the first release of non-indigenous biological control agents of insect pests.</a:t>
            </a:r>
          </a:p>
          <a:p>
            <a:pPr>
              <a:lnSpc>
                <a:spcPct val="90000"/>
              </a:lnSpc>
              <a:spcAft>
                <a:spcPts val="600"/>
              </a:spcAft>
            </a:pPr>
            <a:r>
              <a:rPr lang="en-US" sz="1700" dirty="0"/>
              <a:t> </a:t>
            </a:r>
          </a:p>
          <a:p>
            <a:pPr indent="-228600">
              <a:lnSpc>
                <a:spcPct val="90000"/>
              </a:lnSpc>
              <a:spcAft>
                <a:spcPts val="600"/>
              </a:spcAft>
              <a:buFont typeface="Arial" panose="020B0604020202020204" pitchFamily="34" charset="0"/>
              <a:buChar char="•"/>
            </a:pPr>
            <a:r>
              <a:rPr lang="en-US" sz="1700" dirty="0"/>
              <a:t>RSPM 12:</a:t>
            </a:r>
          </a:p>
          <a:p>
            <a:pPr marL="285750" indent="-228600">
              <a:lnSpc>
                <a:spcPct val="90000"/>
              </a:lnSpc>
              <a:spcAft>
                <a:spcPts val="600"/>
              </a:spcAft>
              <a:buFont typeface="Arial" panose="020B0604020202020204" pitchFamily="34" charset="0"/>
              <a:buChar char="•"/>
            </a:pPr>
            <a:r>
              <a:rPr lang="en-US" sz="1700" dirty="0"/>
              <a:t> takes the guesswork out of what information to include in a petition.</a:t>
            </a:r>
          </a:p>
          <a:p>
            <a:pPr marL="285750" indent="-228600">
              <a:lnSpc>
                <a:spcPct val="90000"/>
              </a:lnSpc>
              <a:spcAft>
                <a:spcPts val="600"/>
              </a:spcAft>
              <a:buFont typeface="Arial" panose="020B0604020202020204" pitchFamily="34" charset="0"/>
              <a:buChar char="•"/>
            </a:pPr>
            <a:r>
              <a:rPr lang="en-US" sz="1700" dirty="0"/>
              <a:t>Helps reviewers quickly identify where there are gaps in our knowledge of the pest and the proposed biological control agent, as well as the risks, if any, of releasing the new agent.</a:t>
            </a:r>
          </a:p>
        </p:txBody>
      </p:sp>
      <p:sp>
        <p:nvSpPr>
          <p:cNvPr id="30" name="Rectangle 29">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D3D1D2E-3C4B-EB75-A9D4-A21970A7FFE7}"/>
              </a:ext>
            </a:extLst>
          </p:cNvPr>
          <p:cNvSpPr txBox="1"/>
          <p:nvPr/>
        </p:nvSpPr>
        <p:spPr>
          <a:xfrm>
            <a:off x="701040" y="5811520"/>
            <a:ext cx="5634158" cy="369332"/>
          </a:xfrm>
          <a:prstGeom prst="rect">
            <a:avLst/>
          </a:prstGeom>
          <a:noFill/>
        </p:spPr>
        <p:txBody>
          <a:bodyPr wrap="square" rtlCol="0">
            <a:spAutoFit/>
          </a:bodyPr>
          <a:lstStyle/>
          <a:p>
            <a:r>
              <a:rPr lang="en-US" dirty="0"/>
              <a:t>www.nappo.org</a:t>
            </a:r>
          </a:p>
        </p:txBody>
      </p:sp>
    </p:spTree>
    <p:extLst>
      <p:ext uri="{BB962C8B-B14F-4D97-AF65-F5344CB8AC3E}">
        <p14:creationId xmlns:p14="http://schemas.microsoft.com/office/powerpoint/2010/main" val="32062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CF4A8E-9D72-4902-FD8E-4036383E705D}"/>
              </a:ext>
            </a:extLst>
          </p:cNvPr>
          <p:cNvSpPr>
            <a:spLocks noGrp="1"/>
          </p:cNvSpPr>
          <p:nvPr>
            <p:ph type="title"/>
          </p:nvPr>
        </p:nvSpPr>
        <p: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t>Risk-Based Sampling Resources</a:t>
            </a:r>
          </a:p>
        </p:txBody>
      </p:sp>
      <p:pic>
        <p:nvPicPr>
          <p:cNvPr id="8" name="Content Placeholder 7">
            <a:extLst>
              <a:ext uri="{FF2B5EF4-FFF2-40B4-BE49-F238E27FC236}">
                <a16:creationId xmlns:a16="http://schemas.microsoft.com/office/drawing/2014/main" id="{A7A2687A-2A2B-823A-B0C0-81D02253EA98}"/>
              </a:ext>
            </a:extLst>
          </p:cNvPr>
          <p:cNvPicPr>
            <a:picLocks noGrp="1" noChangeAspect="1"/>
          </p:cNvPicPr>
          <p:nvPr>
            <p:ph sz="half" idx="2"/>
          </p:nvPr>
        </p:nvPicPr>
        <p:blipFill>
          <a:blip r:embed="rId2"/>
          <a:stretch>
            <a:fillRect/>
          </a:stretch>
        </p:blipFill>
        <p:spPr>
          <a:xfrm>
            <a:off x="4775200" y="1734564"/>
            <a:ext cx="6727535" cy="4368529"/>
          </a:xfrm>
          <a:prstGeom prst="rect">
            <a:avLst/>
          </a:prstGeom>
        </p:spPr>
      </p:pic>
      <p:sp>
        <p:nvSpPr>
          <p:cNvPr id="5" name="Content Placeholder 4">
            <a:extLst>
              <a:ext uri="{FF2B5EF4-FFF2-40B4-BE49-F238E27FC236}">
                <a16:creationId xmlns:a16="http://schemas.microsoft.com/office/drawing/2014/main" id="{2985CE46-24C0-9C53-FD5C-C157BE1A5226}"/>
              </a:ext>
            </a:extLst>
          </p:cNvPr>
          <p:cNvSpPr>
            <a:spLocks noGrp="1"/>
          </p:cNvSpPr>
          <p:nvPr>
            <p:ph sz="half" idx="1"/>
          </p:nvPr>
        </p:nvSpPr>
        <p:spPr>
          <a:xfrm>
            <a:off x="838200" y="2278312"/>
            <a:ext cx="4668520" cy="2695575"/>
          </a:xfrm>
        </p:spPr>
        <p:txBody>
          <a:bodyPr/>
          <a:lstStyle/>
          <a:p>
            <a:r>
              <a:rPr lang="en-US" dirty="0"/>
              <a:t>Resources, tools, training materials, and exercises to assist in the development and implementation of a risk-based sampling program.</a:t>
            </a:r>
          </a:p>
        </p:txBody>
      </p:sp>
      <p:sp>
        <p:nvSpPr>
          <p:cNvPr id="10" name="TextBox 9">
            <a:extLst>
              <a:ext uri="{FF2B5EF4-FFF2-40B4-BE49-F238E27FC236}">
                <a16:creationId xmlns:a16="http://schemas.microsoft.com/office/drawing/2014/main" id="{47893DE3-94FF-D84A-AE82-FED9EBDDE932}"/>
              </a:ext>
            </a:extLst>
          </p:cNvPr>
          <p:cNvSpPr txBox="1"/>
          <p:nvPr/>
        </p:nvSpPr>
        <p:spPr>
          <a:xfrm>
            <a:off x="8077200" y="5686534"/>
            <a:ext cx="2824480" cy="1046761"/>
          </a:xfrm>
          <a:prstGeom prst="rect">
            <a:avLst/>
          </a:prstGeom>
          <a:noFill/>
        </p:spPr>
        <p:txBody>
          <a:bodyPr wrap="square">
            <a:spAutoFit/>
          </a:bodyPr>
          <a:lstStyle/>
          <a:p>
            <a:pPr algn="l">
              <a:spcBef>
                <a:spcPts val="750"/>
              </a:spcBef>
              <a:spcAft>
                <a:spcPts val="750"/>
              </a:spcAft>
              <a:buNone/>
            </a:pPr>
            <a:r>
              <a:rPr lang="en-US" sz="1400" b="0" i="0" dirty="0">
                <a:solidFill>
                  <a:srgbClr val="2F3438"/>
                </a:solidFill>
                <a:effectLst/>
                <a:latin typeface="Roboto" panose="02000000000000000000" pitchFamily="2" charset="0"/>
              </a:rPr>
              <a:t>Navigation Instructions</a:t>
            </a:r>
          </a:p>
          <a:p>
            <a:pPr algn="l">
              <a:lnSpc>
                <a:spcPts val="1650"/>
              </a:lnSpc>
              <a:spcAft>
                <a:spcPts val="750"/>
              </a:spcAft>
              <a:buNone/>
            </a:pPr>
            <a:r>
              <a:rPr lang="en-US" sz="1400" b="0" i="0" dirty="0">
                <a:solidFill>
                  <a:schemeClr val="accent2">
                    <a:lumMod val="75000"/>
                  </a:schemeClr>
                </a:solidFill>
                <a:effectLst/>
                <a:latin typeface="Tahoma" panose="020B0604030504040204" pitchFamily="34" charset="0"/>
              </a:rPr>
              <a:t>Use your mouse to place the pointer on the link of interest and click to access the information.</a:t>
            </a:r>
          </a:p>
        </p:txBody>
      </p:sp>
    </p:spTree>
    <p:extLst>
      <p:ext uri="{BB962C8B-B14F-4D97-AF65-F5344CB8AC3E}">
        <p14:creationId xmlns:p14="http://schemas.microsoft.com/office/powerpoint/2010/main" val="851329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9" ma:contentTypeDescription="Create a new document." ma:contentTypeScope="" ma:versionID="59bff8a0fa15e84811eb26df86f894a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547236e0e5e5ee95d534b2772b9cafca"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Props1.xml><?xml version="1.0" encoding="utf-8"?>
<ds:datastoreItem xmlns:ds="http://schemas.openxmlformats.org/officeDocument/2006/customXml" ds:itemID="{4EA05229-3939-4D8F-85AC-3238321B9B7A}"/>
</file>

<file path=customXml/itemProps2.xml><?xml version="1.0" encoding="utf-8"?>
<ds:datastoreItem xmlns:ds="http://schemas.openxmlformats.org/officeDocument/2006/customXml" ds:itemID="{24C55FD2-E2C2-4E44-9008-B57EE0DEA904}"/>
</file>

<file path=customXml/itemProps3.xml><?xml version="1.0" encoding="utf-8"?>
<ds:datastoreItem xmlns:ds="http://schemas.openxmlformats.org/officeDocument/2006/customXml" ds:itemID="{17BC7233-5220-4F4D-8BA6-44F6922C9A1A}"/>
</file>

<file path=docProps/app.xml><?xml version="1.0" encoding="utf-8"?>
<Properties xmlns="http://schemas.openxmlformats.org/officeDocument/2006/extended-properties" xmlns:vt="http://schemas.openxmlformats.org/officeDocument/2006/docPropsVTypes">
  <TotalTime>1345</TotalTime>
  <Words>437</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Roboto</vt:lpstr>
      <vt:lpstr>Tahoma</vt:lpstr>
      <vt:lpstr>Office Theme</vt:lpstr>
      <vt:lpstr>NAPPO Training and Other Resources</vt:lpstr>
      <vt:lpstr>Objective</vt:lpstr>
      <vt:lpstr>Resources for New NAPPO Expert Group Members</vt:lpstr>
      <vt:lpstr>NAPPO Resources that Contribute to the Implementation of Regional (RSPMs) and International (ISPMs) Standards</vt:lpstr>
      <vt:lpstr>Workshops</vt:lpstr>
      <vt:lpstr>Relevant Documents: “Standardization of Responsibilities and Actions for Safeguarding Consignments that have transited one NAPPO Country to enter another NAPPO Member Country” – Implementation of ISPM 25</vt:lpstr>
      <vt:lpstr>RSPM Summaries in the NAPPO Website</vt:lpstr>
      <vt:lpstr>RSPM 12 (Guidelines for Petition for Release of Non-Indigenous Entomophagous Biological Control Agents) Training Module Developed by the NAPPO Biological Control EG</vt:lpstr>
      <vt:lpstr>Risk-Based Sampling Resources</vt:lpstr>
      <vt:lpstr>What is next for NAPPO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Alonso Suazo</dc:creator>
  <cp:lastModifiedBy>Alonso Suazo</cp:lastModifiedBy>
  <cp:revision>9</cp:revision>
  <dcterms:created xsi:type="dcterms:W3CDTF">2025-10-20T02:18:03Z</dcterms:created>
  <dcterms:modified xsi:type="dcterms:W3CDTF">2025-10-21T10:44:21Z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y fmtid="{D5CDD505-2E9C-101B-9397-08002B2CF9AE}" pid="3" name="MediaServiceImageTags">
    <vt:lpwstr/>
  </property>
</Properties>
</file>