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15"/>
  </p:notesMasterIdLst>
  <p:sldIdLst>
    <p:sldId id="256" r:id="rId3"/>
    <p:sldId id="284" r:id="rId4"/>
    <p:sldId id="274" r:id="rId5"/>
    <p:sldId id="304" r:id="rId6"/>
    <p:sldId id="258" r:id="rId7"/>
    <p:sldId id="328" r:id="rId8"/>
    <p:sldId id="330" r:id="rId9"/>
    <p:sldId id="329" r:id="rId10"/>
    <p:sldId id="314" r:id="rId11"/>
    <p:sldId id="327" r:id="rId12"/>
    <p:sldId id="331" r:id="rId13"/>
    <p:sldId id="267" r:id="rId1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3"/>
    <p:restoredTop sz="66301" autoAdjust="0"/>
  </p:normalViewPr>
  <p:slideViewPr>
    <p:cSldViewPr snapToGrid="0" snapToObjects="1">
      <p:cViewPr>
        <p:scale>
          <a:sx n="65" d="100"/>
          <a:sy n="65" d="100"/>
        </p:scale>
        <p:origin x="2352" y="5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3B48036-3541-452A-9F5D-07983D8ECE3E}" type="datetimeFigureOut">
              <a:rPr lang="en-CA" smtClean="0"/>
              <a:t>2025-10-16</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7A1FF4A-7585-45D3-BFB4-F1BFB6D0DB85}" type="slidenum">
              <a:rPr lang="en-CA" smtClean="0"/>
              <a:t>‹#›</a:t>
            </a:fld>
            <a:endParaRPr lang="en-CA"/>
          </a:p>
        </p:txBody>
      </p:sp>
    </p:spTree>
    <p:extLst>
      <p:ext uri="{BB962C8B-B14F-4D97-AF65-F5344CB8AC3E}">
        <p14:creationId xmlns:p14="http://schemas.microsoft.com/office/powerpoint/2010/main" val="2498573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7A1FF4A-7585-45D3-BFB4-F1BFB6D0DB85}" type="slidenum">
              <a:rPr lang="en-CA" smtClean="0"/>
              <a:t>1</a:t>
            </a:fld>
            <a:endParaRPr lang="en-CA"/>
          </a:p>
        </p:txBody>
      </p:sp>
    </p:spTree>
    <p:extLst>
      <p:ext uri="{BB962C8B-B14F-4D97-AF65-F5344CB8AC3E}">
        <p14:creationId xmlns:p14="http://schemas.microsoft.com/office/powerpoint/2010/main" val="361532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58DF-1C13-7903-5F52-EA408E7E3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BB04F-D0E5-1E87-DEE6-32EB21977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F5B95-9436-FF55-CA77-98FCCE105562}"/>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94AE55D-454C-39AE-F51E-EB2E6EB86B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A1FF4A-7585-45D3-BFB4-F1BFB6D0DB8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39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DF95D-D288-0C60-CDF1-6E376AB25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08D80-BE57-8AAA-4660-4B00ADBF3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9ED2C-CFE3-FFF4-3B88-A183E6CD0150}"/>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2508AA3-A3AF-9134-F46B-B15120EA8D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A1FF4A-7585-45D3-BFB4-F1BFB6D0DB8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36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A1FF4A-7585-45D3-BFB4-F1BFB6D0DB85}" type="slidenum">
              <a:rPr lang="en-CA" smtClean="0"/>
              <a:t>12</a:t>
            </a:fld>
            <a:endParaRPr lang="en-CA"/>
          </a:p>
        </p:txBody>
      </p:sp>
    </p:spTree>
    <p:extLst>
      <p:ext uri="{BB962C8B-B14F-4D97-AF65-F5344CB8AC3E}">
        <p14:creationId xmlns:p14="http://schemas.microsoft.com/office/powerpoint/2010/main" val="923461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27A1FF4A-7585-45D3-BFB4-F1BFB6D0DB85}" type="slidenum">
              <a:rPr lang="en-CA" smtClean="0"/>
              <a:t>2</a:t>
            </a:fld>
            <a:endParaRPr lang="en-CA"/>
          </a:p>
        </p:txBody>
      </p:sp>
    </p:spTree>
    <p:extLst>
      <p:ext uri="{BB962C8B-B14F-4D97-AF65-F5344CB8AC3E}">
        <p14:creationId xmlns:p14="http://schemas.microsoft.com/office/powerpoint/2010/main" val="420744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A1FF4A-7585-45D3-BFB4-F1BFB6D0DB85}" type="slidenum">
              <a:rPr lang="en-CA" smtClean="0"/>
              <a:t>3</a:t>
            </a:fld>
            <a:endParaRPr lang="en-CA"/>
          </a:p>
        </p:txBody>
      </p:sp>
    </p:spTree>
    <p:extLst>
      <p:ext uri="{BB962C8B-B14F-4D97-AF65-F5344CB8AC3E}">
        <p14:creationId xmlns:p14="http://schemas.microsoft.com/office/powerpoint/2010/main" val="4207448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7A1FF4A-7585-45D3-BFB4-F1BFB6D0DB85}" type="slidenum">
              <a:rPr lang="en-CA" smtClean="0"/>
              <a:t>4</a:t>
            </a:fld>
            <a:endParaRPr lang="en-CA"/>
          </a:p>
        </p:txBody>
      </p:sp>
    </p:spTree>
    <p:extLst>
      <p:ext uri="{BB962C8B-B14F-4D97-AF65-F5344CB8AC3E}">
        <p14:creationId xmlns:p14="http://schemas.microsoft.com/office/powerpoint/2010/main" val="362074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fld id="{27A1FF4A-7585-45D3-BFB4-F1BFB6D0DB85}" type="slidenum">
              <a:rPr lang="en-CA" smtClean="0"/>
              <a:t>5</a:t>
            </a:fld>
            <a:endParaRPr lang="en-CA"/>
          </a:p>
        </p:txBody>
      </p:sp>
    </p:spTree>
    <p:extLst>
      <p:ext uri="{BB962C8B-B14F-4D97-AF65-F5344CB8AC3E}">
        <p14:creationId xmlns:p14="http://schemas.microsoft.com/office/powerpoint/2010/main" val="375648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A1FF4A-7585-45D3-BFB4-F1BFB6D0DB85}" type="slidenum">
              <a:rPr lang="en-CA" smtClean="0"/>
              <a:t>6</a:t>
            </a:fld>
            <a:endParaRPr lang="en-CA"/>
          </a:p>
        </p:txBody>
      </p:sp>
    </p:spTree>
    <p:extLst>
      <p:ext uri="{BB962C8B-B14F-4D97-AF65-F5344CB8AC3E}">
        <p14:creationId xmlns:p14="http://schemas.microsoft.com/office/powerpoint/2010/main" val="117371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A1FF4A-7585-45D3-BFB4-F1BFB6D0DB85}" type="slidenum">
              <a:rPr lang="en-CA" smtClean="0"/>
              <a:t>7</a:t>
            </a:fld>
            <a:endParaRPr lang="en-CA"/>
          </a:p>
        </p:txBody>
      </p:sp>
    </p:spTree>
    <p:extLst>
      <p:ext uri="{BB962C8B-B14F-4D97-AF65-F5344CB8AC3E}">
        <p14:creationId xmlns:p14="http://schemas.microsoft.com/office/powerpoint/2010/main" val="1226873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465F0-ECA4-E38D-0107-C62EEF7C3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04ED5-C26E-4E8A-E453-8CAFD71D6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447E18-C35D-418C-88F3-BE858B410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56EF62-C0FE-3A1C-CEDF-A776C88C7B82}"/>
              </a:ext>
            </a:extLst>
          </p:cNvPr>
          <p:cNvSpPr>
            <a:spLocks noGrp="1"/>
          </p:cNvSpPr>
          <p:nvPr>
            <p:ph type="sldNum" sz="quarter" idx="5"/>
          </p:nvPr>
        </p:nvSpPr>
        <p:spPr/>
        <p:txBody>
          <a:bodyPr/>
          <a:lstStyle/>
          <a:p>
            <a:fld id="{27A1FF4A-7585-45D3-BFB4-F1BFB6D0DB85}" type="slidenum">
              <a:rPr lang="en-CA" smtClean="0"/>
              <a:t>8</a:t>
            </a:fld>
            <a:endParaRPr lang="en-CA"/>
          </a:p>
        </p:txBody>
      </p:sp>
    </p:spTree>
    <p:extLst>
      <p:ext uri="{BB962C8B-B14F-4D97-AF65-F5344CB8AC3E}">
        <p14:creationId xmlns:p14="http://schemas.microsoft.com/office/powerpoint/2010/main" val="72972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D3EBC-CE19-852F-F124-EA6BBA319E2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1102E10-ED9B-C2B8-8402-A825E4FB7FAD}"/>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A5516-0D55-2E4E-9458-3C8319F1FFFF}"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418" name="Rectangle 2">
            <a:extLst>
              <a:ext uri="{FF2B5EF4-FFF2-40B4-BE49-F238E27FC236}">
                <a16:creationId xmlns:a16="http://schemas.microsoft.com/office/drawing/2014/main" id="{77B27B6A-5887-EC01-F948-F82ED4A57B2B}"/>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9C84E71-4617-98B1-9019-02F0A9C9837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3271606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25603" name="Rectangle 3"/>
          <p:cNvSpPr>
            <a:spLocks noGrp="1" noChangeArrowheads="1"/>
          </p:cNvSpPr>
          <p:nvPr>
            <p:ph type="subTitle" sz="quarter" idx="1"/>
          </p:nvPr>
        </p:nvSpPr>
        <p:spPr>
          <a:xfrm>
            <a:off x="1828800" y="3886200"/>
            <a:ext cx="8534400" cy="1752600"/>
          </a:xfrm>
        </p:spPr>
        <p:txBody>
          <a:bodyPr/>
          <a:lstStyle>
            <a:lvl1pPr marL="0" indent="0" algn="ctr">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62C50F14-A11F-EB9C-9FFC-B2B7E09E5E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14528CE-436E-FBD6-BD81-CA58464D22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B347A66-BB56-C1B5-3582-DA2280B94EA6}"/>
              </a:ext>
            </a:extLst>
          </p:cNvPr>
          <p:cNvSpPr>
            <a:spLocks noGrp="1" noChangeArrowheads="1"/>
          </p:cNvSpPr>
          <p:nvPr>
            <p:ph type="sldNum" sz="quarter" idx="12"/>
          </p:nvPr>
        </p:nvSpPr>
        <p:spPr>
          <a:ln/>
        </p:spPr>
        <p:txBody>
          <a:bodyPr/>
          <a:lstStyle>
            <a:lvl1pPr>
              <a:defRPr/>
            </a:lvl1pPr>
          </a:lstStyle>
          <a:p>
            <a:fld id="{324721E5-B916-A247-8B51-2930E743E173}" type="slidenum">
              <a:rPr lang="en-US" altLang="en-US"/>
              <a:pPr/>
              <a:t>‹#›</a:t>
            </a:fld>
            <a:endParaRPr lang="en-US" altLang="en-US"/>
          </a:p>
        </p:txBody>
      </p:sp>
    </p:spTree>
    <p:extLst>
      <p:ext uri="{BB962C8B-B14F-4D97-AF65-F5344CB8AC3E}">
        <p14:creationId xmlns:p14="http://schemas.microsoft.com/office/powerpoint/2010/main" val="4005141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8459B1-2BF1-DBEE-B6E3-E3130A267E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3E9C103-7A85-ECE8-676E-7EB612B8FD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1F98A75-4D9B-DF5D-995D-866386B6B83C}"/>
              </a:ext>
            </a:extLst>
          </p:cNvPr>
          <p:cNvSpPr>
            <a:spLocks noGrp="1" noChangeArrowheads="1"/>
          </p:cNvSpPr>
          <p:nvPr>
            <p:ph type="sldNum" sz="quarter" idx="12"/>
          </p:nvPr>
        </p:nvSpPr>
        <p:spPr>
          <a:ln/>
        </p:spPr>
        <p:txBody>
          <a:bodyPr/>
          <a:lstStyle>
            <a:lvl1pPr>
              <a:defRPr/>
            </a:lvl1pPr>
          </a:lstStyle>
          <a:p>
            <a:fld id="{2D5CEC46-4751-9141-8C51-2C0A22618179}" type="slidenum">
              <a:rPr lang="en-US" altLang="en-US"/>
              <a:pPr/>
              <a:t>‹#›</a:t>
            </a:fld>
            <a:endParaRPr lang="en-US" altLang="en-US"/>
          </a:p>
        </p:txBody>
      </p:sp>
    </p:spTree>
    <p:extLst>
      <p:ext uri="{BB962C8B-B14F-4D97-AF65-F5344CB8AC3E}">
        <p14:creationId xmlns:p14="http://schemas.microsoft.com/office/powerpoint/2010/main" val="1147620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82E54EF4-759D-DA64-62B7-01BC3FF228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C5AAB13-01B3-74B0-4C3F-5E71EB1702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3D6806-7D5C-A02F-A429-DEE42A0CDBDA}"/>
              </a:ext>
            </a:extLst>
          </p:cNvPr>
          <p:cNvSpPr>
            <a:spLocks noGrp="1" noChangeArrowheads="1"/>
          </p:cNvSpPr>
          <p:nvPr>
            <p:ph type="sldNum" sz="quarter" idx="12"/>
          </p:nvPr>
        </p:nvSpPr>
        <p:spPr>
          <a:ln/>
        </p:spPr>
        <p:txBody>
          <a:bodyPr/>
          <a:lstStyle>
            <a:lvl1pPr>
              <a:defRPr/>
            </a:lvl1pPr>
          </a:lstStyle>
          <a:p>
            <a:fld id="{7B6B731A-797B-ED45-929C-329D5BB87BC5}" type="slidenum">
              <a:rPr lang="en-US" altLang="en-US"/>
              <a:pPr/>
              <a:t>‹#›</a:t>
            </a:fld>
            <a:endParaRPr lang="en-US" altLang="en-US"/>
          </a:p>
        </p:txBody>
      </p:sp>
    </p:spTree>
    <p:extLst>
      <p:ext uri="{BB962C8B-B14F-4D97-AF65-F5344CB8AC3E}">
        <p14:creationId xmlns:p14="http://schemas.microsoft.com/office/powerpoint/2010/main" val="3289004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22C3193-3AF2-3C0C-7828-70B971CDA6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36E17B5-E0EE-559D-2210-FF648B25B7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195719-B0D9-894B-7E7D-745F2413BBB0}"/>
              </a:ext>
            </a:extLst>
          </p:cNvPr>
          <p:cNvSpPr>
            <a:spLocks noGrp="1" noChangeArrowheads="1"/>
          </p:cNvSpPr>
          <p:nvPr>
            <p:ph type="sldNum" sz="quarter" idx="12"/>
          </p:nvPr>
        </p:nvSpPr>
        <p:spPr>
          <a:ln/>
        </p:spPr>
        <p:txBody>
          <a:bodyPr/>
          <a:lstStyle>
            <a:lvl1pPr>
              <a:defRPr/>
            </a:lvl1pPr>
          </a:lstStyle>
          <a:p>
            <a:fld id="{3C1208C7-4CC3-9445-B0A3-0382A706D4A2}" type="slidenum">
              <a:rPr lang="en-US" altLang="en-US"/>
              <a:pPr/>
              <a:t>‹#›</a:t>
            </a:fld>
            <a:endParaRPr lang="en-US" altLang="en-US"/>
          </a:p>
        </p:txBody>
      </p:sp>
    </p:spTree>
    <p:extLst>
      <p:ext uri="{BB962C8B-B14F-4D97-AF65-F5344CB8AC3E}">
        <p14:creationId xmlns:p14="http://schemas.microsoft.com/office/powerpoint/2010/main" val="16184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5FD1EC-CEDF-E142-0B36-C21A266287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5D62555-56E4-4CCA-2C60-1FF54E138B7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72699A1-13C8-7AA9-168F-22FE988519AD}"/>
              </a:ext>
            </a:extLst>
          </p:cNvPr>
          <p:cNvSpPr>
            <a:spLocks noGrp="1" noChangeArrowheads="1"/>
          </p:cNvSpPr>
          <p:nvPr>
            <p:ph type="sldNum" sz="quarter" idx="12"/>
          </p:nvPr>
        </p:nvSpPr>
        <p:spPr>
          <a:ln/>
        </p:spPr>
        <p:txBody>
          <a:bodyPr/>
          <a:lstStyle>
            <a:lvl1pPr>
              <a:defRPr/>
            </a:lvl1pPr>
          </a:lstStyle>
          <a:p>
            <a:fld id="{740217AD-E693-524F-BB3E-8AF2E043056E}" type="slidenum">
              <a:rPr lang="en-US" altLang="en-US"/>
              <a:pPr/>
              <a:t>‹#›</a:t>
            </a:fld>
            <a:endParaRPr lang="en-US" altLang="en-US"/>
          </a:p>
        </p:txBody>
      </p:sp>
    </p:spTree>
    <p:extLst>
      <p:ext uri="{BB962C8B-B14F-4D97-AF65-F5344CB8AC3E}">
        <p14:creationId xmlns:p14="http://schemas.microsoft.com/office/powerpoint/2010/main" val="4227246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2FD8F9-69C5-04CE-BC27-8955C9545D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D969C01-AB46-AB49-69B7-5C6E5339C4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0D8D68FD-DC94-81AD-FADA-028E0964FDC2}"/>
              </a:ext>
            </a:extLst>
          </p:cNvPr>
          <p:cNvSpPr>
            <a:spLocks noGrp="1" noChangeArrowheads="1"/>
          </p:cNvSpPr>
          <p:nvPr>
            <p:ph type="sldNum" sz="quarter" idx="12"/>
          </p:nvPr>
        </p:nvSpPr>
        <p:spPr>
          <a:ln/>
        </p:spPr>
        <p:txBody>
          <a:bodyPr/>
          <a:lstStyle>
            <a:lvl1pPr>
              <a:defRPr/>
            </a:lvl1pPr>
          </a:lstStyle>
          <a:p>
            <a:fld id="{91417FA5-EE60-E941-A1EB-860628129ECA}" type="slidenum">
              <a:rPr lang="en-US" altLang="en-US"/>
              <a:pPr/>
              <a:t>‹#›</a:t>
            </a:fld>
            <a:endParaRPr lang="en-US" altLang="en-US"/>
          </a:p>
        </p:txBody>
      </p:sp>
    </p:spTree>
    <p:extLst>
      <p:ext uri="{BB962C8B-B14F-4D97-AF65-F5344CB8AC3E}">
        <p14:creationId xmlns:p14="http://schemas.microsoft.com/office/powerpoint/2010/main" val="3220219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A9EF44-CB60-DE8A-D8C1-823AC42640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095C27F3-2A1E-B7A6-219D-A7B1AEDC99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EBB6A10-BFCA-A6EC-B45F-E4D7E63F7BF6}"/>
              </a:ext>
            </a:extLst>
          </p:cNvPr>
          <p:cNvSpPr>
            <a:spLocks noGrp="1" noChangeArrowheads="1"/>
          </p:cNvSpPr>
          <p:nvPr>
            <p:ph type="sldNum" sz="quarter" idx="12"/>
          </p:nvPr>
        </p:nvSpPr>
        <p:spPr>
          <a:ln/>
        </p:spPr>
        <p:txBody>
          <a:bodyPr/>
          <a:lstStyle>
            <a:lvl1pPr>
              <a:defRPr/>
            </a:lvl1pPr>
          </a:lstStyle>
          <a:p>
            <a:fld id="{420CC49E-C8AA-4240-B451-B67E9018A84F}" type="slidenum">
              <a:rPr lang="en-US" altLang="en-US"/>
              <a:pPr/>
              <a:t>‹#›</a:t>
            </a:fld>
            <a:endParaRPr lang="en-US" altLang="en-US"/>
          </a:p>
        </p:txBody>
      </p:sp>
    </p:spTree>
    <p:extLst>
      <p:ext uri="{BB962C8B-B14F-4D97-AF65-F5344CB8AC3E}">
        <p14:creationId xmlns:p14="http://schemas.microsoft.com/office/powerpoint/2010/main" val="39133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0B2069D-3796-860F-3E67-01A11ACF899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8D4D1B6-A896-2CF4-636B-63ED1CB8A6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86154F3-BE54-D178-DF4A-F5BE2DD2C538}"/>
              </a:ext>
            </a:extLst>
          </p:cNvPr>
          <p:cNvSpPr>
            <a:spLocks noGrp="1" noChangeArrowheads="1"/>
          </p:cNvSpPr>
          <p:nvPr>
            <p:ph type="sldNum" sz="quarter" idx="12"/>
          </p:nvPr>
        </p:nvSpPr>
        <p:spPr>
          <a:ln/>
        </p:spPr>
        <p:txBody>
          <a:bodyPr/>
          <a:lstStyle>
            <a:lvl1pPr>
              <a:defRPr/>
            </a:lvl1pPr>
          </a:lstStyle>
          <a:p>
            <a:fld id="{6621A031-2156-764F-8CDD-4BE39E7A62BA}" type="slidenum">
              <a:rPr lang="en-US" altLang="en-US"/>
              <a:pPr/>
              <a:t>‹#›</a:t>
            </a:fld>
            <a:endParaRPr lang="en-US" altLang="en-US"/>
          </a:p>
        </p:txBody>
      </p:sp>
    </p:spTree>
    <p:extLst>
      <p:ext uri="{BB962C8B-B14F-4D97-AF65-F5344CB8AC3E}">
        <p14:creationId xmlns:p14="http://schemas.microsoft.com/office/powerpoint/2010/main" val="3821395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7594DD21-EBD6-9688-6E6C-EEFBB73E86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6CA1F9C-00B3-ADE2-03BE-0D50D88378A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A7AAD77-0742-AACC-7823-06B9E5D0F76F}"/>
              </a:ext>
            </a:extLst>
          </p:cNvPr>
          <p:cNvSpPr>
            <a:spLocks noGrp="1" noChangeArrowheads="1"/>
          </p:cNvSpPr>
          <p:nvPr>
            <p:ph type="sldNum" sz="quarter" idx="12"/>
          </p:nvPr>
        </p:nvSpPr>
        <p:spPr>
          <a:ln/>
        </p:spPr>
        <p:txBody>
          <a:bodyPr/>
          <a:lstStyle>
            <a:lvl1pPr>
              <a:defRPr/>
            </a:lvl1pPr>
          </a:lstStyle>
          <a:p>
            <a:fld id="{4822315B-6BFF-9D43-98C6-6632CFA92663}" type="slidenum">
              <a:rPr lang="en-US" altLang="en-US"/>
              <a:pPr/>
              <a:t>‹#›</a:t>
            </a:fld>
            <a:endParaRPr lang="en-US" altLang="en-US"/>
          </a:p>
        </p:txBody>
      </p:sp>
    </p:spTree>
    <p:extLst>
      <p:ext uri="{BB962C8B-B14F-4D97-AF65-F5344CB8AC3E}">
        <p14:creationId xmlns:p14="http://schemas.microsoft.com/office/powerpoint/2010/main" val="1044118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773FEC-830C-FD97-2FF5-BA1870B8E5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9A226CA-2453-2F0C-7370-79D60D3634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DD259B9-EE0E-2912-A691-F60B50C7AF5C}"/>
              </a:ext>
            </a:extLst>
          </p:cNvPr>
          <p:cNvSpPr>
            <a:spLocks noGrp="1" noChangeArrowheads="1"/>
          </p:cNvSpPr>
          <p:nvPr>
            <p:ph type="sldNum" sz="quarter" idx="12"/>
          </p:nvPr>
        </p:nvSpPr>
        <p:spPr>
          <a:ln/>
        </p:spPr>
        <p:txBody>
          <a:bodyPr/>
          <a:lstStyle>
            <a:lvl1pPr>
              <a:defRPr/>
            </a:lvl1pPr>
          </a:lstStyle>
          <a:p>
            <a:fld id="{C04A9B86-4304-A84E-B36F-E89C9D54E98F}" type="slidenum">
              <a:rPr lang="en-US" altLang="en-US"/>
              <a:pPr/>
              <a:t>‹#›</a:t>
            </a:fld>
            <a:endParaRPr lang="en-US" altLang="en-US"/>
          </a:p>
        </p:txBody>
      </p:sp>
    </p:spTree>
    <p:extLst>
      <p:ext uri="{BB962C8B-B14F-4D97-AF65-F5344CB8AC3E}">
        <p14:creationId xmlns:p14="http://schemas.microsoft.com/office/powerpoint/2010/main" val="1671802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4E2B4C8-3867-2DF5-FC0A-8614483552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6760D34-85A2-B015-35E8-2F964BF66F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696C2C-10B8-08C4-5DA2-09D40C4B70F2}"/>
              </a:ext>
            </a:extLst>
          </p:cNvPr>
          <p:cNvSpPr>
            <a:spLocks noGrp="1" noChangeArrowheads="1"/>
          </p:cNvSpPr>
          <p:nvPr>
            <p:ph type="sldNum" sz="quarter" idx="12"/>
          </p:nvPr>
        </p:nvSpPr>
        <p:spPr>
          <a:ln/>
        </p:spPr>
        <p:txBody>
          <a:bodyPr/>
          <a:lstStyle>
            <a:lvl1pPr>
              <a:defRPr/>
            </a:lvl1pPr>
          </a:lstStyle>
          <a:p>
            <a:fld id="{9C2C4208-F045-8945-A9F9-D9126A5F9D5C}" type="slidenum">
              <a:rPr lang="en-US" altLang="en-US"/>
              <a:pPr/>
              <a:t>‹#›</a:t>
            </a:fld>
            <a:endParaRPr lang="en-US" altLang="en-US"/>
          </a:p>
        </p:txBody>
      </p:sp>
    </p:spTree>
    <p:extLst>
      <p:ext uri="{BB962C8B-B14F-4D97-AF65-F5344CB8AC3E}">
        <p14:creationId xmlns:p14="http://schemas.microsoft.com/office/powerpoint/2010/main" val="64646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10/16/25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6DEC39A-F711-051A-A769-AC5D8E731873}"/>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E5B89BB6-1577-B334-4CA8-FC57C3F7ED42}"/>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580" name="Rectangle 4">
            <a:extLst>
              <a:ext uri="{FF2B5EF4-FFF2-40B4-BE49-F238E27FC236}">
                <a16:creationId xmlns:a16="http://schemas.microsoft.com/office/drawing/2014/main" id="{660E53C2-57A0-55E1-76A6-52DBFC70E25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charset="0"/>
              </a:defRPr>
            </a:lvl1pPr>
          </a:lstStyle>
          <a:p>
            <a:pPr>
              <a:defRPr/>
            </a:pPr>
            <a:endParaRPr lang="en-US" altLang="en-US"/>
          </a:p>
        </p:txBody>
      </p:sp>
      <p:sp>
        <p:nvSpPr>
          <p:cNvPr id="24581" name="Rectangle 5">
            <a:extLst>
              <a:ext uri="{FF2B5EF4-FFF2-40B4-BE49-F238E27FC236}">
                <a16:creationId xmlns:a16="http://schemas.microsoft.com/office/drawing/2014/main" id="{EDAA161B-A237-91A1-3DDE-226982358C8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charset="0"/>
              </a:defRPr>
            </a:lvl1pPr>
          </a:lstStyle>
          <a:p>
            <a:pPr>
              <a:defRPr/>
            </a:pPr>
            <a:endParaRPr lang="en-US" altLang="en-US"/>
          </a:p>
        </p:txBody>
      </p:sp>
      <p:sp>
        <p:nvSpPr>
          <p:cNvPr id="24582" name="Rectangle 6">
            <a:extLst>
              <a:ext uri="{FF2B5EF4-FFF2-40B4-BE49-F238E27FC236}">
                <a16:creationId xmlns:a16="http://schemas.microsoft.com/office/drawing/2014/main" id="{243D1987-9B59-71B9-1022-53F742149BB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3B7218F3-1989-384E-9457-B9F97D681592}" type="slidenum">
              <a:rPr lang="en-US" altLang="en-US"/>
              <a:pPr/>
              <a:t>‹#›</a:t>
            </a:fld>
            <a:endParaRPr lang="en-US" altLang="en-US"/>
          </a:p>
        </p:txBody>
      </p:sp>
    </p:spTree>
    <p:extLst>
      <p:ext uri="{BB962C8B-B14F-4D97-AF65-F5344CB8AC3E}">
        <p14:creationId xmlns:p14="http://schemas.microsoft.com/office/powerpoint/2010/main" val="874423281"/>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000000"/>
            </a:outerShdw>
          </a:effectLst>
          <a:latin typeface="Garamond" charset="0"/>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nla.ca/" TargetMode="External"/><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cnla.ca/" TargetMode="External"/><Relationship Id="rId4" Type="http://schemas.openxmlformats.org/officeDocument/2006/relationships/hyperlink" Target="mailto:jamie@canadanursery.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81" name="Rectangle 18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EA486DC-6848-4B45-A043-7B4112B2F052}"/>
              </a:ext>
            </a:extLst>
          </p:cNvPr>
          <p:cNvSpPr>
            <a:spLocks noGrp="1"/>
          </p:cNvSpPr>
          <p:nvPr>
            <p:ph type="ctrTitle"/>
          </p:nvPr>
        </p:nvSpPr>
        <p:spPr>
          <a:xfrm>
            <a:off x="-3314700" y="-206260"/>
            <a:ext cx="3778870" cy="4480361"/>
          </a:xfrm>
        </p:spPr>
        <p:txBody>
          <a:bodyPr>
            <a:normAutofit/>
          </a:bodyPr>
          <a:lstStyle/>
          <a:p>
            <a:pPr algn="ctr"/>
            <a:br>
              <a:rPr lang="en-US" sz="4000" b="1" dirty="0">
                <a:solidFill>
                  <a:srgbClr val="FEFFFF"/>
                </a:solidFill>
              </a:rPr>
            </a:br>
            <a:br>
              <a:rPr lang="en-US" sz="4000" b="1" dirty="0">
                <a:solidFill>
                  <a:srgbClr val="FEFFFF"/>
                </a:solidFill>
              </a:rPr>
            </a:br>
            <a:br>
              <a:rPr lang="en-US" sz="4000" b="1" dirty="0">
                <a:solidFill>
                  <a:srgbClr val="FEFFFF"/>
                </a:solidFill>
              </a:rPr>
            </a:br>
            <a:endParaRPr lang="en-US" sz="4000" b="1" dirty="0">
              <a:solidFill>
                <a:srgbClr val="FEFFFF"/>
              </a:solidFill>
            </a:endParaRPr>
          </a:p>
        </p:txBody>
      </p:sp>
      <p:sp>
        <p:nvSpPr>
          <p:cNvPr id="18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3137EDEB-F56D-7642-9DEC-FA7ED858F248}"/>
              </a:ext>
            </a:extLst>
          </p:cNvPr>
          <p:cNvSpPr>
            <a:spLocks noGrp="1"/>
          </p:cNvSpPr>
          <p:nvPr>
            <p:ph type="subTitle" idx="1"/>
          </p:nvPr>
        </p:nvSpPr>
        <p:spPr>
          <a:xfrm>
            <a:off x="540279" y="5189400"/>
            <a:ext cx="3778870" cy="544260"/>
          </a:xfrm>
        </p:spPr>
        <p:txBody>
          <a:bodyPr anchor="ctr">
            <a:noAutofit/>
          </a:bodyPr>
          <a:lstStyle/>
          <a:p>
            <a:pPr>
              <a:lnSpc>
                <a:spcPct val="90000"/>
              </a:lnSpc>
            </a:pPr>
            <a:r>
              <a:rPr lang="en-US" sz="1400" dirty="0">
                <a:solidFill>
                  <a:srgbClr val="FEFFFF"/>
                </a:solidFill>
              </a:rPr>
              <a:t>2025 NAPPO Annual Meeting, Ottawa</a:t>
            </a:r>
          </a:p>
          <a:p>
            <a:pPr>
              <a:lnSpc>
                <a:spcPct val="90000"/>
              </a:lnSpc>
            </a:pPr>
            <a:r>
              <a:rPr lang="en-US" sz="1400" dirty="0">
                <a:solidFill>
                  <a:srgbClr val="FEFFFF"/>
                </a:solidFill>
              </a:rPr>
              <a:t>October 22, 2025</a:t>
            </a:r>
          </a:p>
        </p:txBody>
      </p:sp>
      <p:sp>
        <p:nvSpPr>
          <p:cNvPr id="4" name="TextBox 3">
            <a:extLst>
              <a:ext uri="{FF2B5EF4-FFF2-40B4-BE49-F238E27FC236}">
                <a16:creationId xmlns:a16="http://schemas.microsoft.com/office/drawing/2014/main" id="{91D7E5AD-20B1-DD43-8B7F-E11A075C9AFC}"/>
              </a:ext>
            </a:extLst>
          </p:cNvPr>
          <p:cNvSpPr txBox="1"/>
          <p:nvPr/>
        </p:nvSpPr>
        <p:spPr>
          <a:xfrm>
            <a:off x="10848814" y="1673817"/>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7F5DF1C6-3006-9B2E-CCD0-136634DABBC4}"/>
              </a:ext>
            </a:extLst>
          </p:cNvPr>
          <p:cNvSpPr txBox="1"/>
          <p:nvPr/>
        </p:nvSpPr>
        <p:spPr>
          <a:xfrm>
            <a:off x="5458354" y="3586096"/>
            <a:ext cx="5915025" cy="1754326"/>
          </a:xfrm>
          <a:prstGeom prst="rect">
            <a:avLst/>
          </a:prstGeom>
          <a:noFill/>
        </p:spPr>
        <p:txBody>
          <a:bodyPr wrap="square" rtlCol="0">
            <a:spAutoFit/>
          </a:bodyPr>
          <a:lstStyle/>
          <a:p>
            <a:pPr algn="ctr"/>
            <a:r>
              <a:rPr lang="en-US" sz="3600" b="1" dirty="0">
                <a:latin typeface="+mj-lt"/>
              </a:rPr>
              <a:t>Clean Plants Industry Training Tools and Resources</a:t>
            </a:r>
          </a:p>
        </p:txBody>
      </p:sp>
      <p:pic>
        <p:nvPicPr>
          <p:cNvPr id="7" name="Picture 6" descr="CNCI logo 1">
            <a:extLst>
              <a:ext uri="{FF2B5EF4-FFF2-40B4-BE49-F238E27FC236}">
                <a16:creationId xmlns:a16="http://schemas.microsoft.com/office/drawing/2014/main" id="{3C0A8379-DCBE-977D-A0D6-032DAF9BA9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74917" y="1356899"/>
            <a:ext cx="4892779" cy="1578472"/>
          </a:xfrm>
          <a:prstGeom prst="rect">
            <a:avLst/>
          </a:prstGeom>
          <a:noFill/>
          <a:ln>
            <a:noFill/>
          </a:ln>
        </p:spPr>
      </p:pic>
      <p:pic>
        <p:nvPicPr>
          <p:cNvPr id="1032" name="Picture 8" descr="NAPPO | Raleigh NC">
            <a:extLst>
              <a:ext uri="{FF2B5EF4-FFF2-40B4-BE49-F238E27FC236}">
                <a16:creationId xmlns:a16="http://schemas.microsoft.com/office/drawing/2014/main" id="{1593874A-0233-5504-DD91-8F2B03B13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184" y="2935371"/>
            <a:ext cx="1710547" cy="17181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C9B6BD-71C2-A254-4E6B-4F08D9F9815A}"/>
              </a:ext>
            </a:extLst>
          </p:cNvPr>
          <p:cNvSpPr txBox="1"/>
          <p:nvPr/>
        </p:nvSpPr>
        <p:spPr>
          <a:xfrm>
            <a:off x="464170" y="493815"/>
            <a:ext cx="3778870" cy="2062103"/>
          </a:xfrm>
          <a:prstGeom prst="rect">
            <a:avLst/>
          </a:prstGeom>
          <a:noFill/>
        </p:spPr>
        <p:txBody>
          <a:bodyPr wrap="square" rtlCol="0">
            <a:spAutoFit/>
          </a:bodyPr>
          <a:lstStyle/>
          <a:p>
            <a:pPr algn="ctr"/>
            <a:r>
              <a:rPr lang="en-US" sz="3200" b="1" dirty="0">
                <a:solidFill>
                  <a:schemeClr val="bg1"/>
                </a:solidFill>
              </a:rPr>
              <a:t>Plant Health Learning Resources in the NAPPO Region</a:t>
            </a:r>
          </a:p>
        </p:txBody>
      </p:sp>
    </p:spTree>
    <p:extLst>
      <p:ext uri="{BB962C8B-B14F-4D97-AF65-F5344CB8AC3E}">
        <p14:creationId xmlns:p14="http://schemas.microsoft.com/office/powerpoint/2010/main" val="158062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C211143-AEAE-A4EA-FB49-4D958F253CA2}"/>
            </a:ext>
          </a:extLst>
        </p:cNvPr>
        <p:cNvGrpSpPr/>
        <p:nvPr/>
      </p:nvGrpSpPr>
      <p:grpSpPr>
        <a:xfrm>
          <a:off x="0" y="0"/>
          <a:ext cx="0" cy="0"/>
          <a:chOff x="0" y="0"/>
          <a:chExt cx="0" cy="0"/>
        </a:xfrm>
      </p:grpSpPr>
      <p:pic>
        <p:nvPicPr>
          <p:cNvPr id="2052" name="Picture 4" descr="Spotted lanternfly (Lycorma delicatula) 2nd or 3rd instar nymph …  [185189976]の写真素材 - アフロ">
            <a:extLst>
              <a:ext uri="{FF2B5EF4-FFF2-40B4-BE49-F238E27FC236}">
                <a16:creationId xmlns:a16="http://schemas.microsoft.com/office/drawing/2014/main" id="{205C3EE3-427B-91AC-A11B-7CD7B65ED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536" r="-1" b="19554"/>
          <a:stretch/>
        </p:blipFill>
        <p:spPr bwMode="auto">
          <a:xfrm>
            <a:off x="4485555" y="10"/>
            <a:ext cx="7706444"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w Can We Manage the Spotted Lanternfly?">
            <a:extLst>
              <a:ext uri="{FF2B5EF4-FFF2-40B4-BE49-F238E27FC236}">
                <a16:creationId xmlns:a16="http://schemas.microsoft.com/office/drawing/2014/main" id="{59D93669-BFAC-8D0F-0A45-1AD6CA100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008" r="-1" b="6006"/>
          <a:stretch/>
        </p:blipFill>
        <p:spPr bwMode="auto">
          <a:xfrm>
            <a:off x="4485557" y="3429000"/>
            <a:ext cx="7706443" cy="3429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263" name="Freeform: Shape 7262">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F3CE3CB-771E-2F6D-155B-F319B8DAD1A6}"/>
              </a:ext>
            </a:extLst>
          </p:cNvPr>
          <p:cNvSpPr>
            <a:spLocks noGrp="1"/>
          </p:cNvSpPr>
          <p:nvPr>
            <p:ph type="title"/>
          </p:nvPr>
        </p:nvSpPr>
        <p:spPr>
          <a:xfrm>
            <a:off x="535525" y="624110"/>
            <a:ext cx="4623955" cy="1280890"/>
          </a:xfrm>
        </p:spPr>
        <p:txBody>
          <a:bodyPr>
            <a:normAutofit fontScale="90000"/>
          </a:bodyPr>
          <a:lstStyle/>
          <a:p>
            <a:r>
              <a:rPr lang="en-US" b="1" dirty="0"/>
              <a:t>Challenges with Decreasing Enrolment</a:t>
            </a:r>
          </a:p>
        </p:txBody>
      </p:sp>
      <p:sp>
        <p:nvSpPr>
          <p:cNvPr id="7265" name="Rectangle 7264">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52A93844-7943-7EAC-5EA4-39E02F228263}"/>
              </a:ext>
            </a:extLst>
          </p:cNvPr>
          <p:cNvSpPr>
            <a:spLocks noGrp="1"/>
          </p:cNvSpPr>
          <p:nvPr>
            <p:ph idx="1"/>
          </p:nvPr>
        </p:nvSpPr>
        <p:spPr>
          <a:xfrm>
            <a:off x="531812" y="1905000"/>
            <a:ext cx="4625882" cy="4328890"/>
          </a:xfrm>
        </p:spPr>
        <p:txBody>
          <a:bodyPr>
            <a:normAutofit/>
          </a:bodyPr>
          <a:lstStyle/>
          <a:p>
            <a:pPr indent="-285750">
              <a:lnSpc>
                <a:spcPct val="90000"/>
              </a:lnSpc>
            </a:pPr>
            <a:endParaRPr lang="en-US" sz="1500" dirty="0"/>
          </a:p>
          <a:p>
            <a:pPr indent="-285750">
              <a:lnSpc>
                <a:spcPct val="90000"/>
              </a:lnSpc>
            </a:pPr>
            <a:endParaRPr lang="en-US" sz="1500" dirty="0"/>
          </a:p>
          <a:p>
            <a:pPr indent="-285750">
              <a:lnSpc>
                <a:spcPct val="90000"/>
              </a:lnSpc>
            </a:pPr>
            <a:r>
              <a:rPr lang="en-US" sz="1400" b="1" dirty="0"/>
              <a:t>Increasingly challenging to enroll new nurseries in Cleans Plants and keep exiting ones</a:t>
            </a:r>
          </a:p>
          <a:p>
            <a:pPr indent="-285750">
              <a:lnSpc>
                <a:spcPct val="90000"/>
              </a:lnSpc>
            </a:pPr>
            <a:r>
              <a:rPr lang="en-CA" sz="1400" b="1" dirty="0"/>
              <a:t>Reasons cited:</a:t>
            </a:r>
          </a:p>
          <a:p>
            <a:pPr lvl="1">
              <a:lnSpc>
                <a:spcPct val="90000"/>
              </a:lnSpc>
            </a:pPr>
            <a:r>
              <a:rPr lang="en-CA" sz="1400" b="1" dirty="0"/>
              <a:t>they don't see the benefit to their clients</a:t>
            </a:r>
          </a:p>
          <a:p>
            <a:pPr lvl="1">
              <a:lnSpc>
                <a:spcPct val="90000"/>
              </a:lnSpc>
            </a:pPr>
            <a:r>
              <a:rPr lang="en-CA" sz="1400" b="1" dirty="0"/>
              <a:t>challenges with keeping up with documentary requirements during spring shipping and</a:t>
            </a:r>
          </a:p>
          <a:p>
            <a:pPr lvl="1">
              <a:lnSpc>
                <a:spcPct val="90000"/>
              </a:lnSpc>
            </a:pPr>
            <a:r>
              <a:rPr lang="en-CA" sz="1400" b="1" dirty="0"/>
              <a:t>the cost of external audits</a:t>
            </a:r>
          </a:p>
          <a:p>
            <a:pPr indent="-285750">
              <a:lnSpc>
                <a:spcPct val="90000"/>
              </a:lnSpc>
            </a:pPr>
            <a:r>
              <a:rPr lang="en-CA" sz="1400" b="1" dirty="0"/>
              <a:t>Yet invasive pests and diseases continue to require systems approach management to meet regulations at the nursery level</a:t>
            </a:r>
          </a:p>
          <a:p>
            <a:pPr indent="-285750">
              <a:lnSpc>
                <a:spcPct val="90000"/>
              </a:lnSpc>
            </a:pPr>
            <a:endParaRPr lang="en-US" sz="1300" dirty="0"/>
          </a:p>
        </p:txBody>
      </p:sp>
    </p:spTree>
    <p:extLst>
      <p:ext uri="{BB962C8B-B14F-4D97-AF65-F5344CB8AC3E}">
        <p14:creationId xmlns:p14="http://schemas.microsoft.com/office/powerpoint/2010/main" val="1384499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EA2A9884-7DAC-B779-3572-00F82FB6A7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70F75-085D-FB91-0882-B9041E8CD822}"/>
              </a:ext>
            </a:extLst>
          </p:cNvPr>
          <p:cNvSpPr>
            <a:spLocks noGrp="1"/>
          </p:cNvSpPr>
          <p:nvPr>
            <p:ph type="title"/>
          </p:nvPr>
        </p:nvSpPr>
        <p:spPr>
          <a:xfrm>
            <a:off x="2592926" y="624110"/>
            <a:ext cx="4790008" cy="1280890"/>
          </a:xfrm>
        </p:spPr>
        <p:txBody>
          <a:bodyPr>
            <a:normAutofit/>
          </a:bodyPr>
          <a:lstStyle/>
          <a:p>
            <a:r>
              <a:rPr lang="en-US" b="1" dirty="0"/>
              <a:t>Opportunities?</a:t>
            </a:r>
          </a:p>
        </p:txBody>
      </p:sp>
      <p:sp>
        <p:nvSpPr>
          <p:cNvPr id="3" name="Content Placeholder 2">
            <a:extLst>
              <a:ext uri="{FF2B5EF4-FFF2-40B4-BE49-F238E27FC236}">
                <a16:creationId xmlns:a16="http://schemas.microsoft.com/office/drawing/2014/main" id="{3D059E08-0D78-052D-D489-26FF4C60A30C}"/>
              </a:ext>
            </a:extLst>
          </p:cNvPr>
          <p:cNvSpPr>
            <a:spLocks noGrp="1"/>
          </p:cNvSpPr>
          <p:nvPr>
            <p:ph idx="1"/>
          </p:nvPr>
        </p:nvSpPr>
        <p:spPr>
          <a:xfrm>
            <a:off x="2589213" y="1451113"/>
            <a:ext cx="4802188" cy="4460109"/>
          </a:xfrm>
        </p:spPr>
        <p:txBody>
          <a:bodyPr>
            <a:normAutofit/>
          </a:bodyPr>
          <a:lstStyle/>
          <a:p>
            <a:pPr indent="-285750">
              <a:lnSpc>
                <a:spcPct val="90000"/>
              </a:lnSpc>
            </a:pPr>
            <a:endParaRPr lang="en-US" sz="1700" dirty="0"/>
          </a:p>
          <a:p>
            <a:pPr indent="-285750">
              <a:lnSpc>
                <a:spcPct val="90000"/>
              </a:lnSpc>
            </a:pPr>
            <a:r>
              <a:rPr lang="en-CA" sz="1700" b="1" dirty="0"/>
              <a:t>Finding the value proposition for nurseries?</a:t>
            </a:r>
          </a:p>
          <a:p>
            <a:pPr lvl="1">
              <a:lnSpc>
                <a:spcPct val="90000"/>
              </a:lnSpc>
            </a:pPr>
            <a:r>
              <a:rPr lang="en-CA" sz="1700" b="1" dirty="0"/>
              <a:t>Export</a:t>
            </a:r>
          </a:p>
          <a:p>
            <a:pPr lvl="1">
              <a:lnSpc>
                <a:spcPct val="90000"/>
              </a:lnSpc>
            </a:pPr>
            <a:r>
              <a:rPr lang="en-CA" sz="1700" b="1" dirty="0"/>
              <a:t>Market pull</a:t>
            </a:r>
          </a:p>
          <a:p>
            <a:pPr lvl="1">
              <a:lnSpc>
                <a:spcPct val="90000"/>
              </a:lnSpc>
            </a:pPr>
            <a:r>
              <a:rPr lang="en-CA" sz="1700" b="1" dirty="0"/>
              <a:t>Cost savings</a:t>
            </a:r>
          </a:p>
          <a:p>
            <a:pPr marL="457200" lvl="1" indent="0">
              <a:lnSpc>
                <a:spcPct val="90000"/>
              </a:lnSpc>
              <a:buNone/>
            </a:pPr>
            <a:endParaRPr lang="en-CA" sz="1700" b="1" dirty="0"/>
          </a:p>
          <a:p>
            <a:pPr indent="-285750">
              <a:lnSpc>
                <a:spcPct val="90000"/>
              </a:lnSpc>
            </a:pPr>
            <a:r>
              <a:rPr lang="en-CA" sz="1700" b="1" dirty="0"/>
              <a:t>Clean Plants Training tools remain a valuable industry resource</a:t>
            </a:r>
          </a:p>
          <a:p>
            <a:pPr lvl="1">
              <a:lnSpc>
                <a:spcPct val="90000"/>
              </a:lnSpc>
            </a:pPr>
            <a:r>
              <a:rPr lang="en-CA" sz="1700" b="1" dirty="0"/>
              <a:t>For existing members</a:t>
            </a:r>
          </a:p>
          <a:p>
            <a:pPr lvl="2">
              <a:lnSpc>
                <a:spcPct val="90000"/>
              </a:lnSpc>
            </a:pPr>
            <a:r>
              <a:rPr lang="en-CA" sz="1700" b="1" dirty="0"/>
              <a:t>staff training</a:t>
            </a:r>
          </a:p>
          <a:p>
            <a:pPr lvl="2">
              <a:lnSpc>
                <a:spcPct val="90000"/>
              </a:lnSpc>
            </a:pPr>
            <a:r>
              <a:rPr lang="en-CA" sz="1700" b="1" dirty="0"/>
              <a:t>education</a:t>
            </a:r>
          </a:p>
          <a:p>
            <a:pPr indent="-285750">
              <a:lnSpc>
                <a:spcPct val="90000"/>
              </a:lnSpc>
            </a:pPr>
            <a:endParaRPr lang="en-US" sz="1700" dirty="0"/>
          </a:p>
        </p:txBody>
      </p:sp>
      <p:pic>
        <p:nvPicPr>
          <p:cNvPr id="20482" name="Picture 2" descr="PEI Invasive Species Council - Hemlock woolly adelgid">
            <a:extLst>
              <a:ext uri="{FF2B5EF4-FFF2-40B4-BE49-F238E27FC236}">
                <a16:creationId xmlns:a16="http://schemas.microsoft.com/office/drawing/2014/main" id="{C416DD03-5959-5E72-0036-06981A535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51" r="-3" b="-3"/>
          <a:stretch>
            <a:fillRect/>
          </a:stretch>
        </p:blipFill>
        <p:spPr bwMode="auto">
          <a:xfrm>
            <a:off x="7736146" y="711199"/>
            <a:ext cx="3768466" cy="5419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4CE95-CAD2-4F41-A355-6FB5A21A1150}"/>
              </a:ext>
            </a:extLst>
          </p:cNvPr>
          <p:cNvSpPr>
            <a:spLocks noGrp="1"/>
          </p:cNvSpPr>
          <p:nvPr>
            <p:ph type="title"/>
          </p:nvPr>
        </p:nvSpPr>
        <p:spPr>
          <a:xfrm>
            <a:off x="2592925" y="624109"/>
            <a:ext cx="8911687" cy="2258575"/>
          </a:xfrm>
        </p:spPr>
        <p:txBody>
          <a:bodyPr>
            <a:normAutofit fontScale="90000"/>
          </a:bodyPr>
          <a:lstStyle/>
          <a:p>
            <a:r>
              <a:rPr lang="en-US" b="1" dirty="0"/>
              <a:t>Jamie Aalbers</a:t>
            </a:r>
            <a:br>
              <a:rPr lang="en-US" b="1" dirty="0"/>
            </a:br>
            <a:br>
              <a:rPr lang="en-US" dirty="0"/>
            </a:br>
            <a:r>
              <a:rPr lang="en-US" sz="2400" dirty="0"/>
              <a:t>Growers and Research Specialist</a:t>
            </a:r>
            <a:br>
              <a:rPr lang="en-US" sz="2400" dirty="0"/>
            </a:br>
            <a:r>
              <a:rPr lang="en-US" sz="2400" dirty="0"/>
              <a:t>Canadian Nursery Landscape Association</a:t>
            </a:r>
            <a:br>
              <a:rPr lang="en-US" sz="2400" dirty="0"/>
            </a:br>
            <a:r>
              <a:rPr lang="en-US" sz="2400" dirty="0">
                <a:hlinkClick r:id="rId3"/>
              </a:rPr>
              <a:t>www.cnla.ca</a:t>
            </a:r>
            <a:br>
              <a:rPr lang="en-US" sz="2400" dirty="0"/>
            </a:br>
            <a:r>
              <a:rPr lang="en-US" sz="2400" dirty="0">
                <a:hlinkClick r:id="rId4"/>
              </a:rPr>
              <a:t>jamie@canadanursery.com</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endParaRPr lang="en-US" dirty="0"/>
          </a:p>
        </p:txBody>
      </p:sp>
      <p:pic>
        <p:nvPicPr>
          <p:cNvPr id="5" name="Picture 2" descr="Canadian Nursery Landscape Association">
            <a:hlinkClick r:id="rId5"/>
            <a:extLst>
              <a:ext uri="{FF2B5EF4-FFF2-40B4-BE49-F238E27FC236}">
                <a16:creationId xmlns:a16="http://schemas.microsoft.com/office/drawing/2014/main" id="{AD5788D0-2840-88C2-5DC7-DA698E31952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84350" y="1921005"/>
            <a:ext cx="2429450" cy="2573127"/>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BFE54EE8-A4E2-E57E-5BF4-970DD73ED9E5}"/>
              </a:ext>
            </a:extLst>
          </p:cNvPr>
          <p:cNvPicPr>
            <a:picLocks noGrp="1" noChangeAspect="1"/>
          </p:cNvPicPr>
          <p:nvPr>
            <p:ph idx="1"/>
          </p:nvPr>
        </p:nvPicPr>
        <p:blipFill>
          <a:blip r:embed="rId7"/>
          <a:stretch>
            <a:fillRect/>
          </a:stretch>
        </p:blipFill>
        <p:spPr>
          <a:xfrm>
            <a:off x="2592925" y="3429000"/>
            <a:ext cx="3786776" cy="2130264"/>
          </a:xfrm>
          <a:prstGeom prst="rect">
            <a:avLst/>
          </a:prstGeom>
        </p:spPr>
      </p:pic>
      <p:sp>
        <p:nvSpPr>
          <p:cNvPr id="4" name="TextBox 3">
            <a:extLst>
              <a:ext uri="{FF2B5EF4-FFF2-40B4-BE49-F238E27FC236}">
                <a16:creationId xmlns:a16="http://schemas.microsoft.com/office/drawing/2014/main" id="{94EEA691-400D-9910-6106-FE096B7F3CAB}"/>
              </a:ext>
            </a:extLst>
          </p:cNvPr>
          <p:cNvSpPr txBox="1"/>
          <p:nvPr/>
        </p:nvSpPr>
        <p:spPr>
          <a:xfrm>
            <a:off x="8648054" y="5559264"/>
            <a:ext cx="3786775" cy="523220"/>
          </a:xfrm>
          <a:prstGeom prst="rect">
            <a:avLst/>
          </a:prstGeom>
          <a:noFill/>
        </p:spPr>
        <p:txBody>
          <a:bodyPr wrap="square" rtlCol="0">
            <a:spAutoFit/>
          </a:bodyPr>
          <a:lstStyle/>
          <a:p>
            <a:r>
              <a:rPr lang="en-US" sz="2800" b="1" dirty="0"/>
              <a:t>Thank you!</a:t>
            </a:r>
          </a:p>
        </p:txBody>
      </p:sp>
    </p:spTree>
    <p:extLst>
      <p:ext uri="{BB962C8B-B14F-4D97-AF65-F5344CB8AC3E}">
        <p14:creationId xmlns:p14="http://schemas.microsoft.com/office/powerpoint/2010/main" val="2544377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B258D2B-6AC3-4B3A-A87C-FD7E65178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Emerald Ashborer on a leaf">
            <a:extLst>
              <a:ext uri="{FF2B5EF4-FFF2-40B4-BE49-F238E27FC236}">
                <a16:creationId xmlns:a16="http://schemas.microsoft.com/office/drawing/2014/main" id="{D7701997-9263-19DB-0CDD-A65EA856DD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6" r="5236" b="2"/>
          <a:stretch/>
        </p:blipFill>
        <p:spPr bwMode="auto">
          <a:xfrm>
            <a:off x="1" y="10"/>
            <a:ext cx="757444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5">
            <a:extLst>
              <a:ext uri="{FF2B5EF4-FFF2-40B4-BE49-F238E27FC236}">
                <a16:creationId xmlns:a16="http://schemas.microsoft.com/office/drawing/2014/main" id="{8D55DD8B-9BF9-4B91-A22D-2D3F2AEFF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E1DFD6F-4681-9C01-5730-0CCE53AD5D1D}"/>
              </a:ext>
            </a:extLst>
          </p:cNvPr>
          <p:cNvSpPr>
            <a:spLocks noGrp="1"/>
          </p:cNvSpPr>
          <p:nvPr>
            <p:ph type="title"/>
          </p:nvPr>
        </p:nvSpPr>
        <p:spPr>
          <a:xfrm>
            <a:off x="541867" y="787400"/>
            <a:ext cx="7145866" cy="778933"/>
          </a:xfrm>
        </p:spPr>
        <p:txBody>
          <a:bodyPr anchor="ctr">
            <a:normAutofit/>
          </a:bodyPr>
          <a:lstStyle/>
          <a:p>
            <a:r>
              <a:rPr lang="en-US" sz="3200" b="1" dirty="0">
                <a:solidFill>
                  <a:srgbClr val="FEFFFF"/>
                </a:solidFill>
              </a:rPr>
              <a:t>Agenda</a:t>
            </a:r>
          </a:p>
        </p:txBody>
      </p:sp>
      <p:sp>
        <p:nvSpPr>
          <p:cNvPr id="3" name="Content Placeholder 2">
            <a:extLst>
              <a:ext uri="{FF2B5EF4-FFF2-40B4-BE49-F238E27FC236}">
                <a16:creationId xmlns:a16="http://schemas.microsoft.com/office/drawing/2014/main" id="{0C822E43-75B2-7D2B-BFDA-7648DA9FDDC9}"/>
              </a:ext>
            </a:extLst>
          </p:cNvPr>
          <p:cNvSpPr>
            <a:spLocks noGrp="1"/>
          </p:cNvSpPr>
          <p:nvPr>
            <p:ph idx="1"/>
          </p:nvPr>
        </p:nvSpPr>
        <p:spPr>
          <a:xfrm>
            <a:off x="7860770" y="2017668"/>
            <a:ext cx="3750205" cy="3857816"/>
          </a:xfrm>
        </p:spPr>
        <p:txBody>
          <a:bodyPr>
            <a:normAutofit/>
          </a:bodyPr>
          <a:lstStyle/>
          <a:p>
            <a:pPr marL="0" indent="0">
              <a:lnSpc>
                <a:spcPct val="90000"/>
              </a:lnSpc>
              <a:buNone/>
            </a:pPr>
            <a:endParaRPr lang="en-US" sz="2000" b="1" dirty="0">
              <a:solidFill>
                <a:schemeClr val="tx1">
                  <a:lumMod val="95000"/>
                  <a:lumOff val="5000"/>
                </a:schemeClr>
              </a:solidFill>
            </a:endParaRPr>
          </a:p>
          <a:p>
            <a:pPr>
              <a:lnSpc>
                <a:spcPct val="90000"/>
              </a:lnSpc>
            </a:pPr>
            <a:r>
              <a:rPr lang="en-US" sz="2000" b="1" dirty="0">
                <a:solidFill>
                  <a:schemeClr val="tx1">
                    <a:lumMod val="95000"/>
                    <a:lumOff val="5000"/>
                  </a:schemeClr>
                </a:solidFill>
              </a:rPr>
              <a:t>Clean Plants Elevator Pitch</a:t>
            </a:r>
          </a:p>
          <a:p>
            <a:pPr>
              <a:lnSpc>
                <a:spcPct val="90000"/>
              </a:lnSpc>
            </a:pPr>
            <a:r>
              <a:rPr lang="en-US" sz="2000" b="1" dirty="0">
                <a:solidFill>
                  <a:schemeClr val="tx1">
                    <a:lumMod val="95000"/>
                    <a:lumOff val="5000"/>
                  </a:schemeClr>
                </a:solidFill>
              </a:rPr>
              <a:t>Training Tools for Industry</a:t>
            </a:r>
          </a:p>
          <a:p>
            <a:pPr lvl="1">
              <a:lnSpc>
                <a:spcPct val="90000"/>
              </a:lnSpc>
            </a:pPr>
            <a:r>
              <a:rPr lang="en-US" sz="1800" b="1" dirty="0">
                <a:solidFill>
                  <a:schemeClr val="tx1">
                    <a:lumMod val="95000"/>
                    <a:lumOff val="5000"/>
                  </a:schemeClr>
                </a:solidFill>
              </a:rPr>
              <a:t>Workshop Training</a:t>
            </a:r>
          </a:p>
          <a:p>
            <a:pPr lvl="1">
              <a:lnSpc>
                <a:spcPct val="90000"/>
              </a:lnSpc>
            </a:pPr>
            <a:r>
              <a:rPr lang="en-US" sz="1800" b="1" dirty="0">
                <a:solidFill>
                  <a:schemeClr val="tx1">
                    <a:lumMod val="95000"/>
                    <a:lumOff val="5000"/>
                  </a:schemeClr>
                </a:solidFill>
              </a:rPr>
              <a:t>Training for Internal Auditors</a:t>
            </a:r>
          </a:p>
          <a:p>
            <a:pPr lvl="1">
              <a:lnSpc>
                <a:spcPct val="90000"/>
              </a:lnSpc>
            </a:pPr>
            <a:r>
              <a:rPr lang="en-US" sz="1800" b="1" dirty="0">
                <a:solidFill>
                  <a:schemeClr val="tx1">
                    <a:lumMod val="95000"/>
                    <a:lumOff val="5000"/>
                  </a:schemeClr>
                </a:solidFill>
              </a:rPr>
              <a:t>External Auditor Training</a:t>
            </a:r>
            <a:endParaRPr lang="en-US" sz="2000" b="1" dirty="0">
              <a:solidFill>
                <a:schemeClr val="tx1">
                  <a:lumMod val="95000"/>
                  <a:lumOff val="5000"/>
                </a:schemeClr>
              </a:solidFill>
            </a:endParaRPr>
          </a:p>
          <a:p>
            <a:pPr>
              <a:lnSpc>
                <a:spcPct val="90000"/>
              </a:lnSpc>
            </a:pPr>
            <a:r>
              <a:rPr lang="en-US" b="1" dirty="0">
                <a:solidFill>
                  <a:schemeClr val="tx1">
                    <a:lumMod val="95000"/>
                    <a:lumOff val="5000"/>
                  </a:schemeClr>
                </a:solidFill>
              </a:rPr>
              <a:t>Challenges with Decreasing Enrolment</a:t>
            </a:r>
          </a:p>
          <a:p>
            <a:pPr marL="0" indent="0">
              <a:lnSpc>
                <a:spcPct val="90000"/>
              </a:lnSpc>
              <a:buNone/>
            </a:pPr>
            <a:endParaRPr lang="en-US" sz="2000" b="1" dirty="0">
              <a:solidFill>
                <a:schemeClr val="tx1">
                  <a:lumMod val="95000"/>
                  <a:lumOff val="5000"/>
                </a:schemeClr>
              </a:solidFill>
            </a:endParaRPr>
          </a:p>
          <a:p>
            <a:pPr lvl="1">
              <a:lnSpc>
                <a:spcPct val="90000"/>
              </a:lnSpc>
            </a:pPr>
            <a:endParaRPr lang="en-US" dirty="0">
              <a:solidFill>
                <a:schemeClr val="tx1">
                  <a:lumMod val="95000"/>
                  <a:lumOff val="5000"/>
                </a:schemeClr>
              </a:solidFill>
            </a:endParaRPr>
          </a:p>
          <a:p>
            <a:pPr lvl="1">
              <a:lnSpc>
                <a:spcPct val="90000"/>
              </a:lnSpc>
            </a:pPr>
            <a:endParaRPr lang="en-US" dirty="0">
              <a:solidFill>
                <a:schemeClr val="tx1">
                  <a:lumMod val="95000"/>
                  <a:lumOff val="5000"/>
                </a:schemeClr>
              </a:solidFill>
            </a:endParaRPr>
          </a:p>
        </p:txBody>
      </p:sp>
    </p:spTree>
    <p:extLst>
      <p:ext uri="{BB962C8B-B14F-4D97-AF65-F5344CB8AC3E}">
        <p14:creationId xmlns:p14="http://schemas.microsoft.com/office/powerpoint/2010/main" val="181478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2" descr="Tree Farm – Klomp's Landscaping">
            <a:extLst>
              <a:ext uri="{FF2B5EF4-FFF2-40B4-BE49-F238E27FC236}">
                <a16:creationId xmlns:a16="http://schemas.microsoft.com/office/drawing/2014/main" id="{5AE36CD7-BC08-0C79-F284-C5A83ED426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47" r="5165" b="2"/>
          <a:stretch/>
        </p:blipFill>
        <p:spPr bwMode="auto">
          <a:xfrm>
            <a:off x="4485557" y="357198"/>
            <a:ext cx="7706443"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0E1DFD6F-4681-9C01-5730-0CCE53AD5D1D}"/>
              </a:ext>
            </a:extLst>
          </p:cNvPr>
          <p:cNvSpPr>
            <a:spLocks noGrp="1"/>
          </p:cNvSpPr>
          <p:nvPr>
            <p:ph type="title"/>
          </p:nvPr>
        </p:nvSpPr>
        <p:spPr>
          <a:xfrm>
            <a:off x="535525" y="624110"/>
            <a:ext cx="4623955" cy="1280890"/>
          </a:xfrm>
        </p:spPr>
        <p:txBody>
          <a:bodyPr>
            <a:normAutofit/>
          </a:bodyPr>
          <a:lstStyle/>
          <a:p>
            <a:pPr algn="ctr">
              <a:lnSpc>
                <a:spcPct val="90000"/>
              </a:lnSpc>
            </a:pPr>
            <a:r>
              <a:rPr lang="en-US" sz="2800" b="1" dirty="0"/>
              <a:t>CNCI’s Clean Plants Certification</a:t>
            </a:r>
          </a:p>
        </p:txBody>
      </p:sp>
      <p:sp>
        <p:nvSpPr>
          <p:cNvPr id="12"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C822E43-75B2-7D2B-BFDA-7648DA9FDDC9}"/>
              </a:ext>
            </a:extLst>
          </p:cNvPr>
          <p:cNvSpPr>
            <a:spLocks noGrp="1"/>
          </p:cNvSpPr>
          <p:nvPr>
            <p:ph idx="1"/>
          </p:nvPr>
        </p:nvSpPr>
        <p:spPr>
          <a:xfrm>
            <a:off x="531812" y="1600200"/>
            <a:ext cx="4625882" cy="4311022"/>
          </a:xfrm>
        </p:spPr>
        <p:txBody>
          <a:bodyPr>
            <a:normAutofit fontScale="92500" lnSpcReduction="10000"/>
          </a:bodyPr>
          <a:lstStyle/>
          <a:p>
            <a:pPr>
              <a:lnSpc>
                <a:spcPct val="90000"/>
              </a:lnSpc>
            </a:pPr>
            <a:endParaRPr lang="en-US" sz="1700" b="1" dirty="0"/>
          </a:p>
          <a:p>
            <a:pPr>
              <a:lnSpc>
                <a:spcPct val="90000"/>
              </a:lnSpc>
            </a:pPr>
            <a:r>
              <a:rPr lang="en-US" sz="1700" b="1" dirty="0"/>
              <a:t>Third party audited systems approach nursery certification</a:t>
            </a:r>
          </a:p>
          <a:p>
            <a:pPr marL="0" indent="0">
              <a:lnSpc>
                <a:spcPct val="90000"/>
              </a:lnSpc>
              <a:buNone/>
            </a:pPr>
            <a:endParaRPr lang="en-US" sz="1700" b="1" dirty="0"/>
          </a:p>
          <a:p>
            <a:pPr>
              <a:lnSpc>
                <a:spcPct val="90000"/>
              </a:lnSpc>
            </a:pPr>
            <a:r>
              <a:rPr lang="en-US" sz="1700" b="1" dirty="0"/>
              <a:t>Designed by nurseries for nurseries</a:t>
            </a:r>
          </a:p>
          <a:p>
            <a:pPr>
              <a:lnSpc>
                <a:spcPct val="90000"/>
              </a:lnSpc>
            </a:pPr>
            <a:endParaRPr lang="en-US" sz="1700" b="1" dirty="0"/>
          </a:p>
          <a:p>
            <a:pPr>
              <a:lnSpc>
                <a:spcPct val="90000"/>
              </a:lnSpc>
            </a:pPr>
            <a:r>
              <a:rPr lang="en-US" sz="1700" b="1" dirty="0"/>
              <a:t>Certification focused on two plant health pillars:</a:t>
            </a:r>
          </a:p>
          <a:p>
            <a:pPr lvl="1">
              <a:lnSpc>
                <a:spcPct val="90000"/>
              </a:lnSpc>
            </a:pPr>
            <a:r>
              <a:rPr lang="en-US" sz="1700" b="1" dirty="0"/>
              <a:t>Pest management </a:t>
            </a:r>
          </a:p>
          <a:p>
            <a:pPr lvl="1">
              <a:lnSpc>
                <a:spcPct val="90000"/>
              </a:lnSpc>
            </a:pPr>
            <a:r>
              <a:rPr lang="en-US" sz="1700" b="1" dirty="0"/>
              <a:t>Traceability</a:t>
            </a:r>
          </a:p>
          <a:p>
            <a:pPr>
              <a:lnSpc>
                <a:spcPct val="90000"/>
              </a:lnSpc>
            </a:pPr>
            <a:endParaRPr lang="en-US" sz="1700" b="1" dirty="0"/>
          </a:p>
          <a:p>
            <a:pPr>
              <a:lnSpc>
                <a:spcPct val="90000"/>
              </a:lnSpc>
            </a:pPr>
            <a:r>
              <a:rPr lang="en-US" sz="1700" b="1" dirty="0"/>
              <a:t>Ship plants within Canada that are completely free of all regulated pests and substantially free of all other insects and diseases</a:t>
            </a:r>
          </a:p>
          <a:p>
            <a:pPr>
              <a:lnSpc>
                <a:spcPct val="90000"/>
              </a:lnSpc>
            </a:pPr>
            <a:endParaRPr lang="en-US" sz="1700" b="1" dirty="0"/>
          </a:p>
          <a:p>
            <a:pPr lvl="1">
              <a:lnSpc>
                <a:spcPct val="90000"/>
              </a:lnSpc>
            </a:pPr>
            <a:endParaRPr lang="en-US" sz="1400" dirty="0"/>
          </a:p>
        </p:txBody>
      </p:sp>
    </p:spTree>
    <p:extLst>
      <p:ext uri="{BB962C8B-B14F-4D97-AF65-F5344CB8AC3E}">
        <p14:creationId xmlns:p14="http://schemas.microsoft.com/office/powerpoint/2010/main" val="277592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3356F-9EDF-2E48-9A3D-961DC4A1E1B6}"/>
              </a:ext>
            </a:extLst>
          </p:cNvPr>
          <p:cNvSpPr>
            <a:spLocks noGrp="1"/>
          </p:cNvSpPr>
          <p:nvPr>
            <p:ph type="title"/>
          </p:nvPr>
        </p:nvSpPr>
        <p:spPr>
          <a:xfrm>
            <a:off x="2592926" y="624110"/>
            <a:ext cx="4633466" cy="1280890"/>
          </a:xfrm>
        </p:spPr>
        <p:txBody>
          <a:bodyPr>
            <a:normAutofit/>
          </a:bodyPr>
          <a:lstStyle/>
          <a:p>
            <a:r>
              <a:rPr lang="en-US" b="1"/>
              <a:t>Training Tools and Resources</a:t>
            </a:r>
            <a:endParaRPr lang="en-US" dirty="0"/>
          </a:p>
        </p:txBody>
      </p:sp>
      <p:sp>
        <p:nvSpPr>
          <p:cNvPr id="3" name="Content Placeholder 2">
            <a:extLst>
              <a:ext uri="{FF2B5EF4-FFF2-40B4-BE49-F238E27FC236}">
                <a16:creationId xmlns:a16="http://schemas.microsoft.com/office/drawing/2014/main" id="{1B9AF57E-D099-324C-9679-546185751C95}"/>
              </a:ext>
            </a:extLst>
          </p:cNvPr>
          <p:cNvSpPr>
            <a:spLocks noGrp="1"/>
          </p:cNvSpPr>
          <p:nvPr>
            <p:ph idx="1"/>
          </p:nvPr>
        </p:nvSpPr>
        <p:spPr>
          <a:xfrm>
            <a:off x="2126975" y="2040467"/>
            <a:ext cx="5099418" cy="3870755"/>
          </a:xfrm>
        </p:spPr>
        <p:txBody>
          <a:bodyPr>
            <a:normAutofit/>
          </a:bodyPr>
          <a:lstStyle/>
          <a:p>
            <a:pPr marL="0" indent="0">
              <a:lnSpc>
                <a:spcPct val="90000"/>
              </a:lnSpc>
              <a:buNone/>
            </a:pPr>
            <a:r>
              <a:rPr lang="en-US" b="1" dirty="0"/>
              <a:t>CNCI provides self study training options </a:t>
            </a:r>
          </a:p>
          <a:p>
            <a:pPr>
              <a:lnSpc>
                <a:spcPct val="90000"/>
              </a:lnSpc>
            </a:pPr>
            <a:endParaRPr lang="en-US" b="1" dirty="0"/>
          </a:p>
          <a:p>
            <a:pPr>
              <a:lnSpc>
                <a:spcPct val="90000"/>
              </a:lnSpc>
            </a:pPr>
            <a:r>
              <a:rPr lang="en-US" b="1" dirty="0"/>
              <a:t>For Nurseries</a:t>
            </a:r>
          </a:p>
          <a:p>
            <a:pPr lvl="1">
              <a:lnSpc>
                <a:spcPct val="90000"/>
              </a:lnSpc>
            </a:pPr>
            <a:r>
              <a:rPr lang="en-US" b="1" dirty="0"/>
              <a:t>Mandatory Workshop Training Video</a:t>
            </a:r>
          </a:p>
          <a:p>
            <a:pPr lvl="1">
              <a:lnSpc>
                <a:spcPct val="90000"/>
              </a:lnSpc>
            </a:pPr>
            <a:r>
              <a:rPr lang="en-US" b="1" dirty="0"/>
              <a:t>Clean Plants Standard Training Q &amp; A’s</a:t>
            </a:r>
          </a:p>
          <a:p>
            <a:pPr>
              <a:lnSpc>
                <a:spcPct val="90000"/>
              </a:lnSpc>
            </a:pPr>
            <a:endParaRPr lang="en-US" b="1" dirty="0"/>
          </a:p>
          <a:p>
            <a:pPr>
              <a:lnSpc>
                <a:spcPct val="90000"/>
              </a:lnSpc>
            </a:pPr>
            <a:r>
              <a:rPr lang="en-US" b="1" dirty="0"/>
              <a:t>For Auditors</a:t>
            </a:r>
          </a:p>
          <a:p>
            <a:pPr lvl="1">
              <a:lnSpc>
                <a:spcPct val="90000"/>
              </a:lnSpc>
            </a:pPr>
            <a:r>
              <a:rPr lang="en-US" b="1" dirty="0"/>
              <a:t>Compulsory Basic Training for Internal Auditors</a:t>
            </a:r>
          </a:p>
          <a:p>
            <a:pPr lvl="1">
              <a:lnSpc>
                <a:spcPct val="90000"/>
              </a:lnSpc>
            </a:pPr>
            <a:r>
              <a:rPr lang="en-US" b="1" dirty="0"/>
              <a:t>External Auditor Training</a:t>
            </a:r>
          </a:p>
          <a:p>
            <a:pPr marL="0" indent="0">
              <a:lnSpc>
                <a:spcPct val="90000"/>
              </a:lnSpc>
              <a:buNone/>
            </a:pPr>
            <a:endParaRPr lang="en-US" dirty="0"/>
          </a:p>
          <a:p>
            <a:pPr marL="0" indent="0">
              <a:lnSpc>
                <a:spcPct val="90000"/>
              </a:lnSpc>
              <a:buNone/>
            </a:pPr>
            <a:endParaRPr lang="en-US" b="1" dirty="0"/>
          </a:p>
          <a:p>
            <a:pPr marL="0" indent="0">
              <a:lnSpc>
                <a:spcPct val="90000"/>
              </a:lnSpc>
              <a:buNone/>
            </a:pPr>
            <a:endParaRPr lang="en-US" dirty="0"/>
          </a:p>
        </p:txBody>
      </p:sp>
      <p:sp>
        <p:nvSpPr>
          <p:cNvPr id="2055" name="Rectangle 2054">
            <a:extLst>
              <a:ext uri="{FF2B5EF4-FFF2-40B4-BE49-F238E27FC236}">
                <a16:creationId xmlns:a16="http://schemas.microsoft.com/office/drawing/2014/main" id="{72B31438-1EB2-467C-B799-B7C7129E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086" y="645106"/>
            <a:ext cx="3981455"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CFACDD4D-2C36-9840-AA06-B77515D4D4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5811" y="897421"/>
            <a:ext cx="3654006" cy="22015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NCI logo 1">
            <a:extLst>
              <a:ext uri="{FF2B5EF4-FFF2-40B4-BE49-F238E27FC236}">
                <a16:creationId xmlns:a16="http://schemas.microsoft.com/office/drawing/2014/main" id="{AC03DE62-5384-654B-AC09-5FF9E06D87D6}"/>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7725810" y="4089778"/>
            <a:ext cx="3654006" cy="895231"/>
          </a:xfrm>
          <a:prstGeom prst="rect">
            <a:avLst/>
          </a:prstGeom>
          <a:noFill/>
        </p:spPr>
      </p:pic>
    </p:spTree>
    <p:extLst>
      <p:ext uri="{BB962C8B-B14F-4D97-AF65-F5344CB8AC3E}">
        <p14:creationId xmlns:p14="http://schemas.microsoft.com/office/powerpoint/2010/main" val="199085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58DF5B7A-7785-49C6-B4EB-252FF28C2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8" name="Freeform 11">
              <a:extLst>
                <a:ext uri="{FF2B5EF4-FFF2-40B4-BE49-F238E27FC236}">
                  <a16:creationId xmlns:a16="http://schemas.microsoft.com/office/drawing/2014/main" id="{78BD0529-90E2-47B4-8D13-CEE11A15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59" name="Freeform 12">
              <a:extLst>
                <a:ext uri="{FF2B5EF4-FFF2-40B4-BE49-F238E27FC236}">
                  <a16:creationId xmlns:a16="http://schemas.microsoft.com/office/drawing/2014/main" id="{AE127430-162B-43FD-A02F-6E8AD8FD9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60" name="Freeform 13">
              <a:extLst>
                <a:ext uri="{FF2B5EF4-FFF2-40B4-BE49-F238E27FC236}">
                  <a16:creationId xmlns:a16="http://schemas.microsoft.com/office/drawing/2014/main" id="{7A6023CB-BCF4-4A3C-B04B-EFF677921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61" name="Freeform 14">
              <a:extLst>
                <a:ext uri="{FF2B5EF4-FFF2-40B4-BE49-F238E27FC236}">
                  <a16:creationId xmlns:a16="http://schemas.microsoft.com/office/drawing/2014/main" id="{98B0FCF0-0865-45E1-977A-5BFDD0EFC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62" name="Freeform 15">
              <a:extLst>
                <a:ext uri="{FF2B5EF4-FFF2-40B4-BE49-F238E27FC236}">
                  <a16:creationId xmlns:a16="http://schemas.microsoft.com/office/drawing/2014/main" id="{C1FF2792-ADB4-44D2-B7EF-6E3503725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63" name="Freeform 16">
              <a:extLst>
                <a:ext uri="{FF2B5EF4-FFF2-40B4-BE49-F238E27FC236}">
                  <a16:creationId xmlns:a16="http://schemas.microsoft.com/office/drawing/2014/main" id="{B7B0F0A2-D4CD-4EA5-96E9-9E282F25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64" name="Freeform 17">
              <a:extLst>
                <a:ext uri="{FF2B5EF4-FFF2-40B4-BE49-F238E27FC236}">
                  <a16:creationId xmlns:a16="http://schemas.microsoft.com/office/drawing/2014/main" id="{FBBC4912-27C6-4C5E-9C40-AE9B6644E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65" name="Freeform 18">
              <a:extLst>
                <a:ext uri="{FF2B5EF4-FFF2-40B4-BE49-F238E27FC236}">
                  <a16:creationId xmlns:a16="http://schemas.microsoft.com/office/drawing/2014/main" id="{127E474D-BE64-49E8-8C82-691642D0B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66" name="Freeform 19">
              <a:extLst>
                <a:ext uri="{FF2B5EF4-FFF2-40B4-BE49-F238E27FC236}">
                  <a16:creationId xmlns:a16="http://schemas.microsoft.com/office/drawing/2014/main" id="{A385E451-43CB-441B-83EE-28ACB6BCB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67" name="Freeform 20">
              <a:extLst>
                <a:ext uri="{FF2B5EF4-FFF2-40B4-BE49-F238E27FC236}">
                  <a16:creationId xmlns:a16="http://schemas.microsoft.com/office/drawing/2014/main" id="{5BF91B89-051C-49D8-9029-83A1F52B0E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68" name="Freeform 21">
              <a:extLst>
                <a:ext uri="{FF2B5EF4-FFF2-40B4-BE49-F238E27FC236}">
                  <a16:creationId xmlns:a16="http://schemas.microsoft.com/office/drawing/2014/main" id="{42329880-D64F-4074-ABE4-348FDC7FB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69" name="Freeform 22">
              <a:extLst>
                <a:ext uri="{FF2B5EF4-FFF2-40B4-BE49-F238E27FC236}">
                  <a16:creationId xmlns:a16="http://schemas.microsoft.com/office/drawing/2014/main" id="{2FAD4595-5B16-442B-A756-924FB136A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70" name="Group 69">
            <a:extLst>
              <a:ext uri="{FF2B5EF4-FFF2-40B4-BE49-F238E27FC236}">
                <a16:creationId xmlns:a16="http://schemas.microsoft.com/office/drawing/2014/main" id="{9F9B151E-1B34-4FA6-A53D-B92F787D9E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1" name="Freeform 27">
              <a:extLst>
                <a:ext uri="{FF2B5EF4-FFF2-40B4-BE49-F238E27FC236}">
                  <a16:creationId xmlns:a16="http://schemas.microsoft.com/office/drawing/2014/main" id="{617ED8F6-0AA2-4080-ADCB-6C7CE1759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72" name="Freeform 28">
              <a:extLst>
                <a:ext uri="{FF2B5EF4-FFF2-40B4-BE49-F238E27FC236}">
                  <a16:creationId xmlns:a16="http://schemas.microsoft.com/office/drawing/2014/main" id="{76F017FD-AF02-4E22-A564-5DCC93F53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73" name="Freeform 29">
              <a:extLst>
                <a:ext uri="{FF2B5EF4-FFF2-40B4-BE49-F238E27FC236}">
                  <a16:creationId xmlns:a16="http://schemas.microsoft.com/office/drawing/2014/main" id="{61F8A187-FAA8-4625-AC70-EE2C7499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74" name="Freeform 30">
              <a:extLst>
                <a:ext uri="{FF2B5EF4-FFF2-40B4-BE49-F238E27FC236}">
                  <a16:creationId xmlns:a16="http://schemas.microsoft.com/office/drawing/2014/main" id="{6D431C21-669A-42BC-A2DF-9092CA729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75" name="Freeform 31">
              <a:extLst>
                <a:ext uri="{FF2B5EF4-FFF2-40B4-BE49-F238E27FC236}">
                  <a16:creationId xmlns:a16="http://schemas.microsoft.com/office/drawing/2014/main" id="{D143DDDF-3A80-4C43-BBCF-8EC1280102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76" name="Freeform 32">
              <a:extLst>
                <a:ext uri="{FF2B5EF4-FFF2-40B4-BE49-F238E27FC236}">
                  <a16:creationId xmlns:a16="http://schemas.microsoft.com/office/drawing/2014/main" id="{313BFF88-4BDD-4CC4-A514-C7D655779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77" name="Freeform 33">
              <a:extLst>
                <a:ext uri="{FF2B5EF4-FFF2-40B4-BE49-F238E27FC236}">
                  <a16:creationId xmlns:a16="http://schemas.microsoft.com/office/drawing/2014/main" id="{BA235B4A-F8AD-4C1E-9074-356253813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78" name="Freeform 34">
              <a:extLst>
                <a:ext uri="{FF2B5EF4-FFF2-40B4-BE49-F238E27FC236}">
                  <a16:creationId xmlns:a16="http://schemas.microsoft.com/office/drawing/2014/main" id="{281D9204-5CB0-44D1-B01F-5FFF6B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79" name="Freeform 35">
              <a:extLst>
                <a:ext uri="{FF2B5EF4-FFF2-40B4-BE49-F238E27FC236}">
                  <a16:creationId xmlns:a16="http://schemas.microsoft.com/office/drawing/2014/main" id="{4DD213C5-5C2A-403A-AAEF-E495E64AE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80" name="Freeform 36">
              <a:extLst>
                <a:ext uri="{FF2B5EF4-FFF2-40B4-BE49-F238E27FC236}">
                  <a16:creationId xmlns:a16="http://schemas.microsoft.com/office/drawing/2014/main" id="{3D07FF46-5E32-4BEE-B85D-107AD341D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81" name="Freeform 37">
              <a:extLst>
                <a:ext uri="{FF2B5EF4-FFF2-40B4-BE49-F238E27FC236}">
                  <a16:creationId xmlns:a16="http://schemas.microsoft.com/office/drawing/2014/main" id="{4E5AE900-6815-4A65-9A96-CA280B3A8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82" name="Freeform 38">
              <a:extLst>
                <a:ext uri="{FF2B5EF4-FFF2-40B4-BE49-F238E27FC236}">
                  <a16:creationId xmlns:a16="http://schemas.microsoft.com/office/drawing/2014/main" id="{45EA57FC-ADA4-45DD-98E7-B0615C530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83" name="Rectangle 82">
            <a:extLst>
              <a:ext uri="{FF2B5EF4-FFF2-40B4-BE49-F238E27FC236}">
                <a16:creationId xmlns:a16="http://schemas.microsoft.com/office/drawing/2014/main" id="{9FFA7C60-EEB5-45DC-B964-20A76F776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Freeform 11">
            <a:extLst>
              <a:ext uri="{FF2B5EF4-FFF2-40B4-BE49-F238E27FC236}">
                <a16:creationId xmlns:a16="http://schemas.microsoft.com/office/drawing/2014/main" id="{7D84F46B-82DB-461C-88AC-F6C66B593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9" name="Picture 8">
            <a:extLst>
              <a:ext uri="{FF2B5EF4-FFF2-40B4-BE49-F238E27FC236}">
                <a16:creationId xmlns:a16="http://schemas.microsoft.com/office/drawing/2014/main" id="{E6BFA099-6EBF-1636-4370-670B940291F2}"/>
              </a:ext>
            </a:extLst>
          </p:cNvPr>
          <p:cNvPicPr>
            <a:picLocks noChangeAspect="1"/>
          </p:cNvPicPr>
          <p:nvPr/>
        </p:nvPicPr>
        <p:blipFill>
          <a:blip r:embed="rId3"/>
          <a:srcRect t="2237" b="8477"/>
          <a:stretch>
            <a:fillRect/>
          </a:stretch>
        </p:blipFill>
        <p:spPr>
          <a:xfrm>
            <a:off x="20" y="10"/>
            <a:ext cx="12191980" cy="6857990"/>
          </a:xfrm>
          <a:prstGeom prst="rect">
            <a:avLst/>
          </a:prstGeom>
        </p:spPr>
      </p:pic>
    </p:spTree>
    <p:extLst>
      <p:ext uri="{BB962C8B-B14F-4D97-AF65-F5344CB8AC3E}">
        <p14:creationId xmlns:p14="http://schemas.microsoft.com/office/powerpoint/2010/main" val="2911288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6" name="Picture 2" descr="A trailer with trees on it&#10;&#10;AI-generated content may be incorrect.">
            <a:extLst>
              <a:ext uri="{FF2B5EF4-FFF2-40B4-BE49-F238E27FC236}">
                <a16:creationId xmlns:a16="http://schemas.microsoft.com/office/drawing/2014/main" id="{F5C150C9-1E55-B5F4-54CE-2C1AEA005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78" b="17921"/>
          <a:stretch>
            <a:fillRect/>
          </a:stretch>
        </p:blipFill>
        <p:spPr bwMode="auto">
          <a:xfrm>
            <a:off x="4485557" y="10"/>
            <a:ext cx="7706443"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87" name="Freeform: Shape 52">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B35097D8-E60E-4B12-89E0-B869D78D11D4}"/>
              </a:ext>
            </a:extLst>
          </p:cNvPr>
          <p:cNvSpPr>
            <a:spLocks noGrp="1"/>
          </p:cNvSpPr>
          <p:nvPr>
            <p:ph type="title"/>
          </p:nvPr>
        </p:nvSpPr>
        <p:spPr>
          <a:xfrm>
            <a:off x="535525" y="624110"/>
            <a:ext cx="4623955" cy="1280890"/>
          </a:xfrm>
        </p:spPr>
        <p:txBody>
          <a:bodyPr>
            <a:normAutofit/>
          </a:bodyPr>
          <a:lstStyle/>
          <a:p>
            <a:r>
              <a:rPr lang="en-US"/>
              <a:t>For Nurseries</a:t>
            </a:r>
            <a:endParaRPr lang="en-US" dirty="0"/>
          </a:p>
        </p:txBody>
      </p:sp>
      <p:sp>
        <p:nvSpPr>
          <p:cNvPr id="88" name="Rectangle 8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Content Placeholder 2">
            <a:extLst>
              <a:ext uri="{FF2B5EF4-FFF2-40B4-BE49-F238E27FC236}">
                <a16:creationId xmlns:a16="http://schemas.microsoft.com/office/drawing/2014/main" id="{A01893DD-7BE0-CC99-780E-38013F9275AB}"/>
              </a:ext>
            </a:extLst>
          </p:cNvPr>
          <p:cNvSpPr>
            <a:spLocks noGrp="1"/>
          </p:cNvSpPr>
          <p:nvPr>
            <p:ph idx="1"/>
          </p:nvPr>
        </p:nvSpPr>
        <p:spPr>
          <a:xfrm>
            <a:off x="533598" y="1420678"/>
            <a:ext cx="5562402" cy="4813212"/>
          </a:xfrm>
        </p:spPr>
        <p:txBody>
          <a:bodyPr>
            <a:normAutofit/>
          </a:bodyPr>
          <a:lstStyle/>
          <a:p>
            <a:pPr marL="0" indent="0">
              <a:lnSpc>
                <a:spcPct val="90000"/>
              </a:lnSpc>
              <a:buNone/>
            </a:pPr>
            <a:r>
              <a:rPr lang="en-US" b="1" dirty="0"/>
              <a:t>Mandatory Workshop Training</a:t>
            </a:r>
          </a:p>
          <a:p>
            <a:pPr>
              <a:lnSpc>
                <a:spcPct val="90000"/>
              </a:lnSpc>
            </a:pPr>
            <a:r>
              <a:rPr lang="en-US" sz="1400" dirty="0"/>
              <a:t>YouTube video to introduce the Clean Plants Program for new entrants</a:t>
            </a:r>
          </a:p>
          <a:p>
            <a:pPr lvl="1">
              <a:lnSpc>
                <a:spcPct val="90000"/>
              </a:lnSpc>
            </a:pPr>
            <a:r>
              <a:rPr lang="en-US" sz="1400" dirty="0"/>
              <a:t>Overview of the program and the benefits to being certified</a:t>
            </a:r>
          </a:p>
          <a:p>
            <a:pPr lvl="2">
              <a:lnSpc>
                <a:spcPct val="90000"/>
              </a:lnSpc>
            </a:pPr>
            <a:r>
              <a:rPr lang="en-US" sz="1200" dirty="0"/>
              <a:t>https://</a:t>
            </a:r>
            <a:r>
              <a:rPr lang="en-US" sz="1200" dirty="0" err="1"/>
              <a:t>www.youtube.com</a:t>
            </a:r>
            <a:r>
              <a:rPr lang="en-US" sz="1200" dirty="0"/>
              <a:t>/</a:t>
            </a:r>
            <a:r>
              <a:rPr lang="en-US" sz="1200" dirty="0" err="1"/>
              <a:t>watch?v</a:t>
            </a:r>
            <a:r>
              <a:rPr lang="en-US" sz="1200" dirty="0"/>
              <a:t>=</a:t>
            </a:r>
            <a:r>
              <a:rPr lang="en-US" sz="1200" dirty="0" err="1"/>
              <a:t>HS_VePWfETs</a:t>
            </a:r>
            <a:endParaRPr lang="en-US" sz="1200" dirty="0"/>
          </a:p>
          <a:p>
            <a:pPr lvl="1">
              <a:lnSpc>
                <a:spcPct val="90000"/>
              </a:lnSpc>
            </a:pPr>
            <a:r>
              <a:rPr lang="en-US" sz="1400" dirty="0"/>
              <a:t>Preparatory guidance for a nursery to develop their Clean Plants Manual</a:t>
            </a:r>
          </a:p>
          <a:p>
            <a:pPr>
              <a:lnSpc>
                <a:spcPct val="90000"/>
              </a:lnSpc>
            </a:pPr>
            <a:endParaRPr lang="en-US" sz="1400" dirty="0"/>
          </a:p>
          <a:p>
            <a:pPr marL="0" indent="0">
              <a:lnSpc>
                <a:spcPct val="90000"/>
              </a:lnSpc>
              <a:buNone/>
            </a:pPr>
            <a:r>
              <a:rPr lang="en-US" b="1" dirty="0"/>
              <a:t>Clean Plants Standard Training Q &amp; A’s</a:t>
            </a:r>
          </a:p>
          <a:p>
            <a:pPr>
              <a:lnSpc>
                <a:spcPct val="90000"/>
              </a:lnSpc>
            </a:pPr>
            <a:r>
              <a:rPr lang="en-US" sz="1400" dirty="0"/>
              <a:t>A table of common questions regarding details in the manual</a:t>
            </a:r>
          </a:p>
          <a:p>
            <a:pPr lvl="1">
              <a:lnSpc>
                <a:spcPct val="90000"/>
              </a:lnSpc>
            </a:pPr>
            <a:r>
              <a:rPr lang="en-US" sz="1400" dirty="0"/>
              <a:t>Q &amp; A’s are aligned with the sections of the manual (General to 7.4.3)</a:t>
            </a:r>
          </a:p>
          <a:p>
            <a:pPr lvl="1">
              <a:lnSpc>
                <a:spcPct val="90000"/>
              </a:lnSpc>
            </a:pPr>
            <a:r>
              <a:rPr lang="en-US" sz="1400" dirty="0"/>
              <a:t>Supports nurseries as they complete their Clean Plants Manual</a:t>
            </a:r>
          </a:p>
        </p:txBody>
      </p:sp>
    </p:spTree>
    <p:extLst>
      <p:ext uri="{BB962C8B-B14F-4D97-AF65-F5344CB8AC3E}">
        <p14:creationId xmlns:p14="http://schemas.microsoft.com/office/powerpoint/2010/main" val="2081706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1">
            <a:extLst>
              <a:ext uri="{FF2B5EF4-FFF2-40B4-BE49-F238E27FC236}">
                <a16:creationId xmlns:a16="http://schemas.microsoft.com/office/drawing/2014/main" id="{2600179D-80A5-2D03-E9C8-5B52156F9416}"/>
              </a:ext>
            </a:extLst>
          </p:cNvPr>
          <p:cNvSpPr>
            <a:spLocks noGrp="1" noChangeArrowheads="1"/>
          </p:cNvSpPr>
          <p:nvPr>
            <p:ph type="title"/>
          </p:nvPr>
        </p:nvSpPr>
        <p:spPr bwMode="auto">
          <a:xfrm>
            <a:off x="1843391" y="624110"/>
            <a:ext cx="9383408" cy="128089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ct val="0"/>
              </a:spcAft>
              <a:buClrTx/>
              <a:buSzTx/>
              <a:buFontTx/>
              <a:buNone/>
              <a:tabLst>
                <a:tab pos="457200" algn="l"/>
              </a:tabLst>
            </a:pPr>
            <a:r>
              <a:rPr kumimoji="0" lang="en-US" altLang="en-US" b="1" i="0" u="sng" strike="noStrike" cap="none" normalizeH="0" baseline="0">
                <a:ln>
                  <a:noFill/>
                </a:ln>
                <a:solidFill>
                  <a:schemeClr val="bg1"/>
                </a:solidFill>
                <a:effectLst/>
                <a:latin typeface="Arial" panose="020B0604020202020204" pitchFamily="34" charset="0"/>
                <a:ea typeface="Times New Roman" panose="02020603050405020304" pitchFamily="18" charset="0"/>
              </a:rPr>
              <a:t>Questions and Answers Regarding Clean Plants Standard and Training Materials</a:t>
            </a:r>
            <a:endParaRPr kumimoji="0" lang="en-US" altLang="en-US" b="0" i="0" u="none" strike="noStrike" cap="none" normalizeH="0" baseline="0">
              <a:ln>
                <a:noFill/>
              </a:ln>
              <a:solidFill>
                <a:schemeClr val="bg1"/>
              </a:solidFill>
              <a:effectLst/>
              <a:latin typeface="Arial" panose="020B0604020202020204" pitchFamily="34" charset="0"/>
            </a:endParaRPr>
          </a:p>
          <a:p>
            <a:pPr marL="0" marR="0" lvl="0" indent="0" defTabSz="914400" rtl="0" eaLnBrk="0" fontAlgn="base" latinLnBrk="0" hangingPunct="0">
              <a:spcBef>
                <a:spcPct val="0"/>
              </a:spcBef>
              <a:spcAft>
                <a:spcPct val="0"/>
              </a:spcAft>
              <a:buClrTx/>
              <a:buSzTx/>
              <a:buFontTx/>
              <a:buNone/>
              <a:tabLst>
                <a:tab pos="457200" algn="l"/>
              </a:tabLst>
            </a:pPr>
            <a:endParaRPr kumimoji="0" lang="en-US" altLang="en-US" b="0" i="0" u="none" strike="noStrike" cap="none" normalizeH="0" baseline="0">
              <a:ln>
                <a:noFill/>
              </a:ln>
              <a:solidFill>
                <a:schemeClr val="bg1"/>
              </a:solidFill>
              <a:effectLst/>
              <a:latin typeface="Arial" panose="020B0604020202020204" pitchFamily="34" charset="0"/>
            </a:endParaRPr>
          </a:p>
        </p:txBody>
      </p:sp>
      <p:sp>
        <p:nvSpPr>
          <p:cNvPr id="31"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graphicFrame>
        <p:nvGraphicFramePr>
          <p:cNvPr id="4" name="Content Placeholder 3">
            <a:extLst>
              <a:ext uri="{FF2B5EF4-FFF2-40B4-BE49-F238E27FC236}">
                <a16:creationId xmlns:a16="http://schemas.microsoft.com/office/drawing/2014/main" id="{1958F82D-E3F3-DF57-50D6-D5F7C3070D7B}"/>
              </a:ext>
            </a:extLst>
          </p:cNvPr>
          <p:cNvGraphicFramePr>
            <a:graphicFrameLocks noGrp="1"/>
          </p:cNvGraphicFramePr>
          <p:nvPr>
            <p:ph idx="1"/>
            <p:extLst>
              <p:ext uri="{D42A27DB-BD31-4B8C-83A1-F6EECF244321}">
                <p14:modId xmlns:p14="http://schemas.microsoft.com/office/powerpoint/2010/main" val="3571563441"/>
              </p:ext>
            </p:extLst>
          </p:nvPr>
        </p:nvGraphicFramePr>
        <p:xfrm>
          <a:off x="1993524" y="2930805"/>
          <a:ext cx="8200763" cy="3428175"/>
        </p:xfrm>
        <a:graphic>
          <a:graphicData uri="http://schemas.openxmlformats.org/drawingml/2006/table">
            <a:tbl>
              <a:tblPr firstRow="1" firstCol="1" lastRow="1" lastCol="1" bandRow="1" bandCol="1">
                <a:solidFill>
                  <a:schemeClr val="bg1">
                    <a:lumMod val="95000"/>
                  </a:schemeClr>
                </a:solidFill>
                <a:tableStyleId>{5C22544A-7EE6-4342-B048-85BDC9FD1C3A}</a:tableStyleId>
              </a:tblPr>
              <a:tblGrid>
                <a:gridCol w="729223">
                  <a:extLst>
                    <a:ext uri="{9D8B030D-6E8A-4147-A177-3AD203B41FA5}">
                      <a16:colId xmlns:a16="http://schemas.microsoft.com/office/drawing/2014/main" val="3062795975"/>
                    </a:ext>
                  </a:extLst>
                </a:gridCol>
                <a:gridCol w="3050349">
                  <a:extLst>
                    <a:ext uri="{9D8B030D-6E8A-4147-A177-3AD203B41FA5}">
                      <a16:colId xmlns:a16="http://schemas.microsoft.com/office/drawing/2014/main" val="3616578062"/>
                    </a:ext>
                  </a:extLst>
                </a:gridCol>
                <a:gridCol w="4421191">
                  <a:extLst>
                    <a:ext uri="{9D8B030D-6E8A-4147-A177-3AD203B41FA5}">
                      <a16:colId xmlns:a16="http://schemas.microsoft.com/office/drawing/2014/main" val="4102217084"/>
                    </a:ext>
                  </a:extLst>
                </a:gridCol>
              </a:tblGrid>
              <a:tr h="179625">
                <a:tc>
                  <a:txBody>
                    <a:bodyPr/>
                    <a:lstStyle/>
                    <a:p>
                      <a:pPr>
                        <a:spcBef>
                          <a:spcPts val="600"/>
                        </a:spcBef>
                        <a:spcAft>
                          <a:spcPts val="600"/>
                        </a:spcAft>
                        <a:buNone/>
                      </a:pPr>
                      <a:r>
                        <a:rPr lang="en-US" sz="800" b="0" cap="none" spc="0">
                          <a:solidFill>
                            <a:schemeClr val="bg1"/>
                          </a:solidFill>
                          <a:effectLst/>
                        </a:rPr>
                        <a:t>Section</a:t>
                      </a:r>
                      <a:endParaRPr lang="en-CA" sz="800" b="0" cap="none" spc="0">
                        <a:solidFill>
                          <a:schemeClr val="bg1"/>
                        </a:solidFill>
                        <a:effectLst/>
                        <a:latin typeface="Times New Roman" panose="02020603050405020304" pitchFamily="18" charset="0"/>
                        <a:ea typeface="Times New Roman" panose="02020603050405020304" pitchFamily="18" charset="0"/>
                      </a:endParaRPr>
                    </a:p>
                  </a:txBody>
                  <a:tcPr marL="12228" marR="12228" marT="44170" marB="0" anchor="ctr">
                    <a:lnL w="12700" cmpd="sng">
                      <a:noFill/>
                      <a:prstDash val="solid"/>
                    </a:lnL>
                    <a:lnR w="9525" cap="flat" cmpd="sng" algn="ctr">
                      <a:solidFill>
                        <a:schemeClr val="tx1">
                          <a:lumMod val="50000"/>
                          <a:lumOff val="50000"/>
                        </a:schemeClr>
                      </a:solidFill>
                      <a:prstDash val="solid"/>
                    </a:lnR>
                    <a:lnT w="12700" cap="flat" cmpd="sng" algn="ctr">
                      <a:noFill/>
                      <a:prstDash val="solid"/>
                    </a:lnT>
                    <a:lnB w="9525" cap="flat" cmpd="sng" algn="ctr">
                      <a:solidFill>
                        <a:schemeClr val="tx1">
                          <a:lumMod val="50000"/>
                          <a:lumOff val="50000"/>
                        </a:schemeClr>
                      </a:solidFill>
                      <a:prstDash val="solid"/>
                    </a:lnB>
                    <a:solidFill>
                      <a:schemeClr val="accent2"/>
                    </a:solidFill>
                  </a:tcPr>
                </a:tc>
                <a:tc>
                  <a:txBody>
                    <a:bodyPr/>
                    <a:lstStyle/>
                    <a:p>
                      <a:pPr>
                        <a:spcBef>
                          <a:spcPts val="600"/>
                        </a:spcBef>
                        <a:spcAft>
                          <a:spcPts val="600"/>
                        </a:spcAft>
                        <a:buNone/>
                      </a:pPr>
                      <a:r>
                        <a:rPr lang="en-US" sz="800" b="0" cap="none" spc="0">
                          <a:solidFill>
                            <a:schemeClr val="bg1"/>
                          </a:solidFill>
                          <a:effectLst/>
                        </a:rPr>
                        <a:t>Question</a:t>
                      </a:r>
                      <a:endParaRPr lang="en-CA" sz="800" b="0" cap="none" spc="0">
                        <a:solidFill>
                          <a:schemeClr val="bg1"/>
                        </a:solidFill>
                        <a:effectLst/>
                        <a:latin typeface="Times New Roman" panose="02020603050405020304" pitchFamily="18" charset="0"/>
                        <a:ea typeface="Times New Roman" panose="02020603050405020304" pitchFamily="18" charset="0"/>
                      </a:endParaRPr>
                    </a:p>
                  </a:txBody>
                  <a:tcPr marL="12228" marR="12228" marT="44170" marB="0" anchor="ctr">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12700" cap="flat" cmpd="sng" algn="ctr">
                      <a:noFill/>
                      <a:prstDash val="solid"/>
                    </a:lnT>
                    <a:lnB w="12700" cmpd="sng">
                      <a:noFill/>
                      <a:prstDash val="solid"/>
                    </a:lnB>
                    <a:solidFill>
                      <a:schemeClr val="accent2"/>
                    </a:solidFill>
                  </a:tcPr>
                </a:tc>
                <a:tc>
                  <a:txBody>
                    <a:bodyPr/>
                    <a:lstStyle/>
                    <a:p>
                      <a:pPr algn="l">
                        <a:spcBef>
                          <a:spcPts val="600"/>
                        </a:spcBef>
                        <a:spcAft>
                          <a:spcPts val="600"/>
                        </a:spcAft>
                        <a:buNone/>
                      </a:pPr>
                      <a:r>
                        <a:rPr lang="en-US" sz="800" b="0" cap="none" spc="0">
                          <a:solidFill>
                            <a:schemeClr val="bg1"/>
                          </a:solidFill>
                          <a:effectLst/>
                        </a:rPr>
                        <a:t>Answer</a:t>
                      </a:r>
                      <a:endParaRPr lang="en-CA" sz="800" b="0" cap="none" spc="0">
                        <a:solidFill>
                          <a:schemeClr val="bg1"/>
                        </a:solidFill>
                        <a:effectLst/>
                        <a:latin typeface="Times New Roman" panose="02020603050405020304" pitchFamily="18" charset="0"/>
                        <a:ea typeface="Times New Roman" panose="02020603050405020304" pitchFamily="18" charset="0"/>
                      </a:endParaRPr>
                    </a:p>
                  </a:txBody>
                  <a:tcPr marL="12228" marR="12228" marT="44170" marB="0" anchor="ctr">
                    <a:lnL w="9525" cap="flat" cmpd="sng" algn="ctr">
                      <a:solidFill>
                        <a:schemeClr val="tx1">
                          <a:lumMod val="50000"/>
                          <a:lumOff val="50000"/>
                        </a:schemeClr>
                      </a:solidFill>
                      <a:prstDash val="solid"/>
                    </a:lnL>
                    <a:lnR w="12700" cmpd="sng">
                      <a:noFill/>
                      <a:prstDash val="solid"/>
                    </a:lnR>
                    <a:lnT w="12700" cap="flat" cmpd="sng" algn="ctr">
                      <a:noFill/>
                      <a:prstDash val="solid"/>
                    </a:lnT>
                    <a:lnB w="9525" cap="flat" cmpd="sng" algn="ctr">
                      <a:solidFill>
                        <a:schemeClr val="tx1">
                          <a:lumMod val="50000"/>
                          <a:lumOff val="50000"/>
                        </a:schemeClr>
                      </a:solidFill>
                      <a:prstDash val="solid"/>
                    </a:lnB>
                    <a:solidFill>
                      <a:schemeClr val="accent2"/>
                    </a:solidFill>
                  </a:tcPr>
                </a:tc>
                <a:extLst>
                  <a:ext uri="{0D108BD9-81ED-4DB2-BD59-A6C34878D82A}">
                    <a16:rowId xmlns:a16="http://schemas.microsoft.com/office/drawing/2014/main" val="1246835072"/>
                  </a:ext>
                </a:extLst>
              </a:tr>
              <a:tr h="1086245">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spcBef>
                          <a:spcPts val="600"/>
                        </a:spcBef>
                        <a:spcAft>
                          <a:spcPts val="600"/>
                        </a:spcAft>
                        <a:buNone/>
                      </a:pPr>
                      <a:r>
                        <a:rPr lang="en-CA" sz="600" cap="none" spc="0">
                          <a:solidFill>
                            <a:schemeClr val="tx1"/>
                          </a:solidFill>
                          <a:effectLst/>
                        </a:rPr>
                        <a:t>How does being Clean Plants certified help your nursery?</a:t>
                      </a:r>
                      <a:endParaRPr lang="en-CA" sz="600"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12700" cmpd="sng">
                      <a:noFill/>
                      <a:prstDash val="solid"/>
                    </a:lnT>
                    <a:lnB w="12700" cmpd="sng">
                      <a:noFill/>
                      <a:prstDash val="solid"/>
                    </a:lnB>
                    <a:solidFill>
                      <a:schemeClr val="bg1">
                        <a:lumMod val="95000"/>
                      </a:schemeClr>
                    </a:solidFill>
                  </a:tcPr>
                </a:tc>
                <a:tc>
                  <a:txBody>
                    <a:bodyPr/>
                    <a:lstStyle/>
                    <a:p>
                      <a:pPr algn="l">
                        <a:spcBef>
                          <a:spcPts val="600"/>
                        </a:spcBef>
                        <a:buNone/>
                      </a:pPr>
                      <a:r>
                        <a:rPr lang="en-CA" sz="600" b="1" cap="none" spc="0">
                          <a:solidFill>
                            <a:schemeClr val="tx1"/>
                          </a:solidFill>
                          <a:effectLst/>
                        </a:rPr>
                        <a:t>Clean Plants Certified nurseries represent the cutting edge of horticulture. Like ISO and other systems-based quality assurance programs, Clean Plants provides a distinct marketing advantage. Why? Clean Plants nurseries:</a:t>
                      </a:r>
                    </a:p>
                    <a:p>
                      <a:pPr marL="342900" lvl="0" indent="-342900" algn="l">
                        <a:lnSpc>
                          <a:spcPct val="120000"/>
                        </a:lnSpc>
                        <a:spcBef>
                          <a:spcPts val="600"/>
                        </a:spcBef>
                        <a:spcAft>
                          <a:spcPts val="600"/>
                        </a:spcAft>
                        <a:buFont typeface="Symbol" pitchFamily="2" charset="2"/>
                        <a:buChar char=""/>
                        <a:tabLst>
                          <a:tab pos="457200" algn="l"/>
                        </a:tabLst>
                      </a:pPr>
                      <a:r>
                        <a:rPr lang="en-CA" sz="600" b="1" cap="none" spc="0">
                          <a:solidFill>
                            <a:schemeClr val="tx1"/>
                          </a:solidFill>
                          <a:effectLst/>
                        </a:rPr>
                        <a:t>Offer buyers confidence that they are receiving problem-free goods</a:t>
                      </a:r>
                    </a:p>
                    <a:p>
                      <a:pPr marL="342900" lvl="0" indent="-342900" algn="l">
                        <a:lnSpc>
                          <a:spcPct val="120000"/>
                        </a:lnSpc>
                        <a:spcAft>
                          <a:spcPts val="600"/>
                        </a:spcAft>
                        <a:buFont typeface="Symbol" pitchFamily="2" charset="2"/>
                        <a:buChar char=""/>
                        <a:tabLst>
                          <a:tab pos="457200" algn="l"/>
                        </a:tabLst>
                      </a:pPr>
                      <a:r>
                        <a:rPr lang="en-CA" sz="600" b="1" cap="none" spc="0">
                          <a:solidFill>
                            <a:schemeClr val="tx1"/>
                          </a:solidFill>
                          <a:effectLst/>
                        </a:rPr>
                        <a:t>Are able to fill orders that spec Clean Plants Certification</a:t>
                      </a:r>
                    </a:p>
                    <a:p>
                      <a:pPr marL="342900" lvl="0" indent="-342900" algn="l">
                        <a:lnSpc>
                          <a:spcPct val="120000"/>
                        </a:lnSpc>
                        <a:spcAft>
                          <a:spcPts val="600"/>
                        </a:spcAft>
                        <a:buFont typeface="Symbol" pitchFamily="2" charset="2"/>
                        <a:buChar char=""/>
                        <a:tabLst>
                          <a:tab pos="457200" algn="l"/>
                        </a:tabLst>
                      </a:pPr>
                      <a:r>
                        <a:rPr lang="en-CA" sz="600" b="1" cap="none" spc="0">
                          <a:solidFill>
                            <a:schemeClr val="tx1"/>
                          </a:solidFill>
                          <a:effectLst/>
                        </a:rPr>
                        <a:t>Can track the source and destination of all products</a:t>
                      </a:r>
                    </a:p>
                    <a:p>
                      <a:pPr marL="342900" lvl="0" indent="-342900" algn="l">
                        <a:lnSpc>
                          <a:spcPct val="120000"/>
                        </a:lnSpc>
                        <a:spcAft>
                          <a:spcPts val="600"/>
                        </a:spcAft>
                        <a:buFont typeface="Symbol" pitchFamily="2" charset="2"/>
                        <a:buChar char=""/>
                        <a:tabLst>
                          <a:tab pos="457200" algn="l"/>
                        </a:tabLst>
                      </a:pPr>
                      <a:r>
                        <a:rPr lang="en-CA" sz="600" b="1" cap="none" spc="0">
                          <a:solidFill>
                            <a:schemeClr val="tx1"/>
                          </a:solidFill>
                          <a:effectLst/>
                        </a:rPr>
                        <a:t>Have systems to protect themselves from invasive pests and plants</a:t>
                      </a:r>
                    </a:p>
                    <a:p>
                      <a:pPr marL="342900" lvl="0" indent="-342900" algn="l">
                        <a:lnSpc>
                          <a:spcPct val="120000"/>
                        </a:lnSpc>
                        <a:spcAft>
                          <a:spcPts val="600"/>
                        </a:spcAft>
                        <a:buFont typeface="Symbol" pitchFamily="2" charset="2"/>
                        <a:buChar char=""/>
                        <a:tabLst>
                          <a:tab pos="457200" algn="l"/>
                        </a:tabLst>
                      </a:pPr>
                      <a:r>
                        <a:rPr lang="en-CA" sz="600" b="1" cap="none" spc="0">
                          <a:solidFill>
                            <a:schemeClr val="tx1"/>
                          </a:solidFill>
                          <a:effectLst/>
                        </a:rPr>
                        <a:t>Help the environment and our foreign trade ability by preventing movement of quarantined and regulated pests</a:t>
                      </a:r>
                    </a:p>
                    <a:p>
                      <a:pPr marL="342900" lvl="0" indent="-342900" algn="l">
                        <a:lnSpc>
                          <a:spcPct val="120000"/>
                        </a:lnSpc>
                        <a:spcAft>
                          <a:spcPts val="600"/>
                        </a:spcAft>
                        <a:buFont typeface="Symbol" pitchFamily="2" charset="2"/>
                        <a:buChar char=""/>
                        <a:tabLst>
                          <a:tab pos="457200" algn="l"/>
                        </a:tabLst>
                      </a:pPr>
                      <a:r>
                        <a:rPr lang="en-CA" sz="600" b="1" cap="none" spc="0">
                          <a:solidFill>
                            <a:schemeClr val="tx1"/>
                          </a:solidFill>
                          <a:effectLst/>
                        </a:rPr>
                        <a:t>Are equipped to handle incidents of quarantine with limited loss, and are better prepared to manage CFIA requirements</a:t>
                      </a:r>
                      <a:endParaRPr lang="en-CA" sz="600" b="1" cap="none" spc="0">
                        <a:solidFill>
                          <a:schemeClr val="tx1"/>
                        </a:solidFill>
                        <a:effectLst/>
                        <a:latin typeface="Calisto MT" panose="02040603050505030304" pitchFamily="18" charset="77"/>
                        <a:ea typeface="Times New Roman" panose="02020603050405020304" pitchFamily="18" charset="0"/>
                        <a:cs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242523822"/>
                  </a:ext>
                </a:extLst>
              </a:tr>
              <a:tr h="326858">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spcBef>
                          <a:spcPts val="600"/>
                        </a:spcBef>
                        <a:spcAft>
                          <a:spcPts val="600"/>
                        </a:spcAft>
                        <a:buNone/>
                      </a:pPr>
                      <a:r>
                        <a:rPr lang="en-CA" sz="600" cap="none" spc="0">
                          <a:solidFill>
                            <a:schemeClr val="tx1"/>
                          </a:solidFill>
                          <a:effectLst/>
                        </a:rPr>
                        <a:t>What’s the downside to Clean Plants?</a:t>
                      </a:r>
                      <a:endParaRPr lang="en-CA" sz="600"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12700" cmpd="sng">
                      <a:no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spcBef>
                          <a:spcPts val="600"/>
                        </a:spcBef>
                        <a:spcAft>
                          <a:spcPts val="600"/>
                        </a:spcAft>
                        <a:buNone/>
                      </a:pPr>
                      <a:r>
                        <a:rPr lang="en-CA" sz="600" b="1" cap="none" spc="0">
                          <a:solidFill>
                            <a:schemeClr val="tx1"/>
                          </a:solidFill>
                          <a:effectLst/>
                        </a:rPr>
                        <a:t>There is no doubt that you will need to invest both time and money to become Clean Plants Certified. But once the system is in place, most growers find it to be a manageable routine that signifies an increased level of professionalism at their nurseries.</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953188769"/>
                  </a:ext>
                </a:extLst>
              </a:tr>
              <a:tr h="326858">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spcBef>
                          <a:spcPts val="600"/>
                        </a:spcBef>
                        <a:spcAft>
                          <a:spcPts val="600"/>
                        </a:spcAft>
                        <a:buNone/>
                      </a:pPr>
                      <a:r>
                        <a:rPr lang="en-CA" sz="600" cap="none" spc="0">
                          <a:solidFill>
                            <a:schemeClr val="tx1"/>
                          </a:solidFill>
                          <a:effectLst/>
                        </a:rPr>
                        <a:t>Is Clean Plants for everyone?</a:t>
                      </a:r>
                      <a:endParaRPr lang="en-CA" sz="600"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lgn="l">
                        <a:spcBef>
                          <a:spcPts val="600"/>
                        </a:spcBef>
                        <a:spcAft>
                          <a:spcPts val="600"/>
                        </a:spcAft>
                        <a:buNone/>
                      </a:pPr>
                      <a:r>
                        <a:rPr lang="en-US" sz="600" b="1" cap="none" spc="0">
                          <a:solidFill>
                            <a:schemeClr val="tx1"/>
                          </a:solidFill>
                          <a:effectLst/>
                        </a:rPr>
                        <a:t>Some nurseries have a clientele that is not concerned with Certification. They may not ship to other growers, or may be highly specialized and localized. Each grower must do their own assessment as to the return on their investment in this program.</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445887551"/>
                  </a:ext>
                </a:extLst>
              </a:tr>
              <a:tr h="238518">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spcBef>
                          <a:spcPts val="600"/>
                        </a:spcBef>
                        <a:spcAft>
                          <a:spcPts val="600"/>
                        </a:spcAft>
                        <a:buNone/>
                      </a:pPr>
                      <a:r>
                        <a:rPr lang="en-CA" sz="600" cap="none" spc="0">
                          <a:solidFill>
                            <a:schemeClr val="tx1"/>
                          </a:solidFill>
                          <a:effectLst/>
                        </a:rPr>
                        <a:t>Are there certain buyers that require Clean Plants certified stock?</a:t>
                      </a:r>
                      <a:endParaRPr lang="en-CA" sz="600"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12700" cmpd="sng">
                      <a:no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lgn="l">
                        <a:spcBef>
                          <a:spcPts val="600"/>
                        </a:spcBef>
                        <a:spcAft>
                          <a:spcPts val="600"/>
                        </a:spcAft>
                        <a:buNone/>
                      </a:pPr>
                      <a:r>
                        <a:rPr lang="en-US" sz="600" b="1" cap="none" spc="0">
                          <a:solidFill>
                            <a:schemeClr val="tx1"/>
                          </a:solidFill>
                          <a:effectLst/>
                        </a:rPr>
                        <a:t>Several municipalities are planning to require Clean Plants Certified stock; City of Calgary is the first municipality to demand it for 2011.</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489965628"/>
                  </a:ext>
                </a:extLst>
              </a:tr>
              <a:tr h="326858">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tc>
                  <a:txBody>
                    <a:bodyPr/>
                    <a:lstStyle/>
                    <a:p>
                      <a:pPr>
                        <a:spcBef>
                          <a:spcPts val="600"/>
                        </a:spcBef>
                        <a:spcAft>
                          <a:spcPts val="600"/>
                        </a:spcAft>
                        <a:buNone/>
                      </a:pPr>
                      <a:r>
                        <a:rPr lang="en-US" sz="600" cap="none" spc="0">
                          <a:solidFill>
                            <a:schemeClr val="tx1"/>
                          </a:solidFill>
                          <a:effectLst/>
                        </a:rPr>
                        <a:t>What does Clean Plants have to do with “CNCP”?</a:t>
                      </a:r>
                      <a:endParaRPr lang="en-CA" sz="600"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lgn="l">
                        <a:spcBef>
                          <a:spcPts val="600"/>
                        </a:spcBef>
                        <a:spcAft>
                          <a:spcPts val="600"/>
                        </a:spcAft>
                        <a:buNone/>
                      </a:pPr>
                      <a:r>
                        <a:rPr lang="en-US" sz="600" b="1" cap="none" spc="0">
                          <a:solidFill>
                            <a:schemeClr val="tx1"/>
                          </a:solidFill>
                          <a:effectLst/>
                        </a:rPr>
                        <a:t>The Canadian Food Inspection Agency (CFIA) created CNCP for nurseries that ship product internationally on a fairly regular basis. As a rule, CNCP nurseries may not have more than 5% of their plant stock originating from non-CNCP vendors. But, Clean Plants Certified nurseries are an exception to the rule, and can supply CNCP clients.</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9525" cap="flat" cmpd="sng" algn="ctr">
                      <a:solidFill>
                        <a:schemeClr val="tx1">
                          <a:lumMod val="50000"/>
                          <a:lumOff val="50000"/>
                        </a:schemeClr>
                      </a:solidFill>
                      <a:prstDash val="solid"/>
                    </a:lnT>
                    <a:lnB w="952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2298117341"/>
                  </a:ext>
                </a:extLst>
              </a:tr>
              <a:tr h="150178">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9525" cap="flat" cmpd="sng" algn="ctr">
                      <a:solidFill>
                        <a:schemeClr val="tx1">
                          <a:lumMod val="50000"/>
                          <a:lumOff val="50000"/>
                        </a:schemeClr>
                      </a:solidFill>
                      <a:prstDash val="solid"/>
                    </a:lnT>
                    <a:lnB w="28575" cap="flat" cmpd="sng" algn="ctr">
                      <a:solidFill>
                        <a:schemeClr val="tx1">
                          <a:lumMod val="50000"/>
                          <a:lumOff val="50000"/>
                        </a:schemeClr>
                      </a:solidFill>
                      <a:prstDash val="solid"/>
                    </a:lnB>
                    <a:solidFill>
                      <a:schemeClr val="bg1">
                        <a:lumMod val="95000"/>
                      </a:schemeClr>
                    </a:solidFill>
                  </a:tcPr>
                </a:tc>
                <a:tc>
                  <a:txBody>
                    <a:bodyPr/>
                    <a:lstStyle/>
                    <a:p>
                      <a:pPr>
                        <a:spcBef>
                          <a:spcPts val="600"/>
                        </a:spcBef>
                        <a:spcAft>
                          <a:spcPts val="600"/>
                        </a:spcAft>
                        <a:buNone/>
                      </a:pPr>
                      <a:r>
                        <a:rPr lang="en-US" sz="600" cap="none" spc="0">
                          <a:solidFill>
                            <a:schemeClr val="tx1"/>
                          </a:solidFill>
                          <a:effectLst/>
                        </a:rPr>
                        <a:t>Which are the CNCP nurseries?</a:t>
                      </a:r>
                      <a:endParaRPr lang="en-CA" sz="600"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12700" cmpd="sng">
                      <a:noFill/>
                      <a:prstDash val="solid"/>
                    </a:lnT>
                    <a:lnB w="28575" cap="flat" cmpd="sng" algn="ctr">
                      <a:solidFill>
                        <a:schemeClr val="tx1">
                          <a:lumMod val="50000"/>
                          <a:lumOff val="50000"/>
                        </a:schemeClr>
                      </a:solidFill>
                      <a:prstDash val="solid"/>
                    </a:lnB>
                    <a:solidFill>
                      <a:schemeClr val="bg1">
                        <a:lumMod val="95000"/>
                      </a:schemeClr>
                    </a:solidFill>
                  </a:tcPr>
                </a:tc>
                <a:tc>
                  <a:txBody>
                    <a:bodyPr/>
                    <a:lstStyle/>
                    <a:p>
                      <a:pPr algn="l">
                        <a:spcBef>
                          <a:spcPts val="600"/>
                        </a:spcBef>
                        <a:spcAft>
                          <a:spcPts val="600"/>
                        </a:spcAft>
                        <a:buNone/>
                      </a:pPr>
                      <a:r>
                        <a:rPr lang="en-US" sz="600" b="1" cap="none" spc="0">
                          <a:solidFill>
                            <a:schemeClr val="tx1"/>
                          </a:solidFill>
                          <a:effectLst/>
                        </a:rPr>
                        <a:t>See the CFIA’s list at http://www.inspection.gc.ca/english/plaveg/protect/dir/cncpcface.shtml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9525" cap="flat" cmpd="sng" algn="ctr">
                      <a:solidFill>
                        <a:schemeClr val="tx1">
                          <a:lumMod val="50000"/>
                          <a:lumOff val="50000"/>
                        </a:schemeClr>
                      </a:solidFill>
                      <a:prstDash val="solid"/>
                    </a:lnT>
                    <a:lnB w="28575" cap="flat" cmpd="sng" algn="ctr">
                      <a:solidFill>
                        <a:schemeClr val="tx1">
                          <a:lumMod val="50000"/>
                          <a:lumOff val="50000"/>
                        </a:schemeClr>
                      </a:solidFill>
                      <a:prstDash val="solid"/>
                    </a:lnB>
                    <a:solidFill>
                      <a:schemeClr val="bg1">
                        <a:lumMod val="95000"/>
                      </a:schemeClr>
                    </a:solidFill>
                  </a:tcPr>
                </a:tc>
                <a:extLst>
                  <a:ext uri="{0D108BD9-81ED-4DB2-BD59-A6C34878D82A}">
                    <a16:rowId xmlns:a16="http://schemas.microsoft.com/office/drawing/2014/main" val="162436873"/>
                  </a:ext>
                </a:extLst>
              </a:tr>
              <a:tr h="326858">
                <a:tc>
                  <a:txBody>
                    <a:bodyPr/>
                    <a:lstStyle/>
                    <a:p>
                      <a:pPr>
                        <a:spcBef>
                          <a:spcPts val="600"/>
                        </a:spcBef>
                        <a:spcAft>
                          <a:spcPts val="600"/>
                        </a:spcAft>
                        <a:buNone/>
                      </a:pPr>
                      <a:r>
                        <a:rPr lang="en-CA" sz="600" b="1" cap="none" spc="0">
                          <a:solidFill>
                            <a:schemeClr val="tx1"/>
                          </a:solidFill>
                          <a:effectLst/>
                        </a:rPr>
                        <a:t>General</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12700" cmpd="sng">
                      <a:noFill/>
                      <a:prstDash val="solid"/>
                    </a:lnL>
                    <a:lnR w="9525" cap="flat" cmpd="sng" algn="ctr">
                      <a:solidFill>
                        <a:schemeClr val="tx1">
                          <a:lumMod val="50000"/>
                          <a:lumOff val="50000"/>
                        </a:schemeClr>
                      </a:solidFill>
                      <a:prstDash val="solid"/>
                    </a:lnR>
                    <a:lnT w="2857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spcBef>
                          <a:spcPts val="600"/>
                        </a:spcBef>
                        <a:spcAft>
                          <a:spcPts val="600"/>
                        </a:spcAft>
                        <a:buNone/>
                      </a:pPr>
                      <a:r>
                        <a:rPr lang="en-CA" sz="600" b="1" cap="none" spc="0">
                          <a:solidFill>
                            <a:schemeClr val="tx1"/>
                          </a:solidFill>
                          <a:effectLst/>
                        </a:rPr>
                        <a:t>What happened to the “Domestic Phytosanitary Certification Program (DPCP)?</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9525" cap="flat" cmpd="sng" algn="ctr">
                      <a:solidFill>
                        <a:schemeClr val="tx1">
                          <a:lumMod val="50000"/>
                          <a:lumOff val="50000"/>
                        </a:schemeClr>
                      </a:solidFill>
                      <a:prstDash val="solid"/>
                    </a:lnR>
                    <a:lnT w="28575" cap="flat" cmpd="sng" algn="ctr">
                      <a:solidFill>
                        <a:schemeClr val="tx1">
                          <a:lumMod val="50000"/>
                          <a:lumOff val="50000"/>
                        </a:schemeClr>
                      </a:solidFill>
                      <a:prstDash val="solid"/>
                    </a:lnT>
                    <a:lnB w="12700" cmpd="sng">
                      <a:noFill/>
                      <a:prstDash val="solid"/>
                    </a:lnB>
                    <a:solidFill>
                      <a:schemeClr val="bg1">
                        <a:lumMod val="95000"/>
                      </a:schemeClr>
                    </a:solidFill>
                  </a:tcPr>
                </a:tc>
                <a:tc>
                  <a:txBody>
                    <a:bodyPr/>
                    <a:lstStyle/>
                    <a:p>
                      <a:pPr algn="l">
                        <a:spcBef>
                          <a:spcPts val="600"/>
                        </a:spcBef>
                        <a:buNone/>
                      </a:pPr>
                      <a:r>
                        <a:rPr lang="en-CA" sz="600" b="1" cap="none" spc="0">
                          <a:solidFill>
                            <a:schemeClr val="tx1"/>
                          </a:solidFill>
                          <a:effectLst/>
                        </a:rPr>
                        <a:t>The name of the Domestic Phytosanitary Certification Program (DPCP) has been changed to “Clean Plants” as of April 16, 2010.  Nursery growers have expressed that “DPCP” was a bit of a tongue twister and that the program name should be more reflective of the program’s benefits.</a:t>
                      </a:r>
                      <a:endParaRPr lang="en-CA" sz="600" b="1" cap="none" spc="0">
                        <a:solidFill>
                          <a:schemeClr val="tx1"/>
                        </a:solidFill>
                        <a:effectLst/>
                        <a:latin typeface="Times New Roman" panose="02020603050405020304" pitchFamily="18" charset="0"/>
                        <a:ea typeface="Times New Roman" panose="02020603050405020304" pitchFamily="18" charset="0"/>
                      </a:endParaRPr>
                    </a:p>
                  </a:txBody>
                  <a:tcPr marL="12228" marR="12228" marT="44170" marB="0">
                    <a:lnL w="9525" cap="flat" cmpd="sng" algn="ctr">
                      <a:solidFill>
                        <a:schemeClr val="tx1">
                          <a:lumMod val="50000"/>
                          <a:lumOff val="50000"/>
                        </a:schemeClr>
                      </a:solidFill>
                      <a:prstDash val="solid"/>
                    </a:lnL>
                    <a:lnR w="12700" cmpd="sng">
                      <a:noFill/>
                      <a:prstDash val="solid"/>
                    </a:lnR>
                    <a:lnT w="28575" cap="flat" cmpd="sng" algn="ctr">
                      <a:solidFill>
                        <a:schemeClr val="tx1">
                          <a:lumMod val="50000"/>
                          <a:lumOff val="50000"/>
                        </a:schemeClr>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194691959"/>
                  </a:ext>
                </a:extLst>
              </a:tr>
            </a:tbl>
          </a:graphicData>
        </a:graphic>
      </p:graphicFrame>
    </p:spTree>
    <p:extLst>
      <p:ext uri="{BB962C8B-B14F-4D97-AF65-F5344CB8AC3E}">
        <p14:creationId xmlns:p14="http://schemas.microsoft.com/office/powerpoint/2010/main" val="183597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CC2D3CAB-55DA-EF53-87E5-01FE659E7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AF8AE-CB3B-24F1-34F8-B55A20453B48}"/>
              </a:ext>
            </a:extLst>
          </p:cNvPr>
          <p:cNvSpPr>
            <a:spLocks noGrp="1"/>
          </p:cNvSpPr>
          <p:nvPr>
            <p:ph type="title"/>
          </p:nvPr>
        </p:nvSpPr>
        <p:spPr>
          <a:xfrm>
            <a:off x="2592925" y="624110"/>
            <a:ext cx="8911687" cy="1280890"/>
          </a:xfrm>
        </p:spPr>
        <p:txBody>
          <a:bodyPr>
            <a:normAutofit/>
          </a:bodyPr>
          <a:lstStyle/>
          <a:p>
            <a:r>
              <a:rPr lang="en-US" b="1"/>
              <a:t>For Auditors</a:t>
            </a:r>
            <a:endParaRPr lang="en-US" b="1" dirty="0"/>
          </a:p>
        </p:txBody>
      </p:sp>
      <p:sp>
        <p:nvSpPr>
          <p:cNvPr id="41" name="Content Placeholder 2">
            <a:extLst>
              <a:ext uri="{FF2B5EF4-FFF2-40B4-BE49-F238E27FC236}">
                <a16:creationId xmlns:a16="http://schemas.microsoft.com/office/drawing/2014/main" id="{10A61B64-CED0-EEF0-CF89-E7A12320A354}"/>
              </a:ext>
            </a:extLst>
          </p:cNvPr>
          <p:cNvSpPr>
            <a:spLocks noGrp="1"/>
          </p:cNvSpPr>
          <p:nvPr>
            <p:ph idx="1"/>
          </p:nvPr>
        </p:nvSpPr>
        <p:spPr>
          <a:xfrm>
            <a:off x="2589212" y="1272209"/>
            <a:ext cx="5835121" cy="4639013"/>
          </a:xfrm>
        </p:spPr>
        <p:txBody>
          <a:bodyPr>
            <a:normAutofit/>
          </a:bodyPr>
          <a:lstStyle/>
          <a:p>
            <a:pPr marL="0" indent="0">
              <a:lnSpc>
                <a:spcPct val="90000"/>
              </a:lnSpc>
              <a:buNone/>
            </a:pPr>
            <a:endParaRPr lang="en-US" sz="1400" b="1" dirty="0"/>
          </a:p>
          <a:p>
            <a:pPr marL="0" indent="0">
              <a:lnSpc>
                <a:spcPct val="90000"/>
              </a:lnSpc>
              <a:buNone/>
            </a:pPr>
            <a:r>
              <a:rPr lang="en-US" b="1" dirty="0"/>
              <a:t>Compulsory Basic Training for Internal Auditors</a:t>
            </a:r>
          </a:p>
          <a:p>
            <a:pPr>
              <a:lnSpc>
                <a:spcPct val="90000"/>
              </a:lnSpc>
            </a:pPr>
            <a:r>
              <a:rPr lang="en-US" sz="1400" b="1" dirty="0"/>
              <a:t>A brief overview document and Internal Audit Procedures presentation with slides alternating between</a:t>
            </a:r>
          </a:p>
          <a:p>
            <a:pPr lvl="1">
              <a:lnSpc>
                <a:spcPct val="90000"/>
              </a:lnSpc>
            </a:pPr>
            <a:r>
              <a:rPr lang="en-US" sz="1400" b="1" dirty="0"/>
              <a:t>The requirements stated in the Clean Plants Manual</a:t>
            </a:r>
          </a:p>
          <a:p>
            <a:pPr lvl="1">
              <a:lnSpc>
                <a:spcPct val="90000"/>
              </a:lnSpc>
            </a:pPr>
            <a:r>
              <a:rPr lang="en-US" sz="1400" b="1" dirty="0"/>
              <a:t>What the auditor needs to audit to meet the standard</a:t>
            </a:r>
          </a:p>
          <a:p>
            <a:pPr marL="0" indent="0">
              <a:lnSpc>
                <a:spcPct val="90000"/>
              </a:lnSpc>
              <a:buNone/>
            </a:pPr>
            <a:endParaRPr lang="en-US" b="1" dirty="0"/>
          </a:p>
          <a:p>
            <a:pPr marL="0" indent="0">
              <a:lnSpc>
                <a:spcPct val="90000"/>
              </a:lnSpc>
              <a:buNone/>
            </a:pPr>
            <a:r>
              <a:rPr lang="en-US" b="1" dirty="0"/>
              <a:t>External Auditor Training</a:t>
            </a:r>
          </a:p>
          <a:p>
            <a:pPr>
              <a:lnSpc>
                <a:spcPct val="90000"/>
              </a:lnSpc>
            </a:pPr>
            <a:r>
              <a:rPr lang="en-US" sz="1400" b="1" dirty="0"/>
              <a:t>Cleans Plants Auditor Training Manual</a:t>
            </a:r>
          </a:p>
          <a:p>
            <a:pPr lvl="1">
              <a:lnSpc>
                <a:spcPct val="90000"/>
              </a:lnSpc>
            </a:pPr>
            <a:r>
              <a:rPr lang="en-US" sz="1400" b="1" dirty="0"/>
              <a:t>To familiarize auditors with the program and associated regulations</a:t>
            </a:r>
          </a:p>
          <a:p>
            <a:pPr lvl="1">
              <a:lnSpc>
                <a:spcPct val="90000"/>
              </a:lnSpc>
            </a:pPr>
            <a:r>
              <a:rPr lang="en-US" sz="1400" b="1" dirty="0"/>
              <a:t>Provides the basics of nursery production</a:t>
            </a:r>
          </a:p>
          <a:p>
            <a:pPr lvl="1">
              <a:lnSpc>
                <a:spcPct val="90000"/>
              </a:lnSpc>
            </a:pPr>
            <a:r>
              <a:rPr lang="en-US" sz="1400" b="1" dirty="0"/>
              <a:t>Outlines auditor responsibilities</a:t>
            </a:r>
          </a:p>
          <a:p>
            <a:pPr lvl="1">
              <a:lnSpc>
                <a:spcPct val="90000"/>
              </a:lnSpc>
            </a:pPr>
            <a:r>
              <a:rPr lang="en-US" sz="1400" b="1" dirty="0"/>
              <a:t>A one-hour virtual training session for new auditors</a:t>
            </a:r>
          </a:p>
          <a:p>
            <a:pPr lvl="1">
              <a:lnSpc>
                <a:spcPct val="90000"/>
              </a:lnSpc>
            </a:pPr>
            <a:endParaRPr lang="en-US" sz="1400" dirty="0"/>
          </a:p>
          <a:p>
            <a:pPr lvl="1">
              <a:lnSpc>
                <a:spcPct val="90000"/>
              </a:lnSpc>
            </a:pPr>
            <a:endParaRPr lang="en-US" sz="1400" dirty="0"/>
          </a:p>
        </p:txBody>
      </p:sp>
      <p:pic>
        <p:nvPicPr>
          <p:cNvPr id="3" name="Picture 6" descr="At Riverside Horticulture, we batch track every plant in our nursery to  ensure accurate stock records and traceability. Each batch is carefully  recorded with details such as: ✓ Batch Creation Date –">
            <a:extLst>
              <a:ext uri="{FF2B5EF4-FFF2-40B4-BE49-F238E27FC236}">
                <a16:creationId xmlns:a16="http://schemas.microsoft.com/office/drawing/2014/main" id="{6AB0AAE7-835F-7C54-B744-AC239D7A1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472" r="27376" b="-1"/>
          <a:stretch>
            <a:fillRect/>
          </a:stretch>
        </p:blipFill>
        <p:spPr bwMode="auto">
          <a:xfrm>
            <a:off x="8527893" y="1560093"/>
            <a:ext cx="2873159" cy="3737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0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50FF9-11AE-B9E0-5E0B-639806ABE288}"/>
            </a:ext>
          </a:extLst>
        </p:cNvPr>
        <p:cNvGrpSpPr/>
        <p:nvPr/>
      </p:nvGrpSpPr>
      <p:grpSpPr>
        <a:xfrm>
          <a:off x="0" y="0"/>
          <a:ext cx="0" cy="0"/>
          <a:chOff x="0" y="0"/>
          <a:chExt cx="0" cy="0"/>
        </a:xfrm>
      </p:grpSpPr>
      <p:sp>
        <p:nvSpPr>
          <p:cNvPr id="12" name="Rectangle 6">
            <a:extLst>
              <a:ext uri="{FF2B5EF4-FFF2-40B4-BE49-F238E27FC236}">
                <a16:creationId xmlns:a16="http://schemas.microsoft.com/office/drawing/2014/main" id="{650F471A-BD7B-6A78-DCE1-02290FEB30C9}"/>
              </a:ext>
            </a:extLst>
          </p:cNvPr>
          <p:cNvSpPr>
            <a:spLocks noGrp="1" noChangeArrowheads="1"/>
          </p:cNvSpPr>
          <p:nvPr>
            <p:ph type="sldNum" sz="quarter" idx="12"/>
          </p:nvPr>
        </p:nvSpPr>
        <p:spPr>
          <a:extLst>
            <a:ext uri="{FAA26D3D-D897-4be2-8F04-BA451C77F1D7}">
              <ma14:placeholderFlag xmlns="" xmlns:ma14="http://schemas.microsoft.com/office/mac/drawingml/2011/main" val="1"/>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fontAlgn="base">
              <a:spcBef>
                <a:spcPct val="0"/>
              </a:spcBef>
              <a:spcAft>
                <a:spcPct val="0"/>
              </a:spcAft>
            </a:pPr>
            <a:fld id="{93388387-41D3-8647-8218-31BAA4184C7D}" type="slidenum">
              <a:rPr lang="en-US" altLang="en-US">
                <a:solidFill>
                  <a:srgbClr val="FFFFFF"/>
                </a:solidFill>
                <a:latin typeface="Arial" panose="020B0604020202020204" pitchFamily="34" charset="0"/>
              </a:rPr>
              <a:pPr defTabSz="914400" fontAlgn="base">
                <a:spcBef>
                  <a:spcPct val="0"/>
                </a:spcBef>
                <a:spcAft>
                  <a:spcPct val="0"/>
                </a:spcAft>
              </a:pPr>
              <a:t>9</a:t>
            </a:fld>
            <a:endParaRPr lang="en-US" altLang="en-US">
              <a:solidFill>
                <a:srgbClr val="FFFFFF"/>
              </a:solidFill>
              <a:latin typeface="Arial" panose="020B0604020202020204" pitchFamily="34" charset="0"/>
            </a:endParaRPr>
          </a:p>
        </p:txBody>
      </p:sp>
      <p:sp>
        <p:nvSpPr>
          <p:cNvPr id="2050" name="Rectangle 2">
            <a:extLst>
              <a:ext uri="{FF2B5EF4-FFF2-40B4-BE49-F238E27FC236}">
                <a16:creationId xmlns:a16="http://schemas.microsoft.com/office/drawing/2014/main" id="{A38A194A-EF43-CEFA-19B7-FA5AC7B4ACA1}"/>
              </a:ext>
            </a:extLst>
          </p:cNvPr>
          <p:cNvSpPr>
            <a:spLocks noGrp="1" noChangeArrowheads="1"/>
          </p:cNvSpPr>
          <p:nvPr>
            <p:ph type="ctrTitle"/>
          </p:nvPr>
        </p:nvSpPr>
        <p:spPr>
          <a:xfrm>
            <a:off x="1752600" y="1524000"/>
            <a:ext cx="8686800" cy="1447800"/>
          </a:xfrm>
        </p:spPr>
        <p:txBody>
          <a:bodyPr/>
          <a:lstStyle/>
          <a:p>
            <a:pPr eaLnBrk="1" hangingPunct="1">
              <a:defRPr/>
            </a:pPr>
            <a:r>
              <a:rPr lang="en-US" altLang="en-US"/>
              <a:t>Clean Plants Internal Auditor</a:t>
            </a:r>
            <a:br>
              <a:rPr lang="en-US" altLang="en-US"/>
            </a:br>
            <a:r>
              <a:rPr lang="en-US" altLang="en-US"/>
              <a:t>Basic Training</a:t>
            </a:r>
            <a:endParaRPr lang="en-US" altLang="en-US" sz="4000"/>
          </a:p>
        </p:txBody>
      </p:sp>
      <p:grpSp>
        <p:nvGrpSpPr>
          <p:cNvPr id="4099" name="Group 6">
            <a:extLst>
              <a:ext uri="{FF2B5EF4-FFF2-40B4-BE49-F238E27FC236}">
                <a16:creationId xmlns:a16="http://schemas.microsoft.com/office/drawing/2014/main" id="{0BD04A93-021A-4A97-4AB3-6B7B775537AF}"/>
              </a:ext>
            </a:extLst>
          </p:cNvPr>
          <p:cNvGrpSpPr>
            <a:grpSpLocks/>
          </p:cNvGrpSpPr>
          <p:nvPr/>
        </p:nvGrpSpPr>
        <p:grpSpPr bwMode="auto">
          <a:xfrm>
            <a:off x="4800600" y="3200400"/>
            <a:ext cx="2514600" cy="1676400"/>
            <a:chOff x="1248" y="288"/>
            <a:chExt cx="2940" cy="2208"/>
          </a:xfrm>
        </p:grpSpPr>
        <p:pic>
          <p:nvPicPr>
            <p:cNvPr id="4103" name="Picture 7" descr="MCj04076120000[1]">
              <a:extLst>
                <a:ext uri="{FF2B5EF4-FFF2-40B4-BE49-F238E27FC236}">
                  <a16:creationId xmlns:a16="http://schemas.microsoft.com/office/drawing/2014/main" id="{27906888-0A7D-820E-98BF-DB267882A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288"/>
              <a:ext cx="2940" cy="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AutoShape 8">
              <a:extLst>
                <a:ext uri="{FF2B5EF4-FFF2-40B4-BE49-F238E27FC236}">
                  <a16:creationId xmlns:a16="http://schemas.microsoft.com/office/drawing/2014/main" id="{7D146FCC-F8EC-5FA3-236B-C27762FAFDDD}"/>
                </a:ext>
              </a:extLst>
            </p:cNvPr>
            <p:cNvSpPr>
              <a:spLocks noChangeArrowheads="1"/>
            </p:cNvSpPr>
            <p:nvPr/>
          </p:nvSpPr>
          <p:spPr bwMode="auto">
            <a:xfrm rot="-1377192">
              <a:off x="3073" y="1488"/>
              <a:ext cx="609" cy="527"/>
            </a:xfrm>
            <a:prstGeom prst="curvedDownArrow">
              <a:avLst>
                <a:gd name="adj1" fmla="val 13472"/>
                <a:gd name="adj2" fmla="val 4406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ndParaRPr>
            </a:p>
          </p:txBody>
        </p:sp>
        <p:sp>
          <p:nvSpPr>
            <p:cNvPr id="2057" name="AutoShape 9">
              <a:extLst>
                <a:ext uri="{FF2B5EF4-FFF2-40B4-BE49-F238E27FC236}">
                  <a16:creationId xmlns:a16="http://schemas.microsoft.com/office/drawing/2014/main" id="{8C3EB84C-E600-6E3B-8E87-CF2149150673}"/>
                </a:ext>
              </a:extLst>
            </p:cNvPr>
            <p:cNvSpPr>
              <a:spLocks noChangeArrowheads="1"/>
            </p:cNvSpPr>
            <p:nvPr/>
          </p:nvSpPr>
          <p:spPr bwMode="auto">
            <a:xfrm rot="-434713">
              <a:off x="1729" y="1440"/>
              <a:ext cx="600" cy="351"/>
            </a:xfrm>
            <a:prstGeom prst="curvedDownArrow">
              <a:avLst>
                <a:gd name="adj1" fmla="val 26580"/>
                <a:gd name="adj2" fmla="val 80309"/>
                <a:gd name="adj3" fmla="val 1747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a:solidFill>
                  <a:srgbClr val="FFFFFF"/>
                </a:solidFill>
                <a:latin typeface="Tahoma" charset="0"/>
              </a:endParaRPr>
            </a:p>
          </p:txBody>
        </p:sp>
      </p:grpSp>
      <p:sp>
        <p:nvSpPr>
          <p:cNvPr id="4100" name="Rectangle 11">
            <a:extLst>
              <a:ext uri="{FF2B5EF4-FFF2-40B4-BE49-F238E27FC236}">
                <a16:creationId xmlns:a16="http://schemas.microsoft.com/office/drawing/2014/main" id="{204BFF28-D9FB-670A-AD27-9499B166184B}"/>
              </a:ext>
            </a:extLst>
          </p:cNvPr>
          <p:cNvSpPr>
            <a:spLocks noChangeArrowheads="1"/>
          </p:cNvSpPr>
          <p:nvPr/>
        </p:nvSpPr>
        <p:spPr bwMode="auto">
          <a:xfrm>
            <a:off x="4343400" y="533400"/>
            <a:ext cx="3581400"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914400" eaLnBrk="0" fontAlgn="base" hangingPunct="0">
              <a:spcBef>
                <a:spcPct val="0"/>
              </a:spcBef>
              <a:spcAft>
                <a:spcPct val="0"/>
              </a:spcAft>
            </a:pPr>
            <a:endParaRPr lang="en-US" altLang="en-US">
              <a:solidFill>
                <a:srgbClr val="FFFFFF"/>
              </a:solidFill>
            </a:endParaRPr>
          </a:p>
        </p:txBody>
      </p:sp>
      <p:pic>
        <p:nvPicPr>
          <p:cNvPr id="2058" name="Picture 10" descr="CNCI-Logo-transparent">
            <a:extLst>
              <a:ext uri="{FF2B5EF4-FFF2-40B4-BE49-F238E27FC236}">
                <a16:creationId xmlns:a16="http://schemas.microsoft.com/office/drawing/2014/main" id="{92367B9B-C758-D0A0-0381-A7551C44BAA0}"/>
              </a:ext>
            </a:extLst>
          </p:cNvPr>
          <p:cNvPicPr>
            <a:picLocks noGrp="1" noChangeAspect="1" noChangeArrowheads="1"/>
          </p:cNvPicPr>
          <p:nvPr>
            <p:ph type="subTitle" idx="1"/>
          </p:nvPr>
        </p:nvPicPr>
        <p:blipFill>
          <a:blip r:embed="rId4">
            <a:extLst>
              <a:ext uri="{28A0092B-C50C-407E-A947-70E740481C1C}">
                <a14:useLocalDpi xmlns:a14="http://schemas.microsoft.com/office/drawing/2010/main" val="0"/>
              </a:ext>
            </a:extLst>
          </a:blip>
          <a:srcRect/>
          <a:stretch>
            <a:fillRect/>
          </a:stretch>
        </p:blipFill>
        <p:spPr>
          <a:xfrm>
            <a:off x="4267200" y="533401"/>
            <a:ext cx="3733800" cy="746125"/>
          </a:xfrm>
          <a:noFill/>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2060" name="Rectangle 12">
            <a:extLst>
              <a:ext uri="{FF2B5EF4-FFF2-40B4-BE49-F238E27FC236}">
                <a16:creationId xmlns:a16="http://schemas.microsoft.com/office/drawing/2014/main" id="{79C0F8F9-A1DF-8B7B-D124-8CBA3EAD766C}"/>
              </a:ext>
            </a:extLst>
          </p:cNvPr>
          <p:cNvSpPr>
            <a:spLocks noChangeArrowheads="1"/>
          </p:cNvSpPr>
          <p:nvPr/>
        </p:nvSpPr>
        <p:spPr bwMode="auto">
          <a:xfrm>
            <a:off x="1676400" y="51816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lgn="ctr">
              <a:defRPr sz="4400">
                <a:solidFill>
                  <a:schemeClr val="tx2"/>
                </a:solidFill>
                <a:effectLst>
                  <a:outerShdw blurRad="38100" dist="38100" dir="2700000" algn="tl">
                    <a:srgbClr val="000000"/>
                  </a:outerShdw>
                </a:effectLst>
                <a:latin typeface="Tahoma" charset="0"/>
              </a:defRPr>
            </a:lvl1pPr>
            <a:lvl2pPr algn="ctr">
              <a:defRPr sz="4400">
                <a:solidFill>
                  <a:schemeClr val="tx2"/>
                </a:solidFill>
                <a:effectLst>
                  <a:outerShdw blurRad="38100" dist="38100" dir="2700000" algn="tl">
                    <a:srgbClr val="000000"/>
                  </a:outerShdw>
                </a:effectLst>
                <a:latin typeface="Tahoma" charset="0"/>
              </a:defRPr>
            </a:lvl2pPr>
            <a:lvl3pPr algn="ctr">
              <a:defRPr sz="4400">
                <a:solidFill>
                  <a:schemeClr val="tx2"/>
                </a:solidFill>
                <a:effectLst>
                  <a:outerShdw blurRad="38100" dist="38100" dir="2700000" algn="tl">
                    <a:srgbClr val="000000"/>
                  </a:outerShdw>
                </a:effectLst>
                <a:latin typeface="Tahoma" charset="0"/>
              </a:defRPr>
            </a:lvl3pPr>
            <a:lvl4pPr algn="ctr">
              <a:defRPr sz="4400">
                <a:solidFill>
                  <a:schemeClr val="tx2"/>
                </a:solidFill>
                <a:effectLst>
                  <a:outerShdw blurRad="38100" dist="38100" dir="2700000" algn="tl">
                    <a:srgbClr val="000000"/>
                  </a:outerShdw>
                </a:effectLst>
                <a:latin typeface="Tahoma" charset="0"/>
              </a:defRPr>
            </a:lvl4pPr>
            <a:lvl5pPr algn="ctr">
              <a:defRPr sz="4400">
                <a:solidFill>
                  <a:schemeClr val="tx2"/>
                </a:solidFill>
                <a:effectLst>
                  <a:outerShdw blurRad="38100" dist="38100" dir="2700000" algn="tl">
                    <a:srgbClr val="000000"/>
                  </a:outerShdw>
                </a:effectLst>
                <a:latin typeface="Tahoma"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defTabSz="914400" fontAlgn="base">
              <a:spcBef>
                <a:spcPct val="0"/>
              </a:spcBef>
              <a:spcAft>
                <a:spcPct val="0"/>
              </a:spcAft>
              <a:defRPr/>
            </a:pPr>
            <a:r>
              <a:rPr lang="en-US" altLang="en-US" sz="4800">
                <a:solidFill>
                  <a:srgbClr val="E5FFFF"/>
                </a:solidFill>
              </a:rPr>
              <a:t>Internal Audit Procedures</a:t>
            </a:r>
            <a:endParaRPr lang="en-US" altLang="en-US">
              <a:solidFill>
                <a:srgbClr val="E5FFFF"/>
              </a:solidFill>
            </a:endParaRPr>
          </a:p>
        </p:txBody>
      </p:sp>
    </p:spTree>
    <p:extLst>
      <p:ext uri="{BB962C8B-B14F-4D97-AF65-F5344CB8AC3E}">
        <p14:creationId xmlns:p14="http://schemas.microsoft.com/office/powerpoint/2010/main" val="284542344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DPCP">
  <a:themeElements>
    <a:clrScheme name="DPCP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DPCP">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a:ln>
              <a:noFill/>
            </a:ln>
            <a:solidFill>
              <a:schemeClr val="tx1"/>
            </a:solidFill>
            <a:effectLst/>
            <a:latin typeface="Tahoma" charset="0"/>
          </a:defRPr>
        </a:defPPr>
      </a:lstStyle>
    </a:lnDef>
  </a:objectDefaults>
  <a:extraClrSchemeLst>
    <a:extraClrScheme>
      <a:clrScheme name="DPCP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DPCP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DPCP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DPCP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DPCP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DPCP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DPCP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DPCP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59bff8a0fa15e84811eb26df86f894a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547236e0e5e5ee95d534b2772b9cafca"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AED222A7-7020-4405-B68A-33FE4579120A}"/>
</file>

<file path=customXml/itemProps2.xml><?xml version="1.0" encoding="utf-8"?>
<ds:datastoreItem xmlns:ds="http://schemas.openxmlformats.org/officeDocument/2006/customXml" ds:itemID="{E1FE4AE2-C20D-47BA-B4E9-2636D170D2AE}"/>
</file>

<file path=customXml/itemProps3.xml><?xml version="1.0" encoding="utf-8"?>
<ds:datastoreItem xmlns:ds="http://schemas.openxmlformats.org/officeDocument/2006/customXml" ds:itemID="{AF1160EC-9BDE-4799-B725-EA34940E199B}"/>
</file>

<file path=docProps/app.xml><?xml version="1.0" encoding="utf-8"?>
<Properties xmlns="http://schemas.openxmlformats.org/officeDocument/2006/extended-properties" xmlns:vt="http://schemas.openxmlformats.org/officeDocument/2006/docPropsVTypes">
  <Template>Wisp</Template>
  <TotalTime>7348</TotalTime>
  <Words>902</Words>
  <Application>Microsoft Macintosh PowerPoint</Application>
  <PresentationFormat>Widescreen</PresentationFormat>
  <Paragraphs>129</Paragraphs>
  <Slides>12</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Arial</vt:lpstr>
      <vt:lpstr>Calibri</vt:lpstr>
      <vt:lpstr>Calisto MT</vt:lpstr>
      <vt:lpstr>Century Gothic</vt:lpstr>
      <vt:lpstr>Garamond</vt:lpstr>
      <vt:lpstr>Symbol</vt:lpstr>
      <vt:lpstr>Tahoma</vt:lpstr>
      <vt:lpstr>Times New Roman</vt:lpstr>
      <vt:lpstr>Wingdings</vt:lpstr>
      <vt:lpstr>Wingdings 3</vt:lpstr>
      <vt:lpstr>Wisp</vt:lpstr>
      <vt:lpstr>DPCP</vt:lpstr>
      <vt:lpstr>   </vt:lpstr>
      <vt:lpstr>Agenda</vt:lpstr>
      <vt:lpstr>CNCI’s Clean Plants Certification</vt:lpstr>
      <vt:lpstr>Training Tools and Resources</vt:lpstr>
      <vt:lpstr>PowerPoint Presentation</vt:lpstr>
      <vt:lpstr>For Nurseries</vt:lpstr>
      <vt:lpstr>Questions and Answers Regarding Clean Plants Standard and Training Materials </vt:lpstr>
      <vt:lpstr>For Auditors</vt:lpstr>
      <vt:lpstr>Clean Plants Internal Auditor Basic Training</vt:lpstr>
      <vt:lpstr>Challenges with Decreasing Enrolment</vt:lpstr>
      <vt:lpstr>Opportunities?</vt:lpstr>
      <vt:lpstr>Jamie Aalbers  Growers and Research Specialist Canadian Nursery Landscape Association www.cnla.ca jamie@canadanursery.com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Plants Certification</dc:title>
  <dc:creator>Jamie Aalbers</dc:creator>
  <cp:lastModifiedBy>Jamie Aalbers</cp:lastModifiedBy>
  <cp:revision>51</cp:revision>
  <cp:lastPrinted>2021-03-12T15:32:08Z</cp:lastPrinted>
  <dcterms:created xsi:type="dcterms:W3CDTF">2021-03-11T20:43:22Z</dcterms:created>
  <dcterms:modified xsi:type="dcterms:W3CDTF">2025-10-17T19:11:26Z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y fmtid="{D5CDD505-2E9C-101B-9397-08002B2CF9AE}" pid="3" name="MediaServiceImageTags">
    <vt:lpwstr/>
  </property>
</Properties>
</file>