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1"/>
  </p:notesMasterIdLst>
  <p:sldIdLst>
    <p:sldId id="256" r:id="rId5"/>
    <p:sldId id="257" r:id="rId6"/>
    <p:sldId id="265" r:id="rId7"/>
    <p:sldId id="266" r:id="rId8"/>
    <p:sldId id="354" r:id="rId9"/>
    <p:sldId id="655" r:id="rId10"/>
    <p:sldId id="622" r:id="rId11"/>
    <p:sldId id="645" r:id="rId12"/>
    <p:sldId id="656" r:id="rId13"/>
    <p:sldId id="657" r:id="rId14"/>
    <p:sldId id="658" r:id="rId15"/>
    <p:sldId id="631" r:id="rId16"/>
    <p:sldId id="660" r:id="rId17"/>
    <p:sldId id="644" r:id="rId18"/>
    <p:sldId id="659" r:id="rId19"/>
    <p:sldId id="64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delka Marin-Martinez" userId="18629550-3c9d-4252-a615-0373b95fad7d" providerId="ADAL" clId="{AAD598E6-85F7-4ACD-98C3-23978E2FA73E}"/>
    <pc:docChg chg="modSld">
      <pc:chgData name="Nedelka Marin-Martinez" userId="18629550-3c9d-4252-a615-0373b95fad7d" providerId="ADAL" clId="{AAD598E6-85F7-4ACD-98C3-23978E2FA73E}" dt="2025-10-17T19:05:32.990" v="0" actId="20577"/>
      <pc:docMkLst>
        <pc:docMk/>
      </pc:docMkLst>
      <pc:sldChg chg="modSp mod">
        <pc:chgData name="Nedelka Marin-Martinez" userId="18629550-3c9d-4252-a615-0373b95fad7d" providerId="ADAL" clId="{AAD598E6-85F7-4ACD-98C3-23978E2FA73E}" dt="2025-10-17T19:05:32.990" v="0" actId="20577"/>
        <pc:sldMkLst>
          <pc:docMk/>
          <pc:sldMk cId="4104803885" sldId="256"/>
        </pc:sldMkLst>
        <pc:spChg chg="mod">
          <ac:chgData name="Nedelka Marin-Martinez" userId="18629550-3c9d-4252-a615-0373b95fad7d" providerId="ADAL" clId="{AAD598E6-85F7-4ACD-98C3-23978E2FA73E}" dt="2025-10-17T19:05:32.990" v="0" actId="20577"/>
          <ac:spMkLst>
            <pc:docMk/>
            <pc:sldMk cId="4104803885" sldId="256"/>
            <ac:spMk id="6" creationId="{1DB3726A-D894-57A6-E71C-00B966CDD0F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331979-C156-4E09-9359-300A48BA4594}" type="doc">
      <dgm:prSet loTypeId="urn:microsoft.com/office/officeart/2011/layout/Circle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B5F1684-1244-430A-B47F-D36ECAADD58D}">
      <dgm:prSet phldrT="[Text]" phldr="0"/>
      <dgm:spPr/>
      <dgm:t>
        <a:bodyPr/>
        <a:lstStyle/>
        <a:p>
          <a:r>
            <a:rPr lang="en-US" dirty="0"/>
            <a:t>Call for PP</a:t>
          </a:r>
        </a:p>
      </dgm:t>
    </dgm:pt>
    <dgm:pt modelId="{06458DFF-BCAB-4AB0-AD92-BB789F8A5B12}" type="parTrans" cxnId="{B9851E41-C934-498D-AE08-97B226A53B44}">
      <dgm:prSet/>
      <dgm:spPr/>
      <dgm:t>
        <a:bodyPr/>
        <a:lstStyle/>
        <a:p>
          <a:endParaRPr lang="en-US"/>
        </a:p>
      </dgm:t>
    </dgm:pt>
    <dgm:pt modelId="{FF154B1C-2204-4B5B-ABDC-8E05EDABA887}" type="sibTrans" cxnId="{B9851E41-C934-498D-AE08-97B226A53B44}">
      <dgm:prSet/>
      <dgm:spPr/>
      <dgm:t>
        <a:bodyPr/>
        <a:lstStyle/>
        <a:p>
          <a:endParaRPr lang="en-US"/>
        </a:p>
      </dgm:t>
    </dgm:pt>
    <dgm:pt modelId="{653639AC-7E70-47A0-A544-D27046851AFC}">
      <dgm:prSet phldrT="[Text]" phldr="0"/>
      <dgm:spPr/>
      <dgm:t>
        <a:bodyPr/>
        <a:lstStyle/>
        <a:p>
          <a:r>
            <a:rPr lang="en-US" dirty="0"/>
            <a:t>Submission of PP</a:t>
          </a:r>
        </a:p>
      </dgm:t>
    </dgm:pt>
    <dgm:pt modelId="{CEFECD83-C50D-4109-B605-97E844006F68}" type="parTrans" cxnId="{DE2533EF-5501-4370-8729-A2544168D273}">
      <dgm:prSet/>
      <dgm:spPr/>
      <dgm:t>
        <a:bodyPr/>
        <a:lstStyle/>
        <a:p>
          <a:endParaRPr lang="en-US"/>
        </a:p>
      </dgm:t>
    </dgm:pt>
    <dgm:pt modelId="{5577E83D-8DC2-4EA3-BF41-71906506AE2D}" type="sibTrans" cxnId="{DE2533EF-5501-4370-8729-A2544168D273}">
      <dgm:prSet/>
      <dgm:spPr/>
      <dgm:t>
        <a:bodyPr/>
        <a:lstStyle/>
        <a:p>
          <a:endParaRPr lang="en-US"/>
        </a:p>
      </dgm:t>
    </dgm:pt>
    <dgm:pt modelId="{DE41D5BA-CC4E-4DD9-84E9-48B62026FB69}">
      <dgm:prSet phldrT="[Text]" phldr="0"/>
      <dgm:spPr/>
      <dgm:t>
        <a:bodyPr/>
        <a:lstStyle/>
        <a:p>
          <a:r>
            <a:rPr lang="en-US" dirty="0"/>
            <a:t>Screening and Prioritization by AMC</a:t>
          </a:r>
        </a:p>
      </dgm:t>
    </dgm:pt>
    <dgm:pt modelId="{A36D4CAB-0D6A-4B94-88F8-8483CC379337}" type="parTrans" cxnId="{850D9A47-C84B-4B52-80BB-13530EAB5428}">
      <dgm:prSet/>
      <dgm:spPr/>
      <dgm:t>
        <a:bodyPr/>
        <a:lstStyle/>
        <a:p>
          <a:endParaRPr lang="en-US"/>
        </a:p>
      </dgm:t>
    </dgm:pt>
    <dgm:pt modelId="{01A1B303-5C2C-4807-92BD-0BAB7B97860A}" type="sibTrans" cxnId="{850D9A47-C84B-4B52-80BB-13530EAB5428}">
      <dgm:prSet/>
      <dgm:spPr/>
      <dgm:t>
        <a:bodyPr/>
        <a:lstStyle/>
        <a:p>
          <a:endParaRPr lang="en-US"/>
        </a:p>
      </dgm:t>
    </dgm:pt>
    <dgm:pt modelId="{76EBF5F8-49B6-4C0E-A482-F3248CC1DDD0}">
      <dgm:prSet/>
      <dgm:spPr/>
      <dgm:t>
        <a:bodyPr/>
        <a:lstStyle/>
        <a:p>
          <a:r>
            <a:rPr lang="en-US" dirty="0">
              <a:solidFill>
                <a:srgbClr val="FF0000"/>
              </a:solidFill>
            </a:rPr>
            <a:t>PP approval by the Executive Committee</a:t>
          </a:r>
        </a:p>
      </dgm:t>
    </dgm:pt>
    <dgm:pt modelId="{599F6FCF-0638-4B32-A650-0D8FDD69FC88}" type="parTrans" cxnId="{4EA8CD88-9B51-4C0F-B683-AD6A4FFCDACA}">
      <dgm:prSet/>
      <dgm:spPr/>
      <dgm:t>
        <a:bodyPr/>
        <a:lstStyle/>
        <a:p>
          <a:endParaRPr lang="en-US"/>
        </a:p>
      </dgm:t>
    </dgm:pt>
    <dgm:pt modelId="{E6C040F0-495A-437B-9C88-A7BFF497407F}" type="sibTrans" cxnId="{4EA8CD88-9B51-4C0F-B683-AD6A4FFCDACA}">
      <dgm:prSet/>
      <dgm:spPr/>
      <dgm:t>
        <a:bodyPr/>
        <a:lstStyle/>
        <a:p>
          <a:endParaRPr lang="en-US"/>
        </a:p>
      </dgm:t>
    </dgm:pt>
    <dgm:pt modelId="{4E04B2C2-C4D7-41ED-B89F-7811D26C9156}">
      <dgm:prSet/>
      <dgm:spPr/>
      <dgm:t>
        <a:bodyPr/>
        <a:lstStyle/>
        <a:p>
          <a:r>
            <a:rPr lang="en-US" dirty="0"/>
            <a:t>Approved projects added to the WP.</a:t>
          </a:r>
        </a:p>
        <a:p>
          <a:r>
            <a:rPr lang="en-US" dirty="0"/>
            <a:t> WP approved by EC</a:t>
          </a:r>
        </a:p>
      </dgm:t>
    </dgm:pt>
    <dgm:pt modelId="{0A06A49D-ABDA-4FB2-9547-94C4D18E1AD0}" type="parTrans" cxnId="{B9E04AD0-510E-4EA9-8702-4A3B2CD9FBEB}">
      <dgm:prSet/>
      <dgm:spPr/>
      <dgm:t>
        <a:bodyPr/>
        <a:lstStyle/>
        <a:p>
          <a:endParaRPr lang="en-US"/>
        </a:p>
      </dgm:t>
    </dgm:pt>
    <dgm:pt modelId="{F4C779B7-D6A1-47A0-9357-325D91F220BC}" type="sibTrans" cxnId="{B9E04AD0-510E-4EA9-8702-4A3B2CD9FBEB}">
      <dgm:prSet/>
      <dgm:spPr/>
      <dgm:t>
        <a:bodyPr/>
        <a:lstStyle/>
        <a:p>
          <a:endParaRPr lang="en-US"/>
        </a:p>
      </dgm:t>
    </dgm:pt>
    <dgm:pt modelId="{8E6F0D70-7533-44FA-9BF6-0E444BC65C0B}" type="pres">
      <dgm:prSet presAssocID="{53331979-C156-4E09-9359-300A48BA4594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1D78BC84-D140-4D93-8257-8AA3B6C24F74}" type="pres">
      <dgm:prSet presAssocID="{4E04B2C2-C4D7-41ED-B89F-7811D26C9156}" presName="Accent5" presStyleCnt="0"/>
      <dgm:spPr/>
    </dgm:pt>
    <dgm:pt modelId="{9A7D438D-2F23-4609-A7AE-2F3031BC27EE}" type="pres">
      <dgm:prSet presAssocID="{4E04B2C2-C4D7-41ED-B89F-7811D26C9156}" presName="Accent" presStyleLbl="node1" presStyleIdx="0" presStyleCnt="5"/>
      <dgm:spPr/>
    </dgm:pt>
    <dgm:pt modelId="{1922BD1D-499B-4F63-89A4-65657DA4B5C7}" type="pres">
      <dgm:prSet presAssocID="{4E04B2C2-C4D7-41ED-B89F-7811D26C9156}" presName="ParentBackground5" presStyleCnt="0"/>
      <dgm:spPr/>
    </dgm:pt>
    <dgm:pt modelId="{192692D0-7848-41EB-AD4E-284AE35591C9}" type="pres">
      <dgm:prSet presAssocID="{4E04B2C2-C4D7-41ED-B89F-7811D26C9156}" presName="ParentBackground" presStyleLbl="fgAcc1" presStyleIdx="0" presStyleCnt="5"/>
      <dgm:spPr/>
    </dgm:pt>
    <dgm:pt modelId="{EDA4A925-01CD-460F-8C2E-E5434C1D4B55}" type="pres">
      <dgm:prSet presAssocID="{4E04B2C2-C4D7-41ED-B89F-7811D26C9156}" presName="Parent5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1E68B5EA-5ACA-4F35-AFC7-24FEE7974C62}" type="pres">
      <dgm:prSet presAssocID="{76EBF5F8-49B6-4C0E-A482-F3248CC1DDD0}" presName="Accent4" presStyleCnt="0"/>
      <dgm:spPr/>
    </dgm:pt>
    <dgm:pt modelId="{BAA8631E-268C-46C1-931E-C615D92FDB2A}" type="pres">
      <dgm:prSet presAssocID="{76EBF5F8-49B6-4C0E-A482-F3248CC1DDD0}" presName="Accent" presStyleLbl="node1" presStyleIdx="1" presStyleCnt="5"/>
      <dgm:spPr/>
    </dgm:pt>
    <dgm:pt modelId="{30B7AF39-3434-4444-9B39-BF8653284719}" type="pres">
      <dgm:prSet presAssocID="{76EBF5F8-49B6-4C0E-A482-F3248CC1DDD0}" presName="ParentBackground4" presStyleCnt="0"/>
      <dgm:spPr/>
    </dgm:pt>
    <dgm:pt modelId="{BB3DB807-E129-43FF-A6DD-E1A29E1FA5C0}" type="pres">
      <dgm:prSet presAssocID="{76EBF5F8-49B6-4C0E-A482-F3248CC1DDD0}" presName="ParentBackground" presStyleLbl="fgAcc1" presStyleIdx="1" presStyleCnt="5"/>
      <dgm:spPr/>
    </dgm:pt>
    <dgm:pt modelId="{46DF6918-F7B2-4F66-A228-BFFAB92E4C17}" type="pres">
      <dgm:prSet presAssocID="{76EBF5F8-49B6-4C0E-A482-F3248CC1DDD0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E22947C0-C945-40A6-8B45-2BA11E5FC82C}" type="pres">
      <dgm:prSet presAssocID="{DE41D5BA-CC4E-4DD9-84E9-48B62026FB69}" presName="Accent3" presStyleCnt="0"/>
      <dgm:spPr/>
    </dgm:pt>
    <dgm:pt modelId="{5C6C7375-10D5-425A-B8F7-6CB62FD68B6A}" type="pres">
      <dgm:prSet presAssocID="{DE41D5BA-CC4E-4DD9-84E9-48B62026FB69}" presName="Accent" presStyleLbl="node1" presStyleIdx="2" presStyleCnt="5"/>
      <dgm:spPr/>
    </dgm:pt>
    <dgm:pt modelId="{667D7757-9AFD-4FE5-A341-1EFE9DA45BD7}" type="pres">
      <dgm:prSet presAssocID="{DE41D5BA-CC4E-4DD9-84E9-48B62026FB69}" presName="ParentBackground3" presStyleCnt="0"/>
      <dgm:spPr/>
    </dgm:pt>
    <dgm:pt modelId="{EEF3C62F-23F3-445D-8EDD-96FADBF8BA4B}" type="pres">
      <dgm:prSet presAssocID="{DE41D5BA-CC4E-4DD9-84E9-48B62026FB69}" presName="ParentBackground" presStyleLbl="fgAcc1" presStyleIdx="2" presStyleCnt="5"/>
      <dgm:spPr/>
    </dgm:pt>
    <dgm:pt modelId="{AD1DCB60-3269-4D29-A883-0D132171FEC8}" type="pres">
      <dgm:prSet presAssocID="{DE41D5BA-CC4E-4DD9-84E9-48B62026FB69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97504433-4AB2-4547-9BA9-9959F5A0BD11}" type="pres">
      <dgm:prSet presAssocID="{653639AC-7E70-47A0-A544-D27046851AFC}" presName="Accent2" presStyleCnt="0"/>
      <dgm:spPr/>
    </dgm:pt>
    <dgm:pt modelId="{29AC33EF-5739-4282-A611-62CFADDAD6FB}" type="pres">
      <dgm:prSet presAssocID="{653639AC-7E70-47A0-A544-D27046851AFC}" presName="Accent" presStyleLbl="node1" presStyleIdx="3" presStyleCnt="5"/>
      <dgm:spPr/>
    </dgm:pt>
    <dgm:pt modelId="{E4CDEAA6-45A3-49D9-A96A-B81879F796CC}" type="pres">
      <dgm:prSet presAssocID="{653639AC-7E70-47A0-A544-D27046851AFC}" presName="ParentBackground2" presStyleCnt="0"/>
      <dgm:spPr/>
    </dgm:pt>
    <dgm:pt modelId="{B7A79DFA-B5F1-4221-AEFB-640515BF7360}" type="pres">
      <dgm:prSet presAssocID="{653639AC-7E70-47A0-A544-D27046851AFC}" presName="ParentBackground" presStyleLbl="fgAcc1" presStyleIdx="3" presStyleCnt="5"/>
      <dgm:spPr/>
    </dgm:pt>
    <dgm:pt modelId="{56B14AEE-C289-40C6-909C-5E5ED58F87BB}" type="pres">
      <dgm:prSet presAssocID="{653639AC-7E70-47A0-A544-D27046851AFC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24662785-06EE-485F-ABE8-29F5347A5A5C}" type="pres">
      <dgm:prSet presAssocID="{6B5F1684-1244-430A-B47F-D36ECAADD58D}" presName="Accent1" presStyleCnt="0"/>
      <dgm:spPr/>
    </dgm:pt>
    <dgm:pt modelId="{0ECC8691-E7E3-4E1E-B816-376F2D240364}" type="pres">
      <dgm:prSet presAssocID="{6B5F1684-1244-430A-B47F-D36ECAADD58D}" presName="Accent" presStyleLbl="node1" presStyleIdx="4" presStyleCnt="5"/>
      <dgm:spPr/>
    </dgm:pt>
    <dgm:pt modelId="{5D7D2634-E5D1-4043-99F7-F0AF92B7AD84}" type="pres">
      <dgm:prSet presAssocID="{6B5F1684-1244-430A-B47F-D36ECAADD58D}" presName="ParentBackground1" presStyleCnt="0"/>
      <dgm:spPr/>
    </dgm:pt>
    <dgm:pt modelId="{5A1FEECD-7242-4A94-9DA1-BCDC172B8723}" type="pres">
      <dgm:prSet presAssocID="{6B5F1684-1244-430A-B47F-D36ECAADD58D}" presName="ParentBackground" presStyleLbl="fgAcc1" presStyleIdx="4" presStyleCnt="5"/>
      <dgm:spPr/>
    </dgm:pt>
    <dgm:pt modelId="{C03AED79-0749-4FAA-A9F4-95B6F08F6E47}" type="pres">
      <dgm:prSet presAssocID="{6B5F1684-1244-430A-B47F-D36ECAADD58D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51209011-AB69-4636-9F26-DC404FC0CD30}" type="presOf" srcId="{653639AC-7E70-47A0-A544-D27046851AFC}" destId="{56B14AEE-C289-40C6-909C-5E5ED58F87BB}" srcOrd="1" destOrd="0" presId="urn:microsoft.com/office/officeart/2011/layout/CircleProcess"/>
    <dgm:cxn modelId="{5F5F0119-75CA-4BC3-A226-30F96DD7A8A9}" type="presOf" srcId="{DE41D5BA-CC4E-4DD9-84E9-48B62026FB69}" destId="{AD1DCB60-3269-4D29-A883-0D132171FEC8}" srcOrd="1" destOrd="0" presId="urn:microsoft.com/office/officeart/2011/layout/CircleProcess"/>
    <dgm:cxn modelId="{C482E022-0B56-4A56-AB1C-60A268C5BB25}" type="presOf" srcId="{6B5F1684-1244-430A-B47F-D36ECAADD58D}" destId="{5A1FEECD-7242-4A94-9DA1-BCDC172B8723}" srcOrd="0" destOrd="0" presId="urn:microsoft.com/office/officeart/2011/layout/CircleProcess"/>
    <dgm:cxn modelId="{A853973C-F1A1-4759-946D-8913A4374F58}" type="presOf" srcId="{53331979-C156-4E09-9359-300A48BA4594}" destId="{8E6F0D70-7533-44FA-9BF6-0E444BC65C0B}" srcOrd="0" destOrd="0" presId="urn:microsoft.com/office/officeart/2011/layout/CircleProcess"/>
    <dgm:cxn modelId="{B9851E41-C934-498D-AE08-97B226A53B44}" srcId="{53331979-C156-4E09-9359-300A48BA4594}" destId="{6B5F1684-1244-430A-B47F-D36ECAADD58D}" srcOrd="0" destOrd="0" parTransId="{06458DFF-BCAB-4AB0-AD92-BB789F8A5B12}" sibTransId="{FF154B1C-2204-4B5B-ABDC-8E05EDABA887}"/>
    <dgm:cxn modelId="{3152D846-0979-4A1B-B209-4F3D7C579EDC}" type="presOf" srcId="{DE41D5BA-CC4E-4DD9-84E9-48B62026FB69}" destId="{EEF3C62F-23F3-445D-8EDD-96FADBF8BA4B}" srcOrd="0" destOrd="0" presId="urn:microsoft.com/office/officeart/2011/layout/CircleProcess"/>
    <dgm:cxn modelId="{850D9A47-C84B-4B52-80BB-13530EAB5428}" srcId="{53331979-C156-4E09-9359-300A48BA4594}" destId="{DE41D5BA-CC4E-4DD9-84E9-48B62026FB69}" srcOrd="2" destOrd="0" parTransId="{A36D4CAB-0D6A-4B94-88F8-8483CC379337}" sibTransId="{01A1B303-5C2C-4807-92BD-0BAB7B97860A}"/>
    <dgm:cxn modelId="{4EA8CD88-9B51-4C0F-B683-AD6A4FFCDACA}" srcId="{53331979-C156-4E09-9359-300A48BA4594}" destId="{76EBF5F8-49B6-4C0E-A482-F3248CC1DDD0}" srcOrd="3" destOrd="0" parTransId="{599F6FCF-0638-4B32-A650-0D8FDD69FC88}" sibTransId="{E6C040F0-495A-437B-9C88-A7BFF497407F}"/>
    <dgm:cxn modelId="{50A33AC0-B0F4-4B9D-B081-00E196CFDF9B}" type="presOf" srcId="{76EBF5F8-49B6-4C0E-A482-F3248CC1DDD0}" destId="{BB3DB807-E129-43FF-A6DD-E1A29E1FA5C0}" srcOrd="0" destOrd="0" presId="urn:microsoft.com/office/officeart/2011/layout/CircleProcess"/>
    <dgm:cxn modelId="{B9E04AD0-510E-4EA9-8702-4A3B2CD9FBEB}" srcId="{53331979-C156-4E09-9359-300A48BA4594}" destId="{4E04B2C2-C4D7-41ED-B89F-7811D26C9156}" srcOrd="4" destOrd="0" parTransId="{0A06A49D-ABDA-4FB2-9547-94C4D18E1AD0}" sibTransId="{F4C779B7-D6A1-47A0-9357-325D91F220BC}"/>
    <dgm:cxn modelId="{923837D4-B463-4051-9636-EE2AB6E39424}" type="presOf" srcId="{653639AC-7E70-47A0-A544-D27046851AFC}" destId="{B7A79DFA-B5F1-4221-AEFB-640515BF7360}" srcOrd="0" destOrd="0" presId="urn:microsoft.com/office/officeart/2011/layout/CircleProcess"/>
    <dgm:cxn modelId="{E9D138DB-5E60-45B5-ABFE-BCE15F85FAAE}" type="presOf" srcId="{4E04B2C2-C4D7-41ED-B89F-7811D26C9156}" destId="{EDA4A925-01CD-460F-8C2E-E5434C1D4B55}" srcOrd="1" destOrd="0" presId="urn:microsoft.com/office/officeart/2011/layout/CircleProcess"/>
    <dgm:cxn modelId="{76F761DC-6F4C-4A8C-BA63-C1EE918B17B0}" type="presOf" srcId="{76EBF5F8-49B6-4C0E-A482-F3248CC1DDD0}" destId="{46DF6918-F7B2-4F66-A228-BFFAB92E4C17}" srcOrd="1" destOrd="0" presId="urn:microsoft.com/office/officeart/2011/layout/CircleProcess"/>
    <dgm:cxn modelId="{F074C5E8-D819-412E-A805-F31EA61E439E}" type="presOf" srcId="{6B5F1684-1244-430A-B47F-D36ECAADD58D}" destId="{C03AED79-0749-4FAA-A9F4-95B6F08F6E47}" srcOrd="1" destOrd="0" presId="urn:microsoft.com/office/officeart/2011/layout/CircleProcess"/>
    <dgm:cxn modelId="{DE2533EF-5501-4370-8729-A2544168D273}" srcId="{53331979-C156-4E09-9359-300A48BA4594}" destId="{653639AC-7E70-47A0-A544-D27046851AFC}" srcOrd="1" destOrd="0" parTransId="{CEFECD83-C50D-4109-B605-97E844006F68}" sibTransId="{5577E83D-8DC2-4EA3-BF41-71906506AE2D}"/>
    <dgm:cxn modelId="{01FFE9EF-A3C6-46A2-81CC-75B4AA531CE2}" type="presOf" srcId="{4E04B2C2-C4D7-41ED-B89F-7811D26C9156}" destId="{192692D0-7848-41EB-AD4E-284AE35591C9}" srcOrd="0" destOrd="0" presId="urn:microsoft.com/office/officeart/2011/layout/CircleProcess"/>
    <dgm:cxn modelId="{3F6C17DE-569C-43E9-8BCD-44C479D78362}" type="presParOf" srcId="{8E6F0D70-7533-44FA-9BF6-0E444BC65C0B}" destId="{1D78BC84-D140-4D93-8257-8AA3B6C24F74}" srcOrd="0" destOrd="0" presId="urn:microsoft.com/office/officeart/2011/layout/CircleProcess"/>
    <dgm:cxn modelId="{4BB4BCB9-2D87-4F92-A33B-6DDD53D34DF8}" type="presParOf" srcId="{1D78BC84-D140-4D93-8257-8AA3B6C24F74}" destId="{9A7D438D-2F23-4609-A7AE-2F3031BC27EE}" srcOrd="0" destOrd="0" presId="urn:microsoft.com/office/officeart/2011/layout/CircleProcess"/>
    <dgm:cxn modelId="{2975B175-C22E-4934-9357-9B0ED2270D2A}" type="presParOf" srcId="{8E6F0D70-7533-44FA-9BF6-0E444BC65C0B}" destId="{1922BD1D-499B-4F63-89A4-65657DA4B5C7}" srcOrd="1" destOrd="0" presId="urn:microsoft.com/office/officeart/2011/layout/CircleProcess"/>
    <dgm:cxn modelId="{263D813D-1D8D-4B40-86F6-1C4C216D816D}" type="presParOf" srcId="{1922BD1D-499B-4F63-89A4-65657DA4B5C7}" destId="{192692D0-7848-41EB-AD4E-284AE35591C9}" srcOrd="0" destOrd="0" presId="urn:microsoft.com/office/officeart/2011/layout/CircleProcess"/>
    <dgm:cxn modelId="{D92E45EF-DBDC-44DF-9B05-5653BED77147}" type="presParOf" srcId="{8E6F0D70-7533-44FA-9BF6-0E444BC65C0B}" destId="{EDA4A925-01CD-460F-8C2E-E5434C1D4B55}" srcOrd="2" destOrd="0" presId="urn:microsoft.com/office/officeart/2011/layout/CircleProcess"/>
    <dgm:cxn modelId="{302A6E43-8E72-4426-B010-1AE6ACF5AC77}" type="presParOf" srcId="{8E6F0D70-7533-44FA-9BF6-0E444BC65C0B}" destId="{1E68B5EA-5ACA-4F35-AFC7-24FEE7974C62}" srcOrd="3" destOrd="0" presId="urn:microsoft.com/office/officeart/2011/layout/CircleProcess"/>
    <dgm:cxn modelId="{89ABB1CB-5BAA-411F-BA19-1228FE0F80DC}" type="presParOf" srcId="{1E68B5EA-5ACA-4F35-AFC7-24FEE7974C62}" destId="{BAA8631E-268C-46C1-931E-C615D92FDB2A}" srcOrd="0" destOrd="0" presId="urn:microsoft.com/office/officeart/2011/layout/CircleProcess"/>
    <dgm:cxn modelId="{9F062C64-EC62-4726-B3DE-0CA7DA9AB3F9}" type="presParOf" srcId="{8E6F0D70-7533-44FA-9BF6-0E444BC65C0B}" destId="{30B7AF39-3434-4444-9B39-BF8653284719}" srcOrd="4" destOrd="0" presId="urn:microsoft.com/office/officeart/2011/layout/CircleProcess"/>
    <dgm:cxn modelId="{C462D11A-A3F9-4C72-84C6-19EB700BF41F}" type="presParOf" srcId="{30B7AF39-3434-4444-9B39-BF8653284719}" destId="{BB3DB807-E129-43FF-A6DD-E1A29E1FA5C0}" srcOrd="0" destOrd="0" presId="urn:microsoft.com/office/officeart/2011/layout/CircleProcess"/>
    <dgm:cxn modelId="{97DC92E4-A1F7-4CFF-B27D-9E17D0BF4CC9}" type="presParOf" srcId="{8E6F0D70-7533-44FA-9BF6-0E444BC65C0B}" destId="{46DF6918-F7B2-4F66-A228-BFFAB92E4C17}" srcOrd="5" destOrd="0" presId="urn:microsoft.com/office/officeart/2011/layout/CircleProcess"/>
    <dgm:cxn modelId="{3B093F83-DCC1-4A2F-9DC0-5604565DD1DD}" type="presParOf" srcId="{8E6F0D70-7533-44FA-9BF6-0E444BC65C0B}" destId="{E22947C0-C945-40A6-8B45-2BA11E5FC82C}" srcOrd="6" destOrd="0" presId="urn:microsoft.com/office/officeart/2011/layout/CircleProcess"/>
    <dgm:cxn modelId="{19BB3E5A-C0CC-486B-B47B-071229DAAFCA}" type="presParOf" srcId="{E22947C0-C945-40A6-8B45-2BA11E5FC82C}" destId="{5C6C7375-10D5-425A-B8F7-6CB62FD68B6A}" srcOrd="0" destOrd="0" presId="urn:microsoft.com/office/officeart/2011/layout/CircleProcess"/>
    <dgm:cxn modelId="{B4B172C3-B671-4A81-89B7-98364C8D6CEE}" type="presParOf" srcId="{8E6F0D70-7533-44FA-9BF6-0E444BC65C0B}" destId="{667D7757-9AFD-4FE5-A341-1EFE9DA45BD7}" srcOrd="7" destOrd="0" presId="urn:microsoft.com/office/officeart/2011/layout/CircleProcess"/>
    <dgm:cxn modelId="{CF0C27AE-D6CD-429B-82FF-A0E632C8F84F}" type="presParOf" srcId="{667D7757-9AFD-4FE5-A341-1EFE9DA45BD7}" destId="{EEF3C62F-23F3-445D-8EDD-96FADBF8BA4B}" srcOrd="0" destOrd="0" presId="urn:microsoft.com/office/officeart/2011/layout/CircleProcess"/>
    <dgm:cxn modelId="{0902F53E-9CE3-484A-B6B7-F27682BE38DC}" type="presParOf" srcId="{8E6F0D70-7533-44FA-9BF6-0E444BC65C0B}" destId="{AD1DCB60-3269-4D29-A883-0D132171FEC8}" srcOrd="8" destOrd="0" presId="urn:microsoft.com/office/officeart/2011/layout/CircleProcess"/>
    <dgm:cxn modelId="{3954B4AE-1929-4DA2-82B2-7681475E8DF1}" type="presParOf" srcId="{8E6F0D70-7533-44FA-9BF6-0E444BC65C0B}" destId="{97504433-4AB2-4547-9BA9-9959F5A0BD11}" srcOrd="9" destOrd="0" presId="urn:microsoft.com/office/officeart/2011/layout/CircleProcess"/>
    <dgm:cxn modelId="{1E868D85-4D77-4D79-BA0F-15668DE15D3C}" type="presParOf" srcId="{97504433-4AB2-4547-9BA9-9959F5A0BD11}" destId="{29AC33EF-5739-4282-A611-62CFADDAD6FB}" srcOrd="0" destOrd="0" presId="urn:microsoft.com/office/officeart/2011/layout/CircleProcess"/>
    <dgm:cxn modelId="{81CB2A38-B134-42E6-AA30-5BFE19CC7182}" type="presParOf" srcId="{8E6F0D70-7533-44FA-9BF6-0E444BC65C0B}" destId="{E4CDEAA6-45A3-49D9-A96A-B81879F796CC}" srcOrd="10" destOrd="0" presId="urn:microsoft.com/office/officeart/2011/layout/CircleProcess"/>
    <dgm:cxn modelId="{7C1861AD-9A74-46AA-ABA1-1A498E33B31D}" type="presParOf" srcId="{E4CDEAA6-45A3-49D9-A96A-B81879F796CC}" destId="{B7A79DFA-B5F1-4221-AEFB-640515BF7360}" srcOrd="0" destOrd="0" presId="urn:microsoft.com/office/officeart/2011/layout/CircleProcess"/>
    <dgm:cxn modelId="{E9AA621D-3C6B-4322-8072-67AAFC238695}" type="presParOf" srcId="{8E6F0D70-7533-44FA-9BF6-0E444BC65C0B}" destId="{56B14AEE-C289-40C6-909C-5E5ED58F87BB}" srcOrd="11" destOrd="0" presId="urn:microsoft.com/office/officeart/2011/layout/CircleProcess"/>
    <dgm:cxn modelId="{C087C3DE-A5C5-4EEA-8808-BED193165421}" type="presParOf" srcId="{8E6F0D70-7533-44FA-9BF6-0E444BC65C0B}" destId="{24662785-06EE-485F-ABE8-29F5347A5A5C}" srcOrd="12" destOrd="0" presId="urn:microsoft.com/office/officeart/2011/layout/CircleProcess"/>
    <dgm:cxn modelId="{EEE08B55-0CBC-4B30-9B72-834D66A5A5B3}" type="presParOf" srcId="{24662785-06EE-485F-ABE8-29F5347A5A5C}" destId="{0ECC8691-E7E3-4E1E-B816-376F2D240364}" srcOrd="0" destOrd="0" presId="urn:microsoft.com/office/officeart/2011/layout/CircleProcess"/>
    <dgm:cxn modelId="{B8C5DC6C-A606-466F-8E14-29F45C1D6EA5}" type="presParOf" srcId="{8E6F0D70-7533-44FA-9BF6-0E444BC65C0B}" destId="{5D7D2634-E5D1-4043-99F7-F0AF92B7AD84}" srcOrd="13" destOrd="0" presId="urn:microsoft.com/office/officeart/2011/layout/CircleProcess"/>
    <dgm:cxn modelId="{BE9171A1-8E8D-45B4-9468-D0AE4AEAE7A3}" type="presParOf" srcId="{5D7D2634-E5D1-4043-99F7-F0AF92B7AD84}" destId="{5A1FEECD-7242-4A94-9DA1-BCDC172B8723}" srcOrd="0" destOrd="0" presId="urn:microsoft.com/office/officeart/2011/layout/CircleProcess"/>
    <dgm:cxn modelId="{2037522C-6F0C-4BB6-B36E-911E44099FD9}" type="presParOf" srcId="{8E6F0D70-7533-44FA-9BF6-0E444BC65C0B}" destId="{C03AED79-0749-4FAA-A9F4-95B6F08F6E47}" srcOrd="14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F5491A1-E932-43B4-84F3-6720A0CC6713}" type="doc">
      <dgm:prSet loTypeId="urn:microsoft.com/office/officeart/2005/8/layout/list1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4405AC4-4721-40C0-B465-5C59145C3BBD}">
      <dgm:prSet/>
      <dgm:spPr/>
      <dgm:t>
        <a:bodyPr/>
        <a:lstStyle/>
        <a:p>
          <a:r>
            <a:rPr lang="en-US" b="1"/>
            <a:t>5 Communication projects:</a:t>
          </a:r>
          <a:endParaRPr lang="en-US"/>
        </a:p>
      </dgm:t>
    </dgm:pt>
    <dgm:pt modelId="{2765F5C4-0C75-4D61-B253-3E1B69D0D763}" type="parTrans" cxnId="{6ECAED7C-D9B7-4800-8997-575DAE04F5C6}">
      <dgm:prSet/>
      <dgm:spPr/>
      <dgm:t>
        <a:bodyPr/>
        <a:lstStyle/>
        <a:p>
          <a:endParaRPr lang="en-US"/>
        </a:p>
      </dgm:t>
    </dgm:pt>
    <dgm:pt modelId="{35ACFA0E-E577-458B-9789-357598C00F6B}" type="sibTrans" cxnId="{6ECAED7C-D9B7-4800-8997-575DAE04F5C6}">
      <dgm:prSet/>
      <dgm:spPr/>
      <dgm:t>
        <a:bodyPr/>
        <a:lstStyle/>
        <a:p>
          <a:endParaRPr lang="en-US"/>
        </a:p>
      </dgm:t>
    </dgm:pt>
    <dgm:pt modelId="{63A4A843-110E-4D0C-AD68-385837CA5E58}">
      <dgm:prSet/>
      <dgm:spPr/>
      <dgm:t>
        <a:bodyPr/>
        <a:lstStyle/>
        <a:p>
          <a:r>
            <a:rPr lang="en-US"/>
            <a:t>Phytosanitary Alert System (PAS)</a:t>
          </a:r>
        </a:p>
      </dgm:t>
    </dgm:pt>
    <dgm:pt modelId="{C4150F5D-AA07-4C84-9424-8B1CA2AED1E2}" type="parTrans" cxnId="{8D551923-13C5-403E-9FD1-E5D7E6E3294F}">
      <dgm:prSet/>
      <dgm:spPr/>
      <dgm:t>
        <a:bodyPr/>
        <a:lstStyle/>
        <a:p>
          <a:endParaRPr lang="en-US"/>
        </a:p>
      </dgm:t>
    </dgm:pt>
    <dgm:pt modelId="{2EE5FE17-55CC-4226-899B-7E2C7898D6AC}" type="sibTrans" cxnId="{8D551923-13C5-403E-9FD1-E5D7E6E3294F}">
      <dgm:prSet/>
      <dgm:spPr/>
      <dgm:t>
        <a:bodyPr/>
        <a:lstStyle/>
        <a:p>
          <a:endParaRPr lang="en-US"/>
        </a:p>
      </dgm:t>
    </dgm:pt>
    <dgm:pt modelId="{9A8E20B9-07EF-4CAF-9246-132BA5F93545}">
      <dgm:prSet/>
      <dgm:spPr/>
      <dgm:t>
        <a:bodyPr/>
        <a:lstStyle/>
        <a:p>
          <a:r>
            <a:rPr lang="en-US"/>
            <a:t>Electronic Phytosanitary Certification (eCert)</a:t>
          </a:r>
        </a:p>
      </dgm:t>
    </dgm:pt>
    <dgm:pt modelId="{5FA93118-CC49-41A8-9ACD-24370BCB552D}" type="parTrans" cxnId="{B827DBF5-DA0E-4834-8719-C82B0D5C0EF7}">
      <dgm:prSet/>
      <dgm:spPr/>
      <dgm:t>
        <a:bodyPr/>
        <a:lstStyle/>
        <a:p>
          <a:endParaRPr lang="en-US"/>
        </a:p>
      </dgm:t>
    </dgm:pt>
    <dgm:pt modelId="{EF941329-BFE5-428B-88F8-E1C5EE080769}" type="sibTrans" cxnId="{B827DBF5-DA0E-4834-8719-C82B0D5C0EF7}">
      <dgm:prSet/>
      <dgm:spPr/>
      <dgm:t>
        <a:bodyPr/>
        <a:lstStyle/>
        <a:p>
          <a:endParaRPr lang="en-US"/>
        </a:p>
      </dgm:t>
    </dgm:pt>
    <dgm:pt modelId="{82071E3D-EB03-4C6B-9785-A1DF0C934C11}">
      <dgm:prSet/>
      <dgm:spPr/>
      <dgm:t>
        <a:bodyPr/>
        <a:lstStyle/>
        <a:p>
          <a:r>
            <a:rPr lang="en-US"/>
            <a:t>Inter-American Coordinating Group on Plant Health (GICSV) </a:t>
          </a:r>
        </a:p>
      </dgm:t>
    </dgm:pt>
    <dgm:pt modelId="{8157CECF-6EA2-468E-B719-CA94FFD0256E}" type="parTrans" cxnId="{2DC6607D-391B-4041-BFAD-B29C45D9CB5C}">
      <dgm:prSet/>
      <dgm:spPr/>
      <dgm:t>
        <a:bodyPr/>
        <a:lstStyle/>
        <a:p>
          <a:endParaRPr lang="en-US"/>
        </a:p>
      </dgm:t>
    </dgm:pt>
    <dgm:pt modelId="{FECBDA32-8F70-4474-BEBD-6DD1AF7F77C3}" type="sibTrans" cxnId="{2DC6607D-391B-4041-BFAD-B29C45D9CB5C}">
      <dgm:prSet/>
      <dgm:spPr/>
      <dgm:t>
        <a:bodyPr/>
        <a:lstStyle/>
        <a:p>
          <a:endParaRPr lang="en-US"/>
        </a:p>
      </dgm:t>
    </dgm:pt>
    <dgm:pt modelId="{0BE48064-977A-43C4-B298-8CE6A0F3EDF7}">
      <dgm:prSet/>
      <dgm:spPr/>
      <dgm:t>
        <a:bodyPr/>
        <a:lstStyle/>
        <a:p>
          <a:r>
            <a:rPr lang="en-US"/>
            <a:t>NAPPO Newsletter</a:t>
          </a:r>
        </a:p>
      </dgm:t>
    </dgm:pt>
    <dgm:pt modelId="{FD5E3124-0748-4E96-B419-DB42410CA787}" type="parTrans" cxnId="{71ECE0AC-05A9-41F8-AB44-5541E9E4AD91}">
      <dgm:prSet/>
      <dgm:spPr/>
      <dgm:t>
        <a:bodyPr/>
        <a:lstStyle/>
        <a:p>
          <a:endParaRPr lang="en-US"/>
        </a:p>
      </dgm:t>
    </dgm:pt>
    <dgm:pt modelId="{2416DAE9-5E0A-4C01-B98C-5EFDCBB468D5}" type="sibTrans" cxnId="{71ECE0AC-05A9-41F8-AB44-5541E9E4AD91}">
      <dgm:prSet/>
      <dgm:spPr/>
      <dgm:t>
        <a:bodyPr/>
        <a:lstStyle/>
        <a:p>
          <a:endParaRPr lang="en-US"/>
        </a:p>
      </dgm:t>
    </dgm:pt>
    <dgm:pt modelId="{D9B99E0E-5844-4335-B75E-40D67661BAE9}">
      <dgm:prSet/>
      <dgm:spPr/>
      <dgm:t>
        <a:bodyPr/>
        <a:lstStyle/>
        <a:p>
          <a:r>
            <a:rPr lang="en-US"/>
            <a:t>NAPPO Annual Meeting</a:t>
          </a:r>
        </a:p>
      </dgm:t>
    </dgm:pt>
    <dgm:pt modelId="{F168D470-7623-44A7-9667-1B77270FD57C}" type="parTrans" cxnId="{8CEC9A43-F5D2-4E1D-A4F3-C06037FB4B5F}">
      <dgm:prSet/>
      <dgm:spPr/>
      <dgm:t>
        <a:bodyPr/>
        <a:lstStyle/>
        <a:p>
          <a:endParaRPr lang="en-US"/>
        </a:p>
      </dgm:t>
    </dgm:pt>
    <dgm:pt modelId="{6D89F51A-904A-46C7-98F3-D8B466C09157}" type="sibTrans" cxnId="{8CEC9A43-F5D2-4E1D-A4F3-C06037FB4B5F}">
      <dgm:prSet/>
      <dgm:spPr/>
      <dgm:t>
        <a:bodyPr/>
        <a:lstStyle/>
        <a:p>
          <a:endParaRPr lang="en-US"/>
        </a:p>
      </dgm:t>
    </dgm:pt>
    <dgm:pt modelId="{8843C9EF-65AF-4BEE-9EEA-F76FBC18CCBE}">
      <dgm:prSet/>
      <dgm:spPr/>
      <dgm:t>
        <a:bodyPr/>
        <a:lstStyle/>
        <a:p>
          <a:r>
            <a:rPr lang="en-US"/>
            <a:t>Projects with the AMC / NAPPO Secretariat</a:t>
          </a:r>
        </a:p>
      </dgm:t>
    </dgm:pt>
    <dgm:pt modelId="{F792C424-EFA6-4474-B528-2CC22A7804FD}" type="parTrans" cxnId="{44545BA3-D35A-401A-9A5E-32CEB475D4AE}">
      <dgm:prSet/>
      <dgm:spPr/>
      <dgm:t>
        <a:bodyPr/>
        <a:lstStyle/>
        <a:p>
          <a:endParaRPr lang="en-US"/>
        </a:p>
      </dgm:t>
    </dgm:pt>
    <dgm:pt modelId="{7A140AC6-E67D-4306-A704-0B1F0EF6033A}" type="sibTrans" cxnId="{44545BA3-D35A-401A-9A5E-32CEB475D4AE}">
      <dgm:prSet/>
      <dgm:spPr/>
      <dgm:t>
        <a:bodyPr/>
        <a:lstStyle/>
        <a:p>
          <a:endParaRPr lang="en-US"/>
        </a:p>
      </dgm:t>
    </dgm:pt>
    <dgm:pt modelId="{58853BD5-9F0B-4814-A6ED-EACC5D1FEFA0}">
      <dgm:prSet/>
      <dgm:spPr/>
      <dgm:t>
        <a:bodyPr/>
        <a:lstStyle/>
        <a:p>
          <a:r>
            <a:rPr lang="en-US" dirty="0"/>
            <a:t>Business Process Improvement (BPI) documents.</a:t>
          </a:r>
        </a:p>
      </dgm:t>
    </dgm:pt>
    <dgm:pt modelId="{94316DE5-D6C4-4C76-AB4B-8714908B93D7}" type="parTrans" cxnId="{8525411E-EDF4-45DE-AD2C-8D549C00FDEC}">
      <dgm:prSet/>
      <dgm:spPr/>
      <dgm:t>
        <a:bodyPr/>
        <a:lstStyle/>
        <a:p>
          <a:endParaRPr lang="en-US"/>
        </a:p>
      </dgm:t>
    </dgm:pt>
    <dgm:pt modelId="{83CB0630-8826-42B5-B357-790C1AA1C284}" type="sibTrans" cxnId="{8525411E-EDF4-45DE-AD2C-8D549C00FDEC}">
      <dgm:prSet/>
      <dgm:spPr/>
      <dgm:t>
        <a:bodyPr/>
        <a:lstStyle/>
        <a:p>
          <a:endParaRPr lang="en-US"/>
        </a:p>
      </dgm:t>
    </dgm:pt>
    <dgm:pt modelId="{035A1AED-AC49-4224-BDF9-8D615D7D42F4}" type="pres">
      <dgm:prSet presAssocID="{5F5491A1-E932-43B4-84F3-6720A0CC6713}" presName="linear" presStyleCnt="0">
        <dgm:presLayoutVars>
          <dgm:dir/>
          <dgm:animLvl val="lvl"/>
          <dgm:resizeHandles val="exact"/>
        </dgm:presLayoutVars>
      </dgm:prSet>
      <dgm:spPr/>
    </dgm:pt>
    <dgm:pt modelId="{7B05B0E6-CCF5-4E0E-8E0F-F1C151819C5A}" type="pres">
      <dgm:prSet presAssocID="{D4405AC4-4721-40C0-B465-5C59145C3BBD}" presName="parentLin" presStyleCnt="0"/>
      <dgm:spPr/>
    </dgm:pt>
    <dgm:pt modelId="{A2F2966E-801F-4A9D-8A28-FC7860319CCF}" type="pres">
      <dgm:prSet presAssocID="{D4405AC4-4721-40C0-B465-5C59145C3BBD}" presName="parentLeftMargin" presStyleLbl="node1" presStyleIdx="0" presStyleCnt="2"/>
      <dgm:spPr/>
    </dgm:pt>
    <dgm:pt modelId="{DE900D25-BB5C-4045-840A-5F17504018DD}" type="pres">
      <dgm:prSet presAssocID="{D4405AC4-4721-40C0-B465-5C59145C3BBD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E40C9CDB-4C60-4016-9F5B-FFD6A8F83B98}" type="pres">
      <dgm:prSet presAssocID="{D4405AC4-4721-40C0-B465-5C59145C3BBD}" presName="negativeSpace" presStyleCnt="0"/>
      <dgm:spPr/>
    </dgm:pt>
    <dgm:pt modelId="{1BF27E19-A4A5-4D03-952E-522940FD3C8D}" type="pres">
      <dgm:prSet presAssocID="{D4405AC4-4721-40C0-B465-5C59145C3BBD}" presName="childText" presStyleLbl="conFgAcc1" presStyleIdx="0" presStyleCnt="2">
        <dgm:presLayoutVars>
          <dgm:bulletEnabled val="1"/>
        </dgm:presLayoutVars>
      </dgm:prSet>
      <dgm:spPr/>
    </dgm:pt>
    <dgm:pt modelId="{EA7616C1-8C82-4125-85AD-6EB719D74DEC}" type="pres">
      <dgm:prSet presAssocID="{35ACFA0E-E577-458B-9789-357598C00F6B}" presName="spaceBetweenRectangles" presStyleCnt="0"/>
      <dgm:spPr/>
    </dgm:pt>
    <dgm:pt modelId="{0C101231-552F-4939-81ED-E05B13BF8CA9}" type="pres">
      <dgm:prSet presAssocID="{8843C9EF-65AF-4BEE-9EEA-F76FBC18CCBE}" presName="parentLin" presStyleCnt="0"/>
      <dgm:spPr/>
    </dgm:pt>
    <dgm:pt modelId="{D6B81FB1-C75B-4744-A68F-5BBF7D9AFA43}" type="pres">
      <dgm:prSet presAssocID="{8843C9EF-65AF-4BEE-9EEA-F76FBC18CCBE}" presName="parentLeftMargin" presStyleLbl="node1" presStyleIdx="0" presStyleCnt="2"/>
      <dgm:spPr/>
    </dgm:pt>
    <dgm:pt modelId="{5BC7B8B4-C125-45C8-AF2E-3CABE4F1E544}" type="pres">
      <dgm:prSet presAssocID="{8843C9EF-65AF-4BEE-9EEA-F76FBC18CCBE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159BB645-615D-4BA4-8476-3932D2EA171C}" type="pres">
      <dgm:prSet presAssocID="{8843C9EF-65AF-4BEE-9EEA-F76FBC18CCBE}" presName="negativeSpace" presStyleCnt="0"/>
      <dgm:spPr/>
    </dgm:pt>
    <dgm:pt modelId="{C4A4EDAE-0CB3-4621-9110-B6897DFAB5D3}" type="pres">
      <dgm:prSet presAssocID="{8843C9EF-65AF-4BEE-9EEA-F76FBC18CCBE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F810940B-D221-4C84-B511-C77438BBA7BD}" type="presOf" srcId="{63A4A843-110E-4D0C-AD68-385837CA5E58}" destId="{1BF27E19-A4A5-4D03-952E-522940FD3C8D}" srcOrd="0" destOrd="0" presId="urn:microsoft.com/office/officeart/2005/8/layout/list1"/>
    <dgm:cxn modelId="{8525411E-EDF4-45DE-AD2C-8D549C00FDEC}" srcId="{8843C9EF-65AF-4BEE-9EEA-F76FBC18CCBE}" destId="{58853BD5-9F0B-4814-A6ED-EACC5D1FEFA0}" srcOrd="0" destOrd="0" parTransId="{94316DE5-D6C4-4C76-AB4B-8714908B93D7}" sibTransId="{83CB0630-8826-42B5-B357-790C1AA1C284}"/>
    <dgm:cxn modelId="{8D551923-13C5-403E-9FD1-E5D7E6E3294F}" srcId="{D4405AC4-4721-40C0-B465-5C59145C3BBD}" destId="{63A4A843-110E-4D0C-AD68-385837CA5E58}" srcOrd="0" destOrd="0" parTransId="{C4150F5D-AA07-4C84-9424-8B1CA2AED1E2}" sibTransId="{2EE5FE17-55CC-4226-899B-7E2C7898D6AC}"/>
    <dgm:cxn modelId="{332B9E23-10F1-49D5-9CAC-A46D1707AD5D}" type="presOf" srcId="{D9B99E0E-5844-4335-B75E-40D67661BAE9}" destId="{1BF27E19-A4A5-4D03-952E-522940FD3C8D}" srcOrd="0" destOrd="4" presId="urn:microsoft.com/office/officeart/2005/8/layout/list1"/>
    <dgm:cxn modelId="{CA7D8B25-6F90-4AB1-9E78-D51BF6C3A1E1}" type="presOf" srcId="{D4405AC4-4721-40C0-B465-5C59145C3BBD}" destId="{A2F2966E-801F-4A9D-8A28-FC7860319CCF}" srcOrd="0" destOrd="0" presId="urn:microsoft.com/office/officeart/2005/8/layout/list1"/>
    <dgm:cxn modelId="{5D0D2843-1528-4B36-81DF-3E2A80112A70}" type="presOf" srcId="{8843C9EF-65AF-4BEE-9EEA-F76FBC18CCBE}" destId="{D6B81FB1-C75B-4744-A68F-5BBF7D9AFA43}" srcOrd="0" destOrd="0" presId="urn:microsoft.com/office/officeart/2005/8/layout/list1"/>
    <dgm:cxn modelId="{8CEC9A43-F5D2-4E1D-A4F3-C06037FB4B5F}" srcId="{D4405AC4-4721-40C0-B465-5C59145C3BBD}" destId="{D9B99E0E-5844-4335-B75E-40D67661BAE9}" srcOrd="4" destOrd="0" parTransId="{F168D470-7623-44A7-9667-1B77270FD57C}" sibTransId="{6D89F51A-904A-46C7-98F3-D8B466C09157}"/>
    <dgm:cxn modelId="{54A2D54A-BD89-4FAB-BF52-8A91BB7BE5D7}" type="presOf" srcId="{58853BD5-9F0B-4814-A6ED-EACC5D1FEFA0}" destId="{C4A4EDAE-0CB3-4621-9110-B6897DFAB5D3}" srcOrd="0" destOrd="0" presId="urn:microsoft.com/office/officeart/2005/8/layout/list1"/>
    <dgm:cxn modelId="{6A6F136E-A260-4E32-B51D-2447F5A7BAA5}" type="presOf" srcId="{D4405AC4-4721-40C0-B465-5C59145C3BBD}" destId="{DE900D25-BB5C-4045-840A-5F17504018DD}" srcOrd="1" destOrd="0" presId="urn:microsoft.com/office/officeart/2005/8/layout/list1"/>
    <dgm:cxn modelId="{5EFB8253-4A12-4ED8-87B3-A6C5E690C78A}" type="presOf" srcId="{82071E3D-EB03-4C6B-9785-A1DF0C934C11}" destId="{1BF27E19-A4A5-4D03-952E-522940FD3C8D}" srcOrd="0" destOrd="2" presId="urn:microsoft.com/office/officeart/2005/8/layout/list1"/>
    <dgm:cxn modelId="{6ECAED7C-D9B7-4800-8997-575DAE04F5C6}" srcId="{5F5491A1-E932-43B4-84F3-6720A0CC6713}" destId="{D4405AC4-4721-40C0-B465-5C59145C3BBD}" srcOrd="0" destOrd="0" parTransId="{2765F5C4-0C75-4D61-B253-3E1B69D0D763}" sibTransId="{35ACFA0E-E577-458B-9789-357598C00F6B}"/>
    <dgm:cxn modelId="{2DC6607D-391B-4041-BFAD-B29C45D9CB5C}" srcId="{D4405AC4-4721-40C0-B465-5C59145C3BBD}" destId="{82071E3D-EB03-4C6B-9785-A1DF0C934C11}" srcOrd="2" destOrd="0" parTransId="{8157CECF-6EA2-468E-B719-CA94FFD0256E}" sibTransId="{FECBDA32-8F70-4474-BEBD-6DD1AF7F77C3}"/>
    <dgm:cxn modelId="{3BFC5F7E-F288-41E0-AA69-2FCAB7582200}" type="presOf" srcId="{9A8E20B9-07EF-4CAF-9246-132BA5F93545}" destId="{1BF27E19-A4A5-4D03-952E-522940FD3C8D}" srcOrd="0" destOrd="1" presId="urn:microsoft.com/office/officeart/2005/8/layout/list1"/>
    <dgm:cxn modelId="{44545BA3-D35A-401A-9A5E-32CEB475D4AE}" srcId="{5F5491A1-E932-43B4-84F3-6720A0CC6713}" destId="{8843C9EF-65AF-4BEE-9EEA-F76FBC18CCBE}" srcOrd="1" destOrd="0" parTransId="{F792C424-EFA6-4474-B528-2CC22A7804FD}" sibTransId="{7A140AC6-E67D-4306-A704-0B1F0EF6033A}"/>
    <dgm:cxn modelId="{AEC26FA8-F677-41A0-B306-03D13D45CA5D}" type="presOf" srcId="{0BE48064-977A-43C4-B298-8CE6A0F3EDF7}" destId="{1BF27E19-A4A5-4D03-952E-522940FD3C8D}" srcOrd="0" destOrd="3" presId="urn:microsoft.com/office/officeart/2005/8/layout/list1"/>
    <dgm:cxn modelId="{19C3ACAB-518C-4379-83C0-7D69775B9815}" type="presOf" srcId="{8843C9EF-65AF-4BEE-9EEA-F76FBC18CCBE}" destId="{5BC7B8B4-C125-45C8-AF2E-3CABE4F1E544}" srcOrd="1" destOrd="0" presId="urn:microsoft.com/office/officeart/2005/8/layout/list1"/>
    <dgm:cxn modelId="{71ECE0AC-05A9-41F8-AB44-5541E9E4AD91}" srcId="{D4405AC4-4721-40C0-B465-5C59145C3BBD}" destId="{0BE48064-977A-43C4-B298-8CE6A0F3EDF7}" srcOrd="3" destOrd="0" parTransId="{FD5E3124-0748-4E96-B419-DB42410CA787}" sibTransId="{2416DAE9-5E0A-4C01-B98C-5EFDCBB468D5}"/>
    <dgm:cxn modelId="{6A5BE8D1-2563-4E29-964E-0C8E9C1FBF6A}" type="presOf" srcId="{5F5491A1-E932-43B4-84F3-6720A0CC6713}" destId="{035A1AED-AC49-4224-BDF9-8D615D7D42F4}" srcOrd="0" destOrd="0" presId="urn:microsoft.com/office/officeart/2005/8/layout/list1"/>
    <dgm:cxn modelId="{B827DBF5-DA0E-4834-8719-C82B0D5C0EF7}" srcId="{D4405AC4-4721-40C0-B465-5C59145C3BBD}" destId="{9A8E20B9-07EF-4CAF-9246-132BA5F93545}" srcOrd="1" destOrd="0" parTransId="{5FA93118-CC49-41A8-9ACD-24370BCB552D}" sibTransId="{EF941329-BFE5-428B-88F8-E1C5EE080769}"/>
    <dgm:cxn modelId="{89660069-4FB6-48A8-A6F0-F82B9C8C44AB}" type="presParOf" srcId="{035A1AED-AC49-4224-BDF9-8D615D7D42F4}" destId="{7B05B0E6-CCF5-4E0E-8E0F-F1C151819C5A}" srcOrd="0" destOrd="0" presId="urn:microsoft.com/office/officeart/2005/8/layout/list1"/>
    <dgm:cxn modelId="{CE8A7C2B-FA53-4F57-9943-3063EA553D15}" type="presParOf" srcId="{7B05B0E6-CCF5-4E0E-8E0F-F1C151819C5A}" destId="{A2F2966E-801F-4A9D-8A28-FC7860319CCF}" srcOrd="0" destOrd="0" presId="urn:microsoft.com/office/officeart/2005/8/layout/list1"/>
    <dgm:cxn modelId="{78AAE460-0AF4-4D72-8E13-73601AB00D86}" type="presParOf" srcId="{7B05B0E6-CCF5-4E0E-8E0F-F1C151819C5A}" destId="{DE900D25-BB5C-4045-840A-5F17504018DD}" srcOrd="1" destOrd="0" presId="urn:microsoft.com/office/officeart/2005/8/layout/list1"/>
    <dgm:cxn modelId="{431A43F8-4745-4F52-8FB4-FF40E8A90562}" type="presParOf" srcId="{035A1AED-AC49-4224-BDF9-8D615D7D42F4}" destId="{E40C9CDB-4C60-4016-9F5B-FFD6A8F83B98}" srcOrd="1" destOrd="0" presId="urn:microsoft.com/office/officeart/2005/8/layout/list1"/>
    <dgm:cxn modelId="{A8C68A2F-BDE6-451F-AAAE-983ECCBBEE94}" type="presParOf" srcId="{035A1AED-AC49-4224-BDF9-8D615D7D42F4}" destId="{1BF27E19-A4A5-4D03-952E-522940FD3C8D}" srcOrd="2" destOrd="0" presId="urn:microsoft.com/office/officeart/2005/8/layout/list1"/>
    <dgm:cxn modelId="{1DF6E824-9DE3-4863-AA9C-B73BC54F8C9F}" type="presParOf" srcId="{035A1AED-AC49-4224-BDF9-8D615D7D42F4}" destId="{EA7616C1-8C82-4125-85AD-6EB719D74DEC}" srcOrd="3" destOrd="0" presId="urn:microsoft.com/office/officeart/2005/8/layout/list1"/>
    <dgm:cxn modelId="{3AF028CB-525C-461F-93B3-F7A960CE4373}" type="presParOf" srcId="{035A1AED-AC49-4224-BDF9-8D615D7D42F4}" destId="{0C101231-552F-4939-81ED-E05B13BF8CA9}" srcOrd="4" destOrd="0" presId="urn:microsoft.com/office/officeart/2005/8/layout/list1"/>
    <dgm:cxn modelId="{F95102C6-C581-4694-9E01-AC8D7AB9272F}" type="presParOf" srcId="{0C101231-552F-4939-81ED-E05B13BF8CA9}" destId="{D6B81FB1-C75B-4744-A68F-5BBF7D9AFA43}" srcOrd="0" destOrd="0" presId="urn:microsoft.com/office/officeart/2005/8/layout/list1"/>
    <dgm:cxn modelId="{B31B3B03-F28E-44D1-B247-A59622F3BA82}" type="presParOf" srcId="{0C101231-552F-4939-81ED-E05B13BF8CA9}" destId="{5BC7B8B4-C125-45C8-AF2E-3CABE4F1E544}" srcOrd="1" destOrd="0" presId="urn:microsoft.com/office/officeart/2005/8/layout/list1"/>
    <dgm:cxn modelId="{1A23552D-E3C5-4474-B90C-BBDB3C3D3C06}" type="presParOf" srcId="{035A1AED-AC49-4224-BDF9-8D615D7D42F4}" destId="{159BB645-615D-4BA4-8476-3932D2EA171C}" srcOrd="5" destOrd="0" presId="urn:microsoft.com/office/officeart/2005/8/layout/list1"/>
    <dgm:cxn modelId="{7A0AFB99-F2DD-4E5A-9E43-6EDCEA962E2B}" type="presParOf" srcId="{035A1AED-AC49-4224-BDF9-8D615D7D42F4}" destId="{C4A4EDAE-0CB3-4621-9110-B6897DFAB5D3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021D7D9-2D67-43A2-918C-0CF1BFB9F845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FE79C36-FBF5-4A9C-81B6-B7C4355E88AE}">
      <dgm:prSet/>
      <dgm:spPr/>
      <dgm:t>
        <a:bodyPr/>
        <a:lstStyle/>
        <a:p>
          <a:r>
            <a:rPr lang="en-US"/>
            <a:t>No call for project proposal in 2026, but stakeholders are encouraged to submit proposals for consideration.</a:t>
          </a:r>
        </a:p>
      </dgm:t>
    </dgm:pt>
    <dgm:pt modelId="{82106EE2-9487-4CC5-8050-3C574A5E6D16}" type="parTrans" cxnId="{3AA932C2-E867-4E87-9858-6E319C24F60B}">
      <dgm:prSet/>
      <dgm:spPr/>
      <dgm:t>
        <a:bodyPr/>
        <a:lstStyle/>
        <a:p>
          <a:endParaRPr lang="en-US"/>
        </a:p>
      </dgm:t>
    </dgm:pt>
    <dgm:pt modelId="{D9BA92E2-08C4-4A40-8D62-8458D43D03FB}" type="sibTrans" cxnId="{3AA932C2-E867-4E87-9858-6E319C24F60B}">
      <dgm:prSet/>
      <dgm:spPr/>
      <dgm:t>
        <a:bodyPr/>
        <a:lstStyle/>
        <a:p>
          <a:endParaRPr lang="en-US"/>
        </a:p>
      </dgm:t>
    </dgm:pt>
    <dgm:pt modelId="{295092AE-5EBA-42FC-9420-758DE1C03C5E}">
      <dgm:prSet/>
      <dgm:spPr/>
      <dgm:t>
        <a:bodyPr/>
        <a:lstStyle/>
        <a:p>
          <a:r>
            <a:rPr lang="en-US" dirty="0"/>
            <a:t>NAPPO will add 3-4 projects based on the number of completed projects in 2025 and early 2026.</a:t>
          </a:r>
        </a:p>
      </dgm:t>
    </dgm:pt>
    <dgm:pt modelId="{75166151-90F8-4CD2-906D-0BB2301292D1}" type="parTrans" cxnId="{7E477936-C81A-46B5-812D-14D8AE9313A3}">
      <dgm:prSet/>
      <dgm:spPr/>
      <dgm:t>
        <a:bodyPr/>
        <a:lstStyle/>
        <a:p>
          <a:endParaRPr lang="en-US"/>
        </a:p>
      </dgm:t>
    </dgm:pt>
    <dgm:pt modelId="{FEFC1EDD-9F4F-4985-A470-2DA062AEAE1D}" type="sibTrans" cxnId="{7E477936-C81A-46B5-812D-14D8AE9313A3}">
      <dgm:prSet/>
      <dgm:spPr/>
      <dgm:t>
        <a:bodyPr/>
        <a:lstStyle/>
        <a:p>
          <a:endParaRPr lang="en-US"/>
        </a:p>
      </dgm:t>
    </dgm:pt>
    <dgm:pt modelId="{2C3BC1B0-CDA9-4036-9D8C-C3CEA100090C}">
      <dgm:prSet/>
      <dgm:spPr/>
      <dgm:t>
        <a:bodyPr/>
        <a:lstStyle/>
        <a:p>
          <a:r>
            <a:rPr lang="en-US"/>
            <a:t>NAPPO will continue to work on all communication projects.</a:t>
          </a:r>
        </a:p>
      </dgm:t>
    </dgm:pt>
    <dgm:pt modelId="{6B2C5BB8-B2D9-42C9-8BFF-5CC93791D4C0}" type="parTrans" cxnId="{9AD0C17D-00A8-47C9-8A36-F7D6AA535AB5}">
      <dgm:prSet/>
      <dgm:spPr/>
      <dgm:t>
        <a:bodyPr/>
        <a:lstStyle/>
        <a:p>
          <a:endParaRPr lang="en-US"/>
        </a:p>
      </dgm:t>
    </dgm:pt>
    <dgm:pt modelId="{C22FFA08-14F2-4070-9B64-15B5F02B9D4E}" type="sibTrans" cxnId="{9AD0C17D-00A8-47C9-8A36-F7D6AA535AB5}">
      <dgm:prSet/>
      <dgm:spPr/>
      <dgm:t>
        <a:bodyPr/>
        <a:lstStyle/>
        <a:p>
          <a:endParaRPr lang="en-US"/>
        </a:p>
      </dgm:t>
    </dgm:pt>
    <dgm:pt modelId="{E79CFCCC-C37A-4FDC-8607-4AE281D2D155}">
      <dgm:prSet/>
      <dgm:spPr/>
      <dgm:t>
        <a:bodyPr/>
        <a:lstStyle/>
        <a:p>
          <a:r>
            <a:rPr lang="en-US"/>
            <a:t>The NAPPO AMC will continue to work on the BPI documents and the new 5-year NAPPO Strategic Plan (2026-2031)</a:t>
          </a:r>
        </a:p>
      </dgm:t>
    </dgm:pt>
    <dgm:pt modelId="{2832A5C2-77B3-4298-9B8B-814678466307}" type="parTrans" cxnId="{8BE59085-6B81-48B1-A247-C54D86978B1D}">
      <dgm:prSet/>
      <dgm:spPr/>
      <dgm:t>
        <a:bodyPr/>
        <a:lstStyle/>
        <a:p>
          <a:endParaRPr lang="en-US"/>
        </a:p>
      </dgm:t>
    </dgm:pt>
    <dgm:pt modelId="{6404997B-059E-4D87-A473-82280288F34C}" type="sibTrans" cxnId="{8BE59085-6B81-48B1-A247-C54D86978B1D}">
      <dgm:prSet/>
      <dgm:spPr/>
      <dgm:t>
        <a:bodyPr/>
        <a:lstStyle/>
        <a:p>
          <a:endParaRPr lang="en-US"/>
        </a:p>
      </dgm:t>
    </dgm:pt>
    <dgm:pt modelId="{59AC6A04-43B8-4306-A708-83628F1D2A3C}" type="pres">
      <dgm:prSet presAssocID="{5021D7D9-2D67-43A2-918C-0CF1BFB9F845}" presName="linear" presStyleCnt="0">
        <dgm:presLayoutVars>
          <dgm:animLvl val="lvl"/>
          <dgm:resizeHandles val="exact"/>
        </dgm:presLayoutVars>
      </dgm:prSet>
      <dgm:spPr/>
    </dgm:pt>
    <dgm:pt modelId="{F3D08F33-DAA0-4E8B-A61E-5B74DBC0613C}" type="pres">
      <dgm:prSet presAssocID="{BFE79C36-FBF5-4A9C-81B6-B7C4355E88AE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93600D78-2B9B-4168-877B-BF084E0503B4}" type="pres">
      <dgm:prSet presAssocID="{D9BA92E2-08C4-4A40-8D62-8458D43D03FB}" presName="spacer" presStyleCnt="0"/>
      <dgm:spPr/>
    </dgm:pt>
    <dgm:pt modelId="{DF0ED583-A33C-49FC-8E8B-7AE84359E79C}" type="pres">
      <dgm:prSet presAssocID="{295092AE-5EBA-42FC-9420-758DE1C03C5E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14F7E232-9948-4BEF-82DB-02A3A7702C38}" type="pres">
      <dgm:prSet presAssocID="{FEFC1EDD-9F4F-4985-A470-2DA062AEAE1D}" presName="spacer" presStyleCnt="0"/>
      <dgm:spPr/>
    </dgm:pt>
    <dgm:pt modelId="{F2EF0C90-DF1A-429C-AB45-95C74EAEF468}" type="pres">
      <dgm:prSet presAssocID="{2C3BC1B0-CDA9-4036-9D8C-C3CEA100090C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00823655-5920-47F7-92AD-0A4D7E7FF40D}" type="pres">
      <dgm:prSet presAssocID="{C22FFA08-14F2-4070-9B64-15B5F02B9D4E}" presName="spacer" presStyleCnt="0"/>
      <dgm:spPr/>
    </dgm:pt>
    <dgm:pt modelId="{C4DA3E8D-3FDE-4698-8169-E630F896BB12}" type="pres">
      <dgm:prSet presAssocID="{E79CFCCC-C37A-4FDC-8607-4AE281D2D155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7E477936-C81A-46B5-812D-14D8AE9313A3}" srcId="{5021D7D9-2D67-43A2-918C-0CF1BFB9F845}" destId="{295092AE-5EBA-42FC-9420-758DE1C03C5E}" srcOrd="1" destOrd="0" parTransId="{75166151-90F8-4CD2-906D-0BB2301292D1}" sibTransId="{FEFC1EDD-9F4F-4985-A470-2DA062AEAE1D}"/>
    <dgm:cxn modelId="{B0C9294F-6E4B-4C98-9C44-E8B96D9CAC2C}" type="presOf" srcId="{5021D7D9-2D67-43A2-918C-0CF1BFB9F845}" destId="{59AC6A04-43B8-4306-A708-83628F1D2A3C}" srcOrd="0" destOrd="0" presId="urn:microsoft.com/office/officeart/2005/8/layout/vList2"/>
    <dgm:cxn modelId="{74E3577A-F999-4DF1-97D5-B1973BDBBBE1}" type="presOf" srcId="{2C3BC1B0-CDA9-4036-9D8C-C3CEA100090C}" destId="{F2EF0C90-DF1A-429C-AB45-95C74EAEF468}" srcOrd="0" destOrd="0" presId="urn:microsoft.com/office/officeart/2005/8/layout/vList2"/>
    <dgm:cxn modelId="{9AD0C17D-00A8-47C9-8A36-F7D6AA535AB5}" srcId="{5021D7D9-2D67-43A2-918C-0CF1BFB9F845}" destId="{2C3BC1B0-CDA9-4036-9D8C-C3CEA100090C}" srcOrd="2" destOrd="0" parTransId="{6B2C5BB8-B2D9-42C9-8BFF-5CC93791D4C0}" sibTransId="{C22FFA08-14F2-4070-9B64-15B5F02B9D4E}"/>
    <dgm:cxn modelId="{8BE59085-6B81-48B1-A247-C54D86978B1D}" srcId="{5021D7D9-2D67-43A2-918C-0CF1BFB9F845}" destId="{E79CFCCC-C37A-4FDC-8607-4AE281D2D155}" srcOrd="3" destOrd="0" parTransId="{2832A5C2-77B3-4298-9B8B-814678466307}" sibTransId="{6404997B-059E-4D87-A473-82280288F34C}"/>
    <dgm:cxn modelId="{3FCC789A-7582-41C4-BF45-0B4C476A282D}" type="presOf" srcId="{BFE79C36-FBF5-4A9C-81B6-B7C4355E88AE}" destId="{F3D08F33-DAA0-4E8B-A61E-5B74DBC0613C}" srcOrd="0" destOrd="0" presId="urn:microsoft.com/office/officeart/2005/8/layout/vList2"/>
    <dgm:cxn modelId="{3AA932C2-E867-4E87-9858-6E319C24F60B}" srcId="{5021D7D9-2D67-43A2-918C-0CF1BFB9F845}" destId="{BFE79C36-FBF5-4A9C-81B6-B7C4355E88AE}" srcOrd="0" destOrd="0" parTransId="{82106EE2-9487-4CC5-8050-3C574A5E6D16}" sibTransId="{D9BA92E2-08C4-4A40-8D62-8458D43D03FB}"/>
    <dgm:cxn modelId="{BCA7E4C7-DFE1-435A-AFC0-71BBF1222655}" type="presOf" srcId="{295092AE-5EBA-42FC-9420-758DE1C03C5E}" destId="{DF0ED583-A33C-49FC-8E8B-7AE84359E79C}" srcOrd="0" destOrd="0" presId="urn:microsoft.com/office/officeart/2005/8/layout/vList2"/>
    <dgm:cxn modelId="{227C68CE-0E96-4ED2-B775-96196E13E301}" type="presOf" srcId="{E79CFCCC-C37A-4FDC-8607-4AE281D2D155}" destId="{C4DA3E8D-3FDE-4698-8169-E630F896BB12}" srcOrd="0" destOrd="0" presId="urn:microsoft.com/office/officeart/2005/8/layout/vList2"/>
    <dgm:cxn modelId="{47795173-6D04-4CED-8BF4-F690B679B0CB}" type="presParOf" srcId="{59AC6A04-43B8-4306-A708-83628F1D2A3C}" destId="{F3D08F33-DAA0-4E8B-A61E-5B74DBC0613C}" srcOrd="0" destOrd="0" presId="urn:microsoft.com/office/officeart/2005/8/layout/vList2"/>
    <dgm:cxn modelId="{19ABC62E-439E-43DD-B02A-F866B3AE9C14}" type="presParOf" srcId="{59AC6A04-43B8-4306-A708-83628F1D2A3C}" destId="{93600D78-2B9B-4168-877B-BF084E0503B4}" srcOrd="1" destOrd="0" presId="urn:microsoft.com/office/officeart/2005/8/layout/vList2"/>
    <dgm:cxn modelId="{FB59EBCE-F1D0-412D-8B44-1B91A1DCB6F2}" type="presParOf" srcId="{59AC6A04-43B8-4306-A708-83628F1D2A3C}" destId="{DF0ED583-A33C-49FC-8E8B-7AE84359E79C}" srcOrd="2" destOrd="0" presId="urn:microsoft.com/office/officeart/2005/8/layout/vList2"/>
    <dgm:cxn modelId="{A34BABC0-F6AC-4759-8674-3B230B517306}" type="presParOf" srcId="{59AC6A04-43B8-4306-A708-83628F1D2A3C}" destId="{14F7E232-9948-4BEF-82DB-02A3A7702C38}" srcOrd="3" destOrd="0" presId="urn:microsoft.com/office/officeart/2005/8/layout/vList2"/>
    <dgm:cxn modelId="{F3A871EC-6A70-4E09-974E-CDEDAD7D9D1A}" type="presParOf" srcId="{59AC6A04-43B8-4306-A708-83628F1D2A3C}" destId="{F2EF0C90-DF1A-429C-AB45-95C74EAEF468}" srcOrd="4" destOrd="0" presId="urn:microsoft.com/office/officeart/2005/8/layout/vList2"/>
    <dgm:cxn modelId="{F3E9E263-0CE1-4EF8-979A-4FE26B2D8C81}" type="presParOf" srcId="{59AC6A04-43B8-4306-A708-83628F1D2A3C}" destId="{00823655-5920-47F7-92AD-0A4D7E7FF40D}" srcOrd="5" destOrd="0" presId="urn:microsoft.com/office/officeart/2005/8/layout/vList2"/>
    <dgm:cxn modelId="{A5A2511A-0048-4220-A386-491615A6794B}" type="presParOf" srcId="{59AC6A04-43B8-4306-A708-83628F1D2A3C}" destId="{C4DA3E8D-3FDE-4698-8169-E630F896BB12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7D438D-2F23-4609-A7AE-2F3031BC27EE}">
      <dsp:nvSpPr>
        <dsp:cNvPr id="0" name=""/>
        <dsp:cNvSpPr/>
      </dsp:nvSpPr>
      <dsp:spPr>
        <a:xfrm>
          <a:off x="8492883" y="1207422"/>
          <a:ext cx="1936515" cy="193683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2692D0-7848-41EB-AD4E-284AE35591C9}">
      <dsp:nvSpPr>
        <dsp:cNvPr id="0" name=""/>
        <dsp:cNvSpPr/>
      </dsp:nvSpPr>
      <dsp:spPr>
        <a:xfrm>
          <a:off x="8556781" y="1271995"/>
          <a:ext cx="1807689" cy="1807687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Approved projects added to the WP.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 WP approved by EC</a:t>
          </a:r>
        </a:p>
      </dsp:txBody>
      <dsp:txXfrm>
        <a:off x="8815464" y="1530284"/>
        <a:ext cx="1291353" cy="1291108"/>
      </dsp:txXfrm>
    </dsp:sp>
    <dsp:sp modelId="{BAA8631E-268C-46C1-931E-C615D92FDB2A}">
      <dsp:nvSpPr>
        <dsp:cNvPr id="0" name=""/>
        <dsp:cNvSpPr/>
      </dsp:nvSpPr>
      <dsp:spPr>
        <a:xfrm rot="2700000">
          <a:off x="6490520" y="1207523"/>
          <a:ext cx="1936291" cy="1936291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3DB807-E129-43FF-A6DD-E1A29E1FA5C0}">
      <dsp:nvSpPr>
        <dsp:cNvPr id="0" name=""/>
        <dsp:cNvSpPr/>
      </dsp:nvSpPr>
      <dsp:spPr>
        <a:xfrm>
          <a:off x="6556368" y="1271995"/>
          <a:ext cx="1807689" cy="1807687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rgbClr val="FF0000"/>
              </a:solidFill>
            </a:rPr>
            <a:t>PP approval by the Executive Committee</a:t>
          </a:r>
        </a:p>
      </dsp:txBody>
      <dsp:txXfrm>
        <a:off x="6814020" y="1530284"/>
        <a:ext cx="1291353" cy="1291108"/>
      </dsp:txXfrm>
    </dsp:sp>
    <dsp:sp modelId="{5C6C7375-10D5-425A-B8F7-6CB62FD68B6A}">
      <dsp:nvSpPr>
        <dsp:cNvPr id="0" name=""/>
        <dsp:cNvSpPr/>
      </dsp:nvSpPr>
      <dsp:spPr>
        <a:xfrm rot="2700000">
          <a:off x="4490107" y="1207523"/>
          <a:ext cx="1936291" cy="1936291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F3C62F-23F3-445D-8EDD-96FADBF8BA4B}">
      <dsp:nvSpPr>
        <dsp:cNvPr id="0" name=""/>
        <dsp:cNvSpPr/>
      </dsp:nvSpPr>
      <dsp:spPr>
        <a:xfrm>
          <a:off x="4554924" y="1271995"/>
          <a:ext cx="1807689" cy="1807687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Screening and Prioritization by AMC</a:t>
          </a:r>
        </a:p>
      </dsp:txBody>
      <dsp:txXfrm>
        <a:off x="4812576" y="1530284"/>
        <a:ext cx="1291353" cy="1291108"/>
      </dsp:txXfrm>
    </dsp:sp>
    <dsp:sp modelId="{29AC33EF-5739-4282-A611-62CFADDAD6FB}">
      <dsp:nvSpPr>
        <dsp:cNvPr id="0" name=""/>
        <dsp:cNvSpPr/>
      </dsp:nvSpPr>
      <dsp:spPr>
        <a:xfrm rot="2700000">
          <a:off x="2488664" y="1207523"/>
          <a:ext cx="1936291" cy="1936291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A79DFA-B5F1-4221-AEFB-640515BF7360}">
      <dsp:nvSpPr>
        <dsp:cNvPr id="0" name=""/>
        <dsp:cNvSpPr/>
      </dsp:nvSpPr>
      <dsp:spPr>
        <a:xfrm>
          <a:off x="2553480" y="1271995"/>
          <a:ext cx="1807689" cy="1807687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Submission of PP</a:t>
          </a:r>
        </a:p>
      </dsp:txBody>
      <dsp:txXfrm>
        <a:off x="2812163" y="1530284"/>
        <a:ext cx="1291353" cy="1291108"/>
      </dsp:txXfrm>
    </dsp:sp>
    <dsp:sp modelId="{0ECC8691-E7E3-4E1E-B816-376F2D240364}">
      <dsp:nvSpPr>
        <dsp:cNvPr id="0" name=""/>
        <dsp:cNvSpPr/>
      </dsp:nvSpPr>
      <dsp:spPr>
        <a:xfrm rot="2700000">
          <a:off x="487220" y="1207523"/>
          <a:ext cx="1936291" cy="1936291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1FEECD-7242-4A94-9DA1-BCDC172B8723}">
      <dsp:nvSpPr>
        <dsp:cNvPr id="0" name=""/>
        <dsp:cNvSpPr/>
      </dsp:nvSpPr>
      <dsp:spPr>
        <a:xfrm>
          <a:off x="552036" y="1271995"/>
          <a:ext cx="1807689" cy="1807687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Call for PP</a:t>
          </a:r>
        </a:p>
      </dsp:txBody>
      <dsp:txXfrm>
        <a:off x="810719" y="1530284"/>
        <a:ext cx="1291353" cy="12911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F27E19-A4A5-4D03-952E-522940FD3C8D}">
      <dsp:nvSpPr>
        <dsp:cNvPr id="0" name=""/>
        <dsp:cNvSpPr/>
      </dsp:nvSpPr>
      <dsp:spPr>
        <a:xfrm>
          <a:off x="0" y="1189984"/>
          <a:ext cx="6666833" cy="22113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7420" tIns="374904" rIns="517420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Phytosanitary Alert System (PAS)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Electronic Phytosanitary Certification (eCert)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Inter-American Coordinating Group on Plant Health (GICSV)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NAPPO Newsletter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NAPPO Annual Meeting</a:t>
          </a:r>
        </a:p>
      </dsp:txBody>
      <dsp:txXfrm>
        <a:off x="0" y="1189984"/>
        <a:ext cx="6666833" cy="2211300"/>
      </dsp:txXfrm>
    </dsp:sp>
    <dsp:sp modelId="{DE900D25-BB5C-4045-840A-5F17504018DD}">
      <dsp:nvSpPr>
        <dsp:cNvPr id="0" name=""/>
        <dsp:cNvSpPr/>
      </dsp:nvSpPr>
      <dsp:spPr>
        <a:xfrm>
          <a:off x="333341" y="924304"/>
          <a:ext cx="4666783" cy="53136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6393" tIns="0" rIns="176393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5 Communication projects:</a:t>
          </a:r>
          <a:endParaRPr lang="en-US" sz="1800" kern="1200"/>
        </a:p>
      </dsp:txBody>
      <dsp:txXfrm>
        <a:off x="359280" y="950243"/>
        <a:ext cx="4614905" cy="479482"/>
      </dsp:txXfrm>
    </dsp:sp>
    <dsp:sp modelId="{C4A4EDAE-0CB3-4621-9110-B6897DFAB5D3}">
      <dsp:nvSpPr>
        <dsp:cNvPr id="0" name=""/>
        <dsp:cNvSpPr/>
      </dsp:nvSpPr>
      <dsp:spPr>
        <a:xfrm>
          <a:off x="0" y="3764165"/>
          <a:ext cx="6666833" cy="7654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6443614"/>
              <a:satOff val="-18493"/>
              <a:lumOff val="-2960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7420" tIns="374904" rIns="517420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Business Process Improvement (BPI) documents.</a:t>
          </a:r>
        </a:p>
      </dsp:txBody>
      <dsp:txXfrm>
        <a:off x="0" y="3764165"/>
        <a:ext cx="6666833" cy="765450"/>
      </dsp:txXfrm>
    </dsp:sp>
    <dsp:sp modelId="{5BC7B8B4-C125-45C8-AF2E-3CABE4F1E544}">
      <dsp:nvSpPr>
        <dsp:cNvPr id="0" name=""/>
        <dsp:cNvSpPr/>
      </dsp:nvSpPr>
      <dsp:spPr>
        <a:xfrm>
          <a:off x="333341" y="3498484"/>
          <a:ext cx="4666783" cy="531360"/>
        </a:xfrm>
        <a:prstGeom prst="roundRect">
          <a:avLst/>
        </a:prstGeom>
        <a:gradFill rotWithShape="0">
          <a:gsLst>
            <a:gs pos="0">
              <a:schemeClr val="accent2">
                <a:hueOff val="6443614"/>
                <a:satOff val="-18493"/>
                <a:lumOff val="-2960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6443614"/>
                <a:satOff val="-18493"/>
                <a:lumOff val="-2960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6443614"/>
                <a:satOff val="-18493"/>
                <a:lumOff val="-2960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6393" tIns="0" rIns="176393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Projects with the AMC / NAPPO Secretariat</a:t>
          </a:r>
        </a:p>
      </dsp:txBody>
      <dsp:txXfrm>
        <a:off x="359280" y="3524423"/>
        <a:ext cx="4614905" cy="47948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D08F33-DAA0-4E8B-A61E-5B74DBC0613C}">
      <dsp:nvSpPr>
        <dsp:cNvPr id="0" name=""/>
        <dsp:cNvSpPr/>
      </dsp:nvSpPr>
      <dsp:spPr>
        <a:xfrm>
          <a:off x="0" y="98059"/>
          <a:ext cx="6666833" cy="126477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No call for project proposal in 2026, but stakeholders are encouraged to submit proposals for consideration.</a:t>
          </a:r>
        </a:p>
      </dsp:txBody>
      <dsp:txXfrm>
        <a:off x="61741" y="159800"/>
        <a:ext cx="6543351" cy="1141288"/>
      </dsp:txXfrm>
    </dsp:sp>
    <dsp:sp modelId="{DF0ED583-A33C-49FC-8E8B-7AE84359E79C}">
      <dsp:nvSpPr>
        <dsp:cNvPr id="0" name=""/>
        <dsp:cNvSpPr/>
      </dsp:nvSpPr>
      <dsp:spPr>
        <a:xfrm>
          <a:off x="0" y="1429069"/>
          <a:ext cx="6666833" cy="1264770"/>
        </a:xfrm>
        <a:prstGeom prst="roundRect">
          <a:avLst/>
        </a:prstGeom>
        <a:gradFill rotWithShape="0">
          <a:gsLst>
            <a:gs pos="0">
              <a:schemeClr val="accent2">
                <a:hueOff val="2147871"/>
                <a:satOff val="-6164"/>
                <a:lumOff val="-987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2147871"/>
                <a:satOff val="-6164"/>
                <a:lumOff val="-987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2147871"/>
                <a:satOff val="-6164"/>
                <a:lumOff val="-987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NAPPO will add 3-4 projects based on the number of completed projects in 2025 and early 2026.</a:t>
          </a:r>
        </a:p>
      </dsp:txBody>
      <dsp:txXfrm>
        <a:off x="61741" y="1490810"/>
        <a:ext cx="6543351" cy="1141288"/>
      </dsp:txXfrm>
    </dsp:sp>
    <dsp:sp modelId="{F2EF0C90-DF1A-429C-AB45-95C74EAEF468}">
      <dsp:nvSpPr>
        <dsp:cNvPr id="0" name=""/>
        <dsp:cNvSpPr/>
      </dsp:nvSpPr>
      <dsp:spPr>
        <a:xfrm>
          <a:off x="0" y="2760080"/>
          <a:ext cx="6666833" cy="1264770"/>
        </a:xfrm>
        <a:prstGeom prst="roundRect">
          <a:avLst/>
        </a:prstGeom>
        <a:gradFill rotWithShape="0">
          <a:gsLst>
            <a:gs pos="0">
              <a:schemeClr val="accent2">
                <a:hueOff val="4295743"/>
                <a:satOff val="-12329"/>
                <a:lumOff val="-1973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4295743"/>
                <a:satOff val="-12329"/>
                <a:lumOff val="-1973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4295743"/>
                <a:satOff val="-12329"/>
                <a:lumOff val="-1973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NAPPO will continue to work on all communication projects.</a:t>
          </a:r>
        </a:p>
      </dsp:txBody>
      <dsp:txXfrm>
        <a:off x="61741" y="2821821"/>
        <a:ext cx="6543351" cy="1141288"/>
      </dsp:txXfrm>
    </dsp:sp>
    <dsp:sp modelId="{C4DA3E8D-3FDE-4698-8169-E630F896BB12}">
      <dsp:nvSpPr>
        <dsp:cNvPr id="0" name=""/>
        <dsp:cNvSpPr/>
      </dsp:nvSpPr>
      <dsp:spPr>
        <a:xfrm>
          <a:off x="0" y="4091090"/>
          <a:ext cx="6666833" cy="1264770"/>
        </a:xfrm>
        <a:prstGeom prst="roundRect">
          <a:avLst/>
        </a:prstGeom>
        <a:gradFill rotWithShape="0">
          <a:gsLst>
            <a:gs pos="0">
              <a:schemeClr val="accent2">
                <a:hueOff val="6443614"/>
                <a:satOff val="-18493"/>
                <a:lumOff val="-2960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6443614"/>
                <a:satOff val="-18493"/>
                <a:lumOff val="-2960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6443614"/>
                <a:satOff val="-18493"/>
                <a:lumOff val="-2960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The NAPPO AMC will continue to work on the BPI documents and the new 5-year NAPPO Strategic Plan (2026-2031)</a:t>
          </a:r>
        </a:p>
      </dsp:txBody>
      <dsp:txXfrm>
        <a:off x="61741" y="4152831"/>
        <a:ext cx="6543351" cy="11412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26A35D-6DD8-4600-92CC-F5BE6133E919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5E520D-7239-4E30-83D4-908142EBB8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183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03A218F-FF3E-4FBC-AC93-5B3E8924B021}" type="slidenum">
              <a:rPr lang="en-CA" altLang="en-US" smtClean="0"/>
              <a:pPr eaLnBrk="1" hangingPunct="1"/>
              <a:t>3</a:t>
            </a:fld>
            <a:endParaRPr lang="en-CA" altLang="en-US" dirty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100970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3BB8FF-59A0-40F9-A13B-3B49947C3418}" type="slidenum">
              <a:rPr lang="en-CA" smtClean="0"/>
              <a:pPr>
                <a:defRPr/>
              </a:pPr>
              <a:t>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333925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3BB8FF-59A0-40F9-A13B-3B49947C3418}" type="slidenum">
              <a:rPr lang="en-CA" smtClean="0"/>
              <a:pPr>
                <a:defRPr/>
              </a:pPr>
              <a:t>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390482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3BB8FF-59A0-40F9-A13B-3B49947C3418}" type="slidenum">
              <a:rPr lang="en-CA" smtClean="0"/>
              <a:pPr>
                <a:defRPr/>
              </a:pPr>
              <a:t>8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44075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77495-498A-0EA5-6889-BF9CBD2B8C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5FE69C-CA25-C1E5-FED6-26DCF18A7E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0008DB-0341-35CC-07F2-45F72548E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6234A-6EA9-4CB7-A816-97DFCA182F6F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CD83D8-44FD-F545-55D6-D1907691B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311C2A-E6B1-6DC1-1900-E66E6B904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65865-F2A4-4EB0-BA7B-6DFDC372D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057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594FB-3F09-B2B0-C8CF-B2AEFCD14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0FBEDC-BCBE-1EAF-2B9F-12D1F816C4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99313C-A7BE-8580-32AD-BF08CD3D6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6234A-6EA9-4CB7-A816-97DFCA182F6F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EFA681-5469-3DD9-8546-71F945250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C896C0-4EFD-2D9D-857B-41E50F6BD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65865-F2A4-4EB0-BA7B-6DFDC372D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434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8BDDEBC-7EC1-F45B-1560-58816ADB11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599273-CD2B-F3D9-9B52-DA49257172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ABBE89-F52E-9BCF-264E-820FB55E3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6234A-6EA9-4CB7-A816-97DFCA182F6F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010F1B-6259-228B-CE11-8B8EDD251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F22CF9-3047-6CBC-8009-F47CF9628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65865-F2A4-4EB0-BA7B-6DFDC372D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676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01684-C5E7-42DB-ACAC-EB418EB77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E1F3A8-8B77-02B0-5954-6D7481874F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CD2B83-5B35-3A19-2CA9-3127B708A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6234A-6EA9-4CB7-A816-97DFCA182F6F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4E5F05-B973-05A9-2B47-8C1B64F59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4A1C77-906F-9D15-5FB7-3AAEF1C4D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65865-F2A4-4EB0-BA7B-6DFDC372D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871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0113F-BBD7-FD59-5B9B-62CA7C88A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149962-BAF0-2663-C733-D8E53FA4F7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75DBE4-EE87-6070-DD23-EF29D0038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6234A-6EA9-4CB7-A816-97DFCA182F6F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EAF219-1693-5F8C-701B-B6EC23927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3D749A-1D1E-7E57-E9B1-37EE202DE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65865-F2A4-4EB0-BA7B-6DFDC372D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874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5E619-2DAB-6D89-252E-72B7F8BE8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F6B34F-59F4-5115-456F-67CE912A91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5C9C32-3CF8-35F6-C265-E5059CEF8C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FD34FA-37B2-E353-A843-3CA00EDD6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6234A-6EA9-4CB7-A816-97DFCA182F6F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A1ACBD-5DC6-3FAD-2812-7DAC06CA4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F56B3B-7B9E-7380-A347-6A1CA90DC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65865-F2A4-4EB0-BA7B-6DFDC372D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982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CF896-83A0-308D-FC08-829C9EFFF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BF2C07-669A-DCAE-4468-C8F9EC9A52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EAB547-E35C-D155-95CF-1E1AE8E0DC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63D4D9-0E7B-B492-3A1B-3EA55D18A0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63EA36-C69F-1E2C-F8C6-93DB698DE1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BDA6A70-2414-ABBC-2577-8F7BDF6CE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6234A-6EA9-4CB7-A816-97DFCA182F6F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B8B48DD-060B-A566-5210-965743DFB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7B6BCF3-C2C2-C3BE-9622-B326F32E6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65865-F2A4-4EB0-BA7B-6DFDC372D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364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89F500-1647-FA51-CCEF-37739FC2C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071E94-21D7-9025-C889-38D337575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6234A-6EA9-4CB7-A816-97DFCA182F6F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89DEA8-D78D-FD89-0C05-7FAC63CC0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2D582A-7FB2-0C56-9A3B-FA340C1D0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65865-F2A4-4EB0-BA7B-6DFDC372D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613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B79BA3-2BE3-702C-4927-1F53C2702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6234A-6EA9-4CB7-A816-97DFCA182F6F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8948D6-2122-3708-7807-C8954432B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F8C4EF-D017-91F9-BBAB-9B52F7FD3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65865-F2A4-4EB0-BA7B-6DFDC372D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544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FE4546-F190-489E-90A2-E31DB40F5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88870C-4EBE-17CC-1AA9-9842A8E2E8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2F1A3A-7693-014D-9164-6892A9390E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5D865D-2DEE-A97E-E19E-51FB62B3D7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6234A-6EA9-4CB7-A816-97DFCA182F6F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B3EDCB-8E6F-5776-C72C-E7E5CCA14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5A1620-B21C-9557-71A5-EEB4E9FB7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65865-F2A4-4EB0-BA7B-6DFDC372D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453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F0A69-647B-1CA5-8F52-DE7BC462C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AD8F45-7EAE-541C-9136-41444BD494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091FD8-E32D-C0D5-2D8E-CB7217BD57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5BF7C9-55D0-1D58-BCFE-8EA2B87AA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6234A-6EA9-4CB7-A816-97DFCA182F6F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CA1BDC-B560-25CE-0190-4E91D5269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73E301-6B32-CB5F-AF01-867DC724B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65865-F2A4-4EB0-BA7B-6DFDC372D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097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5592EE6-77CB-1AEA-D145-8A77E33BB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9271D8-F18F-FF54-E42A-F3BDD7FA3E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3E9D1B-83FE-BC6A-3E5F-90FBE778C2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56234A-6EA9-4CB7-A816-97DFCA182F6F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9266A0-B3FA-0F2C-7354-F1EA631F24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299F35-2A2D-70CE-0488-8304A34858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065865-F2A4-4EB0-BA7B-6DFDC372D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019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ppo.or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pestalerts.org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B3726A-D894-57A6-E71C-00B966CDD0F0}"/>
              </a:ext>
            </a:extLst>
          </p:cNvPr>
          <p:cNvSpPr txBox="1"/>
          <p:nvPr/>
        </p:nvSpPr>
        <p:spPr>
          <a:xfrm>
            <a:off x="5273040" y="1011247"/>
            <a:ext cx="6231841" cy="205252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900">
                <a:latin typeface="+mj-lt"/>
                <a:ea typeface="+mj-ea"/>
                <a:cs typeface="+mj-cs"/>
              </a:rPr>
              <a:t>The NAPPO </a:t>
            </a:r>
            <a:r>
              <a:rPr lang="en-US" sz="3900" dirty="0">
                <a:latin typeface="+mj-lt"/>
                <a:ea typeface="+mj-ea"/>
                <a:cs typeface="+mj-cs"/>
              </a:rPr>
              <a:t>Work Program –Process and Overview of the  2025/2026 NAPPO Work Program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900" dirty="0">
              <a:latin typeface="+mj-lt"/>
              <a:ea typeface="+mj-ea"/>
              <a:cs typeface="+mj-cs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2965" y="554152"/>
            <a:ext cx="5742189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logo for a company&#10;&#10;AI-generated content may be incorrect.">
            <a:extLst>
              <a:ext uri="{FF2B5EF4-FFF2-40B4-BE49-F238E27FC236}">
                <a16:creationId xmlns:a16="http://schemas.microsoft.com/office/drawing/2014/main" id="{29D7C0C8-4841-62E4-C29A-3027F87F93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1" r="2669"/>
          <a:stretch>
            <a:fillRect/>
          </a:stretch>
        </p:blipFill>
        <p:spPr>
          <a:xfrm>
            <a:off x="505418" y="554151"/>
            <a:ext cx="5742189" cy="5742189"/>
          </a:xfrm>
          <a:custGeom>
            <a:avLst/>
            <a:gdLst/>
            <a:ahLst/>
            <a:cxnLst/>
            <a:rect l="l" t="t" r="r" b="b"/>
            <a:pathLst>
              <a:path w="1838528" h="1838528">
                <a:moveTo>
                  <a:pt x="919264" y="0"/>
                </a:moveTo>
                <a:cubicBezTo>
                  <a:pt x="1426959" y="0"/>
                  <a:pt x="1838528" y="411569"/>
                  <a:pt x="1838528" y="919264"/>
                </a:cubicBezTo>
                <a:cubicBezTo>
                  <a:pt x="1838528" y="1426959"/>
                  <a:pt x="1426959" y="1838528"/>
                  <a:pt x="919264" y="1838528"/>
                </a:cubicBezTo>
                <a:cubicBezTo>
                  <a:pt x="411569" y="1838528"/>
                  <a:pt x="0" y="1426959"/>
                  <a:pt x="0" y="919264"/>
                </a:cubicBezTo>
                <a:cubicBezTo>
                  <a:pt x="0" y="411569"/>
                  <a:pt x="411569" y="0"/>
                  <a:pt x="919264" y="0"/>
                </a:cubicBezTo>
                <a:close/>
              </a:path>
            </a:pathLst>
          </a:custGeom>
        </p:spPr>
      </p:pic>
      <p:sp>
        <p:nvSpPr>
          <p:cNvPr id="16" name="!!plus graphic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956" y="703679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1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8" name="!!circle graphic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753" y="1562696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1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434791-27DF-E60D-5B98-C41077BAA7DA}"/>
              </a:ext>
            </a:extLst>
          </p:cNvPr>
          <p:cNvSpPr txBox="1"/>
          <p:nvPr/>
        </p:nvSpPr>
        <p:spPr>
          <a:xfrm>
            <a:off x="6657715" y="2990818"/>
            <a:ext cx="4195673" cy="29138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tx1">
                    <a:alpha val="80000"/>
                  </a:schemeClr>
                </a:solidFill>
              </a:rPr>
              <a:t>Alonso Suazo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tx1">
                    <a:alpha val="80000"/>
                  </a:schemeClr>
                </a:solidFill>
              </a:rPr>
              <a:t>NAPPO Technical Director</a:t>
            </a:r>
          </a:p>
        </p:txBody>
      </p:sp>
      <p:sp>
        <p:nvSpPr>
          <p:cNvPr id="20" name="!!dot graphic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54149" y="5775082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22" name="!!Straight Connector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48038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9351527-F854-85ED-CAF6-0D7C8E5E00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8FC028-BF2D-D3BD-03CC-EB8C84780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en-US" sz="4000" b="1">
                <a:solidFill>
                  <a:srgbClr val="FFFFFF"/>
                </a:solidFill>
              </a:rPr>
              <a:t>2025 Work Program (cont.)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981D4CC-50DA-0417-B20C-20E58D7D6AE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2467197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22347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5322CE-638F-B1DE-28D4-988506DC5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2026 Work Program</a:t>
            </a:r>
            <a:endParaRPr lang="en-US" sz="4000" dirty="0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8123DBA-01CB-60B2-E63A-97BC39AC72D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4364314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860764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0AE40F8-536B-418F-9B7C-38022404562E}"/>
              </a:ext>
            </a:extLst>
          </p:cNvPr>
          <p:cNvSpPr/>
          <p:nvPr/>
        </p:nvSpPr>
        <p:spPr>
          <a:xfrm>
            <a:off x="761839" y="1138265"/>
            <a:ext cx="6523215" cy="14011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3000" b="1" dirty="0">
                <a:latin typeface="Arial Narrow" panose="020B0606020202030204" pitchFamily="34" charset="0"/>
                <a:ea typeface="+mj-ea"/>
                <a:cs typeface="+mj-cs"/>
              </a:rPr>
              <a:t>Harmonization of diagnostic protocols for seed pests - </a:t>
            </a:r>
            <a:r>
              <a:rPr lang="en-US" sz="3000" b="1" i="1" dirty="0" err="1">
                <a:latin typeface="Arial Narrow" panose="020B0606020202030204" pitchFamily="34" charset="0"/>
                <a:ea typeface="+mj-ea"/>
                <a:cs typeface="+mj-cs"/>
              </a:rPr>
              <a:t>ToBRFV</a:t>
            </a:r>
            <a:endParaRPr lang="en-US" sz="3000" b="1" i="1" dirty="0">
              <a:latin typeface="Arial Narrow" panose="020B0606020202030204" pitchFamily="34" charset="0"/>
              <a:ea typeface="+mj-ea"/>
              <a:cs typeface="+mj-cs"/>
            </a:endParaRP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4660A96E-E97E-444D-9322-AE96B4124A03}"/>
              </a:ext>
            </a:extLst>
          </p:cNvPr>
          <p:cNvSpPr txBox="1">
            <a:spLocks noChangeArrowheads="1"/>
          </p:cNvSpPr>
          <p:nvPr/>
        </p:nvSpPr>
        <p:spPr>
          <a:xfrm>
            <a:off x="761839" y="2383919"/>
            <a:ext cx="6372491" cy="36029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6192" lvl="1" indent="0" defTabSz="914400">
              <a:buClr>
                <a:srgbClr val="0070C0"/>
              </a:buClr>
              <a:buNone/>
              <a:defRPr/>
            </a:pPr>
            <a:r>
              <a:rPr lang="en-US" sz="2400" b="1" dirty="0">
                <a:latin typeface="Arial Narrow" panose="020B0606020202030204" pitchFamily="34" charset="0"/>
              </a:rPr>
              <a:t>Model</a:t>
            </a:r>
            <a:r>
              <a:rPr lang="en-US" sz="2400" dirty="0">
                <a:latin typeface="Arial Narrow" panose="020B0606020202030204" pitchFamily="34" charset="0"/>
              </a:rPr>
              <a:t> for regional harmonization</a:t>
            </a:r>
          </a:p>
          <a:p>
            <a:pPr marL="1407552" lvl="2" indent="-342900" defTabSz="914400">
              <a:buClr>
                <a:srgbClr val="0070C0"/>
              </a:buClr>
              <a:buFont typeface="Wingdings" panose="05000000000000000000" pitchFamily="2" charset="2"/>
              <a:buChar char="Ø"/>
              <a:defRPr/>
            </a:pPr>
            <a:r>
              <a:rPr lang="en-US" sz="2400" i="1" dirty="0" err="1">
                <a:latin typeface="Arial Narrow" panose="020B0606020202030204" pitchFamily="34" charset="0"/>
              </a:rPr>
              <a:t>ToBRFV</a:t>
            </a:r>
            <a:r>
              <a:rPr lang="en-US" sz="2400" dirty="0">
                <a:latin typeface="Arial Narrow" panose="020B0606020202030204" pitchFamily="34" charset="0"/>
              </a:rPr>
              <a:t> - </a:t>
            </a:r>
            <a:r>
              <a:rPr lang="en-US" sz="2400" dirty="0">
                <a:solidFill>
                  <a:srgbClr val="0033CC"/>
                </a:solidFill>
                <a:latin typeface="Arial Narrow" panose="020B0606020202030204" pitchFamily="34" charset="0"/>
              </a:rPr>
              <a:t>quarantine pest </a:t>
            </a:r>
            <a:r>
              <a:rPr lang="en-US" sz="2400" dirty="0">
                <a:latin typeface="Arial Narrow" panose="020B0606020202030204" pitchFamily="34" charset="0"/>
              </a:rPr>
              <a:t>for all NAPPO countries </a:t>
            </a:r>
          </a:p>
          <a:p>
            <a:pPr marL="1407552" lvl="2" indent="-342900" defTabSz="914400">
              <a:buClr>
                <a:srgbClr val="0070C0"/>
              </a:buClr>
              <a:buFont typeface="Wingdings" panose="05000000000000000000" pitchFamily="2" charset="2"/>
              <a:buChar char="Ø"/>
              <a:defRPr/>
            </a:pPr>
            <a:r>
              <a:rPr lang="en-US" sz="2400" dirty="0">
                <a:latin typeface="Arial Narrow" panose="020B0606020202030204" pitchFamily="34" charset="0"/>
              </a:rPr>
              <a:t>Host commodities - fruit, </a:t>
            </a:r>
            <a:r>
              <a:rPr lang="en-US" sz="2400" dirty="0">
                <a:solidFill>
                  <a:srgbClr val="0033CC"/>
                </a:solidFill>
                <a:latin typeface="Arial Narrow" panose="020B0606020202030204" pitchFamily="34" charset="0"/>
              </a:rPr>
              <a:t>seeds</a:t>
            </a:r>
            <a:r>
              <a:rPr lang="en-US" sz="2400" dirty="0">
                <a:latin typeface="Arial Narrow" panose="020B0606020202030204" pitchFamily="34" charset="0"/>
              </a:rPr>
              <a:t> and plants of tomato and pepper - heavily traded in our region</a:t>
            </a:r>
          </a:p>
          <a:p>
            <a:pPr marL="1407552" lvl="2" indent="-342900" defTabSz="914400">
              <a:buClr>
                <a:srgbClr val="0070C0"/>
              </a:buClr>
              <a:buFont typeface="Wingdings" panose="05000000000000000000" pitchFamily="2" charset="2"/>
              <a:buChar char="Ø"/>
              <a:defRPr/>
            </a:pPr>
            <a:r>
              <a:rPr lang="en-US" sz="2400" dirty="0">
                <a:latin typeface="Arial Narrow" panose="020B0606020202030204" pitchFamily="34" charset="0"/>
              </a:rPr>
              <a:t>Immediate benefits to regional trade</a:t>
            </a:r>
          </a:p>
          <a:p>
            <a:pPr marL="1864740" lvl="3" indent="-342900" defTabSz="914400">
              <a:buClr>
                <a:srgbClr val="0070C0"/>
              </a:buClr>
              <a:buFont typeface="Courier New" panose="02070309020205020404" pitchFamily="49" charset="0"/>
              <a:buChar char="o"/>
              <a:defRPr/>
            </a:pPr>
            <a:r>
              <a:rPr lang="en-US" sz="2400" dirty="0">
                <a:latin typeface="Arial Narrow" panose="020B0606020202030204" pitchFamily="34" charset="0"/>
              </a:rPr>
              <a:t>Alleviating delays/costs resulting from conflicting seed test results</a:t>
            </a:r>
          </a:p>
          <a:p>
            <a:pPr marL="1864740" lvl="3" indent="-342900" defTabSz="914400">
              <a:buClr>
                <a:srgbClr val="0070C0"/>
              </a:buClr>
              <a:buFont typeface="Courier New" panose="02070309020205020404" pitchFamily="49" charset="0"/>
              <a:buChar char="o"/>
              <a:defRPr/>
            </a:pPr>
            <a:r>
              <a:rPr lang="en-US" sz="2400" dirty="0">
                <a:latin typeface="Arial Narrow" panose="020B0606020202030204" pitchFamily="34" charset="0"/>
              </a:rPr>
              <a:t>Avoid unnecessary retesting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F6A04388-0A48-B9EE-A438-8E67074206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2180" y="3718483"/>
            <a:ext cx="18796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6768D91-ED01-07A4-B4ED-31F67A6464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2180" y="965854"/>
            <a:ext cx="1943100" cy="23622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F6EC9AD-1AA2-3F9B-69CC-06A1081E01B7}"/>
              </a:ext>
            </a:extLst>
          </p:cNvPr>
          <p:cNvSpPr txBox="1"/>
          <p:nvPr/>
        </p:nvSpPr>
        <p:spPr>
          <a:xfrm>
            <a:off x="9329416" y="3156155"/>
            <a:ext cx="147298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>
                <a:solidFill>
                  <a:schemeClr val="bg1"/>
                </a:solidFill>
              </a:rPr>
              <a:t>Source: CABI digital library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4745C2-6C2F-2F84-0F00-69DDE6139EBD}"/>
              </a:ext>
            </a:extLst>
          </p:cNvPr>
          <p:cNvSpPr txBox="1"/>
          <p:nvPr/>
        </p:nvSpPr>
        <p:spPr>
          <a:xfrm>
            <a:off x="650240" y="314960"/>
            <a:ext cx="878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2025 Work Program </a:t>
            </a:r>
            <a:r>
              <a:rPr lang="en-US" sz="3600" b="1" dirty="0">
                <a:solidFill>
                  <a:srgbClr val="FF0000"/>
                </a:solidFill>
              </a:rPr>
              <a:t>Completed Project</a:t>
            </a:r>
          </a:p>
        </p:txBody>
      </p:sp>
    </p:spTree>
    <p:extLst>
      <p:ext uri="{BB962C8B-B14F-4D97-AF65-F5344CB8AC3E}">
        <p14:creationId xmlns:p14="http://schemas.microsoft.com/office/powerpoint/2010/main" val="42742056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1788BCF-0643-642C-E8DB-174B32EEE0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77D4A22-6247-A928-EEBD-79869452FD9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kern="100" dirty="0">
                <a:latin typeface="Arial" panose="020B0604020202020204" pitchFamily="34" charset="0"/>
                <a:ea typeface="Times New Roman" panose="02020603050405020304" pitchFamily="18" charset="0"/>
              </a:rPr>
              <a:t>The manuscript “</a:t>
            </a:r>
            <a:r>
              <a:rPr lang="en-US" sz="2400" b="1" i="1" kern="1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Pilot for harmonization of diagnostic protocols for tomato brown rugose fruit virus (</a:t>
            </a:r>
            <a:r>
              <a:rPr lang="en-US" sz="2400" b="1" i="1" kern="1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ToBRFV</a:t>
            </a:r>
            <a:r>
              <a:rPr lang="en-US" sz="2400" b="1" i="1" kern="1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) in tomato and pepper seeds</a:t>
            </a:r>
            <a:r>
              <a:rPr lang="en-US" sz="2400" kern="100" dirty="0">
                <a:latin typeface="Arial" panose="020B0604020202020204" pitchFamily="34" charset="0"/>
                <a:ea typeface="Times New Roman" panose="02020603050405020304" pitchFamily="18" charset="0"/>
              </a:rPr>
              <a:t>” was published in the journal “</a:t>
            </a:r>
            <a:r>
              <a:rPr lang="en-US" sz="2400" kern="100" dirty="0" err="1">
                <a:latin typeface="Arial" panose="020B0604020202020204" pitchFamily="34" charset="0"/>
                <a:ea typeface="Times New Roman" panose="02020603050405020304" pitchFamily="18" charset="0"/>
              </a:rPr>
              <a:t>PhytoFrontiers</a:t>
            </a:r>
            <a:r>
              <a:rPr lang="en-US" sz="2400" kern="100" dirty="0">
                <a:latin typeface="Arial" panose="020B0604020202020204" pitchFamily="34" charset="0"/>
                <a:ea typeface="Times New Roman" panose="02020603050405020304" pitchFamily="18" charset="0"/>
              </a:rPr>
              <a:t>” (Mavrodieva </a:t>
            </a:r>
            <a:r>
              <a:rPr lang="en-US" sz="2400" i="1" kern="100" dirty="0">
                <a:latin typeface="Arial" panose="020B0604020202020204" pitchFamily="34" charset="0"/>
                <a:ea typeface="Times New Roman" panose="02020603050405020304" pitchFamily="18" charset="0"/>
              </a:rPr>
              <a:t>et. al.</a:t>
            </a:r>
            <a:r>
              <a:rPr lang="en-US" sz="2400" kern="100" dirty="0">
                <a:latin typeface="Arial" panose="020B0604020202020204" pitchFamily="34" charset="0"/>
                <a:ea typeface="Times New Roman" panose="02020603050405020304" pitchFamily="18" charset="0"/>
              </a:rPr>
              <a:t>, 2025, 5(2); 187-196).</a:t>
            </a:r>
          </a:p>
          <a:p>
            <a:r>
              <a:rPr lang="en-US" sz="2400" b="1" kern="100" dirty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&gt;1100 downloads</a:t>
            </a:r>
          </a:p>
          <a:p>
            <a:endParaRPr lang="en-US" sz="2400" kern="1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kern="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E46E77F-4EB4-7AFD-982B-97DCB7C4E5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2" y="365125"/>
            <a:ext cx="4618120" cy="6111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2196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4AEE4-FCC4-F84B-29BC-277AF3D8A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08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ES" sz="3600" b="1" dirty="0" err="1">
                <a:latin typeface="Arial Narrow" panose="020B0606020202030204" pitchFamily="34" charset="0"/>
              </a:rPr>
              <a:t>Recommendations</a:t>
            </a:r>
            <a:r>
              <a:rPr lang="es-ES" sz="3600" dirty="0">
                <a:latin typeface="Arial Narrow" panose="020B0606020202030204" pitchFamily="34" charset="0"/>
              </a:rPr>
              <a:t> (</a:t>
            </a:r>
            <a:r>
              <a:rPr lang="es-ES" sz="3600" i="1" dirty="0" err="1">
                <a:latin typeface="Arial Narrow" panose="020B0606020202030204" pitchFamily="34" charset="0"/>
              </a:rPr>
              <a:t>from</a:t>
            </a:r>
            <a:r>
              <a:rPr lang="es-ES" sz="3600" i="1" dirty="0">
                <a:latin typeface="Arial Narrow" panose="020B0606020202030204" pitchFamily="34" charset="0"/>
              </a:rPr>
              <a:t> EG final </a:t>
            </a:r>
            <a:r>
              <a:rPr lang="es-ES" sz="3600" i="1" dirty="0" err="1">
                <a:latin typeface="Arial Narrow" panose="020B0606020202030204" pitchFamily="34" charset="0"/>
              </a:rPr>
              <a:t>report</a:t>
            </a:r>
            <a:r>
              <a:rPr lang="es-ES" sz="3600" dirty="0">
                <a:latin typeface="Arial Narrow" panose="020B0606020202030204" pitchFamily="34" charset="0"/>
              </a:rPr>
              <a:t>)</a:t>
            </a:r>
            <a:endParaRPr lang="en-US" sz="3600" dirty="0">
              <a:latin typeface="Arial Narrow" panose="020B0606020202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9401A94-760B-9AFD-EBBB-730AB2CB589D}"/>
              </a:ext>
            </a:extLst>
          </p:cNvPr>
          <p:cNvSpPr txBox="1"/>
          <p:nvPr/>
        </p:nvSpPr>
        <p:spPr>
          <a:xfrm>
            <a:off x="1040283" y="987326"/>
            <a:ext cx="9969194" cy="60351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Based on analysis of the ring test data, </a:t>
            </a:r>
            <a:r>
              <a:rPr lang="en-US" sz="2400" kern="100" dirty="0">
                <a:solidFill>
                  <a:srgbClr val="0070C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protocols </a:t>
            </a:r>
            <a:r>
              <a:rPr lang="en-US" sz="2400" b="1" kern="100" dirty="0">
                <a:solidFill>
                  <a:srgbClr val="0070C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2400" kern="100" dirty="0">
                <a:solidFill>
                  <a:srgbClr val="0070C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(CDFA), </a:t>
            </a:r>
            <a:r>
              <a:rPr lang="en-US" sz="2400" b="1" kern="100" dirty="0">
                <a:solidFill>
                  <a:srgbClr val="0070C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2400" kern="100" dirty="0">
                <a:solidFill>
                  <a:srgbClr val="0070C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(ISHI-Veg/NSHS), </a:t>
            </a:r>
            <a:r>
              <a:rPr lang="en-US" sz="2400" b="1" kern="100" dirty="0">
                <a:solidFill>
                  <a:srgbClr val="0070C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2400" kern="100" dirty="0">
                <a:solidFill>
                  <a:srgbClr val="0070C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 USDA-APHIS-RT PCR), and </a:t>
            </a:r>
            <a:r>
              <a:rPr lang="en-US" sz="2400" b="1" kern="100" dirty="0">
                <a:solidFill>
                  <a:srgbClr val="0070C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2400" kern="100" dirty="0">
                <a:solidFill>
                  <a:srgbClr val="0070C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(USDA-APHIS- </a:t>
            </a:r>
            <a:r>
              <a:rPr lang="en-US" sz="2400" kern="100" dirty="0" err="1">
                <a:solidFill>
                  <a:srgbClr val="0070C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cPCR</a:t>
            </a:r>
            <a:r>
              <a:rPr lang="en-US" sz="2400" kern="100" dirty="0">
                <a:solidFill>
                  <a:srgbClr val="0070C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produced </a:t>
            </a:r>
            <a:r>
              <a:rPr lang="en-US" sz="2400" b="1" u="sng" kern="100" dirty="0">
                <a:solidFill>
                  <a:srgbClr val="0070C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comparable results</a:t>
            </a:r>
            <a:r>
              <a:rPr lang="en-US" sz="2400" b="1" kern="100" dirty="0">
                <a:solidFill>
                  <a:srgbClr val="0070C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>
                <a:solidFill>
                  <a:srgbClr val="0070C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could be used interchangeably for the detection of </a:t>
            </a:r>
            <a:r>
              <a:rPr lang="en-US" sz="2400" kern="100" dirty="0" err="1">
                <a:solidFill>
                  <a:srgbClr val="0070C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ToBRFV</a:t>
            </a:r>
            <a:r>
              <a:rPr lang="en-US" sz="2400" kern="100" dirty="0">
                <a:solidFill>
                  <a:srgbClr val="0070C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tomato and pepper </a:t>
            </a:r>
            <a:r>
              <a:rPr lang="en-US" sz="2400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seeds. They provide a choice between 2 real-time PCR and </a:t>
            </a:r>
            <a:r>
              <a:rPr lang="en-US" sz="2400" kern="1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400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conventional PCR methodologies.</a:t>
            </a: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kern="100" dirty="0">
                <a:solidFill>
                  <a:srgbClr val="0070C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Protocols </a:t>
            </a:r>
            <a:r>
              <a:rPr lang="en-US" sz="2400" b="1" kern="100" dirty="0">
                <a:solidFill>
                  <a:srgbClr val="0070C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2400" kern="100" dirty="0">
                <a:solidFill>
                  <a:srgbClr val="0070C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kern="100" dirty="0">
                <a:solidFill>
                  <a:srgbClr val="0070C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2400" kern="100" dirty="0">
                <a:solidFill>
                  <a:srgbClr val="0070C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and </a:t>
            </a:r>
            <a:r>
              <a:rPr lang="en-US" sz="2400" b="1" kern="100" dirty="0">
                <a:solidFill>
                  <a:srgbClr val="0070C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2400" kern="100" dirty="0">
                <a:solidFill>
                  <a:srgbClr val="0070C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u="sng" kern="100" dirty="0">
                <a:solidFill>
                  <a:srgbClr val="0070C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performed optimally</a:t>
            </a:r>
            <a:r>
              <a:rPr lang="en-US" sz="2400" kern="100" dirty="0">
                <a:solidFill>
                  <a:srgbClr val="0070C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relation to all assayed parameters and variables evaluated.</a:t>
            </a: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Furthermore, </a:t>
            </a:r>
            <a:r>
              <a:rPr lang="en-US" sz="2400" kern="100" dirty="0">
                <a:solidFill>
                  <a:srgbClr val="0070C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protocols </a:t>
            </a:r>
            <a:r>
              <a:rPr lang="en-US" sz="2400" b="1" kern="100" dirty="0">
                <a:solidFill>
                  <a:srgbClr val="0070C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2400" kern="100" dirty="0">
                <a:solidFill>
                  <a:srgbClr val="0070C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kern="100" dirty="0">
                <a:solidFill>
                  <a:srgbClr val="0070C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 </a:t>
            </a:r>
            <a:r>
              <a:rPr lang="en-US" sz="2400" kern="100" dirty="0">
                <a:solidFill>
                  <a:srgbClr val="0070C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</a:t>
            </a:r>
            <a:r>
              <a:rPr lang="en-US" sz="2400" b="1" kern="100" dirty="0">
                <a:solidFill>
                  <a:srgbClr val="0070C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2400" kern="100" dirty="0">
                <a:solidFill>
                  <a:srgbClr val="0070C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could be recognized by all three NAPPO member countries for phytosanitary testing of seeds for the presence of </a:t>
            </a:r>
            <a:r>
              <a:rPr lang="en-US" sz="2400" kern="100" dirty="0" err="1">
                <a:solidFill>
                  <a:srgbClr val="0070C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ToBRFV</a:t>
            </a:r>
            <a:r>
              <a:rPr lang="en-US" sz="2400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will facilitate </a:t>
            </a:r>
            <a:r>
              <a:rPr lang="en-US" sz="2400" b="1" u="sng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safe and expeditious trade </a:t>
            </a:r>
            <a:r>
              <a:rPr lang="en-US" sz="2400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tomato and pepper seeds in our region and </a:t>
            </a:r>
            <a:r>
              <a:rPr lang="en-US" sz="2400" b="1" u="sng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avoid unnecessary retesting</a:t>
            </a:r>
            <a:r>
              <a:rPr lang="en-US" sz="2400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by exporting and importing countries.</a:t>
            </a: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2400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experimental design used in this study can serve as a model for future studies to evaluate other diagnostic protocols for the detection of other seed-transmitted pests of regulatory significance.</a:t>
            </a:r>
          </a:p>
          <a:p>
            <a:endParaRPr lang="en-US" sz="2000" dirty="0">
              <a:latin typeface="Arial Narrow" panose="020B0606020202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32D1ABA-BB71-FDEE-BB23-45A31A035EAF}"/>
              </a:ext>
            </a:extLst>
          </p:cNvPr>
          <p:cNvSpPr/>
          <p:nvPr/>
        </p:nvSpPr>
        <p:spPr>
          <a:xfrm>
            <a:off x="767080" y="3007360"/>
            <a:ext cx="10957560" cy="1584960"/>
          </a:xfrm>
          <a:prstGeom prst="rect">
            <a:avLst/>
          </a:prstGeom>
          <a:solidFill>
            <a:schemeClr val="accent1">
              <a:alpha val="23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3293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1F336B8-E7B6-3F55-AA9B-D48D9546D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NAPPO Decision Sheet 08</a:t>
            </a:r>
          </a:p>
        </p:txBody>
      </p:sp>
      <p:sp>
        <p:nvSpPr>
          <p:cNvPr id="15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85F9C7E-78C2-E461-142D-F5D935E05F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0936" y="2660904"/>
            <a:ext cx="4818888" cy="354787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200"/>
              <a:t>The Executive Committee signed NAPPO DS 08, supporting the EG recommendation on the selected protocols for the identification of ToBRFV in tomato and pepper seeds.</a:t>
            </a:r>
          </a:p>
          <a:p>
            <a:r>
              <a:rPr lang="en-US" sz="2200"/>
              <a:t>Information on the selected protocols is available on the NAPPO website.</a:t>
            </a:r>
          </a:p>
          <a:p>
            <a:endParaRPr lang="en-US" sz="220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B1E5E78D-785C-AB69-B9D1-98F31558F0C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41809" y="640080"/>
            <a:ext cx="5173446" cy="557784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202DB9B-3F04-9331-9196-772C790CAE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0509" y="3221182"/>
            <a:ext cx="4658616" cy="3204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2523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45144-5399-6C30-32D4-1419D3589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8000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7200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5703125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245A9F99-D9B1-4094-A2E2-B90AC1DB7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7FAF607-473A-4A43-A23D-BBFF5C4117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6EDCBF-C367-D8FB-164D-780FEA566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2"/>
                </a:solidFill>
              </a:rPr>
              <a:t>What is the NAPPO Work Program?</a:t>
            </a:r>
          </a:p>
        </p:txBody>
      </p:sp>
      <p:pic>
        <p:nvPicPr>
          <p:cNvPr id="21" name="Graphic 20" descr="Meeting">
            <a:extLst>
              <a:ext uri="{FF2B5EF4-FFF2-40B4-BE49-F238E27FC236}">
                <a16:creationId xmlns:a16="http://schemas.microsoft.com/office/drawing/2014/main" id="{B1C37165-F9BB-7C96-12C2-93FAC3806A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6951" y="1793846"/>
            <a:ext cx="3620021" cy="362002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0D3268-B011-7915-524D-3BE2374A1C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2421682"/>
            <a:ext cx="4977578" cy="3639289"/>
          </a:xfrm>
        </p:spPr>
        <p:txBody>
          <a:bodyPr anchor="ctr">
            <a:normAutofit fontScale="92500" lnSpcReduction="10000"/>
          </a:bodyPr>
          <a:lstStyle/>
          <a:p>
            <a:r>
              <a:rPr lang="en-US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Compilation of all NAPPO projects </a:t>
            </a:r>
            <a:r>
              <a:rPr lang="en-US" dirty="0">
                <a:solidFill>
                  <a:schemeClr val="tx2"/>
                </a:solidFill>
              </a:rPr>
              <a:t>approved by the Executive Committee and executed by the NAPPO expert groups, the Advisory and Management Committee, and the NAPPO Secretariat.</a:t>
            </a:r>
          </a:p>
          <a:p>
            <a:r>
              <a:rPr lang="en-US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13-18 projects per year</a:t>
            </a:r>
          </a:p>
          <a:p>
            <a:r>
              <a:rPr lang="en-US" dirty="0">
                <a:solidFill>
                  <a:schemeClr val="tx2"/>
                </a:solidFill>
              </a:rPr>
              <a:t>Most expert groups have </a:t>
            </a:r>
            <a:r>
              <a:rPr lang="en-US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industry participation</a:t>
            </a:r>
            <a:r>
              <a:rPr lang="en-US" dirty="0">
                <a:solidFill>
                  <a:schemeClr val="tx2"/>
                </a:solidFill>
              </a:rPr>
              <a:t>.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5F6476F-D303-44D3-B30F-1BA348F0F6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2635" y="52996"/>
            <a:ext cx="5928607" cy="6805005"/>
            <a:chOff x="6095999" y="52996"/>
            <a:chExt cx="6093363" cy="6805005"/>
          </a:xfrm>
          <a:solidFill>
            <a:schemeClr val="accent5">
              <a:alpha val="10000"/>
            </a:schemeClr>
          </a:solidFill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972EB4B-0539-4430-9340-8117B9D7C3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1" y="52996"/>
              <a:ext cx="6093361" cy="6805003"/>
            </a:xfrm>
            <a:custGeom>
              <a:avLst/>
              <a:gdLst>
                <a:gd name="connsiteX0" fmla="*/ 3391253 w 5890489"/>
                <a:gd name="connsiteY0" fmla="*/ 0 h 6578438"/>
                <a:gd name="connsiteX1" fmla="*/ 3434974 w 5890489"/>
                <a:gd name="connsiteY1" fmla="*/ 646 h 6578438"/>
                <a:gd name="connsiteX2" fmla="*/ 3522419 w 5890489"/>
                <a:gd name="connsiteY2" fmla="*/ 2712 h 6578438"/>
                <a:gd name="connsiteX3" fmla="*/ 3610261 w 5890489"/>
                <a:gd name="connsiteY3" fmla="*/ 6458 h 6578438"/>
                <a:gd name="connsiteX4" fmla="*/ 3786872 w 5890489"/>
                <a:gd name="connsiteY4" fmla="*/ 20667 h 6578438"/>
                <a:gd name="connsiteX5" fmla="*/ 3962291 w 5890489"/>
                <a:gd name="connsiteY5" fmla="*/ 43530 h 6578438"/>
                <a:gd name="connsiteX6" fmla="*/ 4135855 w 5890489"/>
                <a:gd name="connsiteY6" fmla="*/ 75176 h 6578438"/>
                <a:gd name="connsiteX7" fmla="*/ 4307299 w 5890489"/>
                <a:gd name="connsiteY7" fmla="*/ 114315 h 6578438"/>
                <a:gd name="connsiteX8" fmla="*/ 4476358 w 5890489"/>
                <a:gd name="connsiteY8" fmla="*/ 160816 h 6578438"/>
                <a:gd name="connsiteX9" fmla="*/ 4559829 w 5890489"/>
                <a:gd name="connsiteY9" fmla="*/ 186779 h 6578438"/>
                <a:gd name="connsiteX10" fmla="*/ 4642901 w 5890489"/>
                <a:gd name="connsiteY10" fmla="*/ 213648 h 6578438"/>
                <a:gd name="connsiteX11" fmla="*/ 5280847 w 5890489"/>
                <a:gd name="connsiteY11" fmla="*/ 485936 h 6578438"/>
                <a:gd name="connsiteX12" fmla="*/ 5865400 w 5890489"/>
                <a:gd name="connsiteY12" fmla="*/ 851099 h 6578438"/>
                <a:gd name="connsiteX13" fmla="*/ 5890489 w 5890489"/>
                <a:gd name="connsiteY13" fmla="*/ 870950 h 6578438"/>
                <a:gd name="connsiteX14" fmla="*/ 5890489 w 5890489"/>
                <a:gd name="connsiteY14" fmla="*/ 1321814 h 6578438"/>
                <a:gd name="connsiteX15" fmla="*/ 5887395 w 5890489"/>
                <a:gd name="connsiteY15" fmla="*/ 1318952 h 6578438"/>
                <a:gd name="connsiteX16" fmla="*/ 5830291 w 5890489"/>
                <a:gd name="connsiteY16" fmla="*/ 1265992 h 6578438"/>
                <a:gd name="connsiteX17" fmla="*/ 5815981 w 5890489"/>
                <a:gd name="connsiteY17" fmla="*/ 1252687 h 6578438"/>
                <a:gd name="connsiteX18" fmla="*/ 5801142 w 5890489"/>
                <a:gd name="connsiteY18" fmla="*/ 1240158 h 6578438"/>
                <a:gd name="connsiteX19" fmla="*/ 5771464 w 5890489"/>
                <a:gd name="connsiteY19" fmla="*/ 1214969 h 6578438"/>
                <a:gd name="connsiteX20" fmla="*/ 5651030 w 5890489"/>
                <a:gd name="connsiteY20" fmla="*/ 1115767 h 6578438"/>
                <a:gd name="connsiteX21" fmla="*/ 5123183 w 5890489"/>
                <a:gd name="connsiteY21" fmla="*/ 780443 h 6578438"/>
                <a:gd name="connsiteX22" fmla="*/ 4533860 w 5890489"/>
                <a:gd name="connsiteY22" fmla="*/ 567701 h 6578438"/>
                <a:gd name="connsiteX23" fmla="*/ 4457281 w 5890489"/>
                <a:gd name="connsiteY23" fmla="*/ 550780 h 6578438"/>
                <a:gd name="connsiteX24" fmla="*/ 4380568 w 5890489"/>
                <a:gd name="connsiteY24" fmla="*/ 535279 h 6578438"/>
                <a:gd name="connsiteX25" fmla="*/ 4303325 w 5890489"/>
                <a:gd name="connsiteY25" fmla="*/ 522879 h 6578438"/>
                <a:gd name="connsiteX26" fmla="*/ 4264769 w 5890489"/>
                <a:gd name="connsiteY26" fmla="*/ 516679 h 6578438"/>
                <a:gd name="connsiteX27" fmla="*/ 4226082 w 5890489"/>
                <a:gd name="connsiteY27" fmla="*/ 511253 h 6578438"/>
                <a:gd name="connsiteX28" fmla="*/ 4070934 w 5890489"/>
                <a:gd name="connsiteY28" fmla="*/ 494848 h 6578438"/>
                <a:gd name="connsiteX29" fmla="*/ 3915521 w 5890489"/>
                <a:gd name="connsiteY29" fmla="*/ 486065 h 6578438"/>
                <a:gd name="connsiteX30" fmla="*/ 3760241 w 5890489"/>
                <a:gd name="connsiteY30" fmla="*/ 484257 h 6578438"/>
                <a:gd name="connsiteX31" fmla="*/ 3682734 w 5890489"/>
                <a:gd name="connsiteY31" fmla="*/ 486581 h 6578438"/>
                <a:gd name="connsiteX32" fmla="*/ 3605491 w 5890489"/>
                <a:gd name="connsiteY32" fmla="*/ 488907 h 6578438"/>
                <a:gd name="connsiteX33" fmla="*/ 3527454 w 5890489"/>
                <a:gd name="connsiteY33" fmla="*/ 493169 h 6578438"/>
                <a:gd name="connsiteX34" fmla="*/ 3449151 w 5890489"/>
                <a:gd name="connsiteY34" fmla="*/ 498336 h 6578438"/>
                <a:gd name="connsiteX35" fmla="*/ 3410067 w 5890489"/>
                <a:gd name="connsiteY35" fmla="*/ 500532 h 6578438"/>
                <a:gd name="connsiteX36" fmla="*/ 3371246 w 5890489"/>
                <a:gd name="connsiteY36" fmla="*/ 504279 h 6578438"/>
                <a:gd name="connsiteX37" fmla="*/ 3293739 w 5890489"/>
                <a:gd name="connsiteY37" fmla="*/ 511512 h 6578438"/>
                <a:gd name="connsiteX38" fmla="*/ 2689445 w 5890489"/>
                <a:gd name="connsiteY38" fmla="*/ 610198 h 6578438"/>
                <a:gd name="connsiteX39" fmla="*/ 2117875 w 5890489"/>
                <a:gd name="connsiteY39" fmla="*/ 800335 h 6578438"/>
                <a:gd name="connsiteX40" fmla="*/ 1981276 w 5890489"/>
                <a:gd name="connsiteY40" fmla="*/ 865566 h 6578438"/>
                <a:gd name="connsiteX41" fmla="*/ 1847991 w 5890489"/>
                <a:gd name="connsiteY41" fmla="*/ 938676 h 6578438"/>
                <a:gd name="connsiteX42" fmla="*/ 1783069 w 5890489"/>
                <a:gd name="connsiteY42" fmla="*/ 978718 h 6578438"/>
                <a:gd name="connsiteX43" fmla="*/ 1750609 w 5890489"/>
                <a:gd name="connsiteY43" fmla="*/ 998869 h 6578438"/>
                <a:gd name="connsiteX44" fmla="*/ 1734312 w 5890489"/>
                <a:gd name="connsiteY44" fmla="*/ 1008945 h 6578438"/>
                <a:gd name="connsiteX45" fmla="*/ 1718547 w 5890489"/>
                <a:gd name="connsiteY45" fmla="*/ 1019924 h 6578438"/>
                <a:gd name="connsiteX46" fmla="*/ 1655481 w 5890489"/>
                <a:gd name="connsiteY46" fmla="*/ 1063582 h 6578438"/>
                <a:gd name="connsiteX47" fmla="*/ 1593077 w 5890489"/>
                <a:gd name="connsiteY47" fmla="*/ 1108664 h 6578438"/>
                <a:gd name="connsiteX48" fmla="*/ 1532263 w 5890489"/>
                <a:gd name="connsiteY48" fmla="*/ 1156197 h 6578438"/>
                <a:gd name="connsiteX49" fmla="*/ 1472509 w 5890489"/>
                <a:gd name="connsiteY49" fmla="*/ 1205152 h 6578438"/>
                <a:gd name="connsiteX50" fmla="*/ 1414212 w 5890489"/>
                <a:gd name="connsiteY50" fmla="*/ 1256175 h 6578438"/>
                <a:gd name="connsiteX51" fmla="*/ 1357242 w 5890489"/>
                <a:gd name="connsiteY51" fmla="*/ 1308359 h 6578438"/>
                <a:gd name="connsiteX52" fmla="*/ 1153072 w 5890489"/>
                <a:gd name="connsiteY52" fmla="*/ 1529498 h 6578438"/>
                <a:gd name="connsiteX53" fmla="*/ 1002694 w 5890489"/>
                <a:gd name="connsiteY53" fmla="*/ 1770658 h 6578438"/>
                <a:gd name="connsiteX54" fmla="*/ 974076 w 5890489"/>
                <a:gd name="connsiteY54" fmla="*/ 1835371 h 6578438"/>
                <a:gd name="connsiteX55" fmla="*/ 949564 w 5890489"/>
                <a:gd name="connsiteY55" fmla="*/ 1903573 h 6578438"/>
                <a:gd name="connsiteX56" fmla="*/ 927173 w 5890489"/>
                <a:gd name="connsiteY56" fmla="*/ 1974229 h 6578438"/>
                <a:gd name="connsiteX57" fmla="*/ 906107 w 5890489"/>
                <a:gd name="connsiteY57" fmla="*/ 2046952 h 6578438"/>
                <a:gd name="connsiteX58" fmla="*/ 751092 w 5890489"/>
                <a:gd name="connsiteY58" fmla="*/ 2676266 h 6578438"/>
                <a:gd name="connsiteX59" fmla="*/ 547189 w 5890489"/>
                <a:gd name="connsiteY59" fmla="*/ 3308422 h 6578438"/>
                <a:gd name="connsiteX60" fmla="*/ 441195 w 5890489"/>
                <a:gd name="connsiteY60" fmla="*/ 3866306 h 6578438"/>
                <a:gd name="connsiteX61" fmla="*/ 527182 w 5890489"/>
                <a:gd name="connsiteY61" fmla="*/ 4439174 h 6578438"/>
                <a:gd name="connsiteX62" fmla="*/ 775073 w 5890489"/>
                <a:gd name="connsiteY62" fmla="*/ 4987240 h 6578438"/>
                <a:gd name="connsiteX63" fmla="*/ 943206 w 5890489"/>
                <a:gd name="connsiteY63" fmla="*/ 5244933 h 6578438"/>
                <a:gd name="connsiteX64" fmla="*/ 1133728 w 5890489"/>
                <a:gd name="connsiteY64" fmla="*/ 5490356 h 6578438"/>
                <a:gd name="connsiteX65" fmla="*/ 1359626 w 5890489"/>
                <a:gd name="connsiteY65" fmla="*/ 5709815 h 6578438"/>
                <a:gd name="connsiteX66" fmla="*/ 1481254 w 5890489"/>
                <a:gd name="connsiteY66" fmla="*/ 5809146 h 6578438"/>
                <a:gd name="connsiteX67" fmla="*/ 1543260 w 5890489"/>
                <a:gd name="connsiteY67" fmla="*/ 5856940 h 6578438"/>
                <a:gd name="connsiteX68" fmla="*/ 1607518 w 5890489"/>
                <a:gd name="connsiteY68" fmla="*/ 5901374 h 6578438"/>
                <a:gd name="connsiteX69" fmla="*/ 2145566 w 5890489"/>
                <a:gd name="connsiteY69" fmla="*/ 6193814 h 6578438"/>
                <a:gd name="connsiteX70" fmla="*/ 2214991 w 5890489"/>
                <a:gd name="connsiteY70" fmla="*/ 6221844 h 6578438"/>
                <a:gd name="connsiteX71" fmla="*/ 2249307 w 5890489"/>
                <a:gd name="connsiteY71" fmla="*/ 6236182 h 6578438"/>
                <a:gd name="connsiteX72" fmla="*/ 2284285 w 5890489"/>
                <a:gd name="connsiteY72" fmla="*/ 6248711 h 6578438"/>
                <a:gd name="connsiteX73" fmla="*/ 2354241 w 5890489"/>
                <a:gd name="connsiteY73" fmla="*/ 6273124 h 6578438"/>
                <a:gd name="connsiteX74" fmla="*/ 2371597 w 5890489"/>
                <a:gd name="connsiteY74" fmla="*/ 6279324 h 6578438"/>
                <a:gd name="connsiteX75" fmla="*/ 2387894 w 5890489"/>
                <a:gd name="connsiteY75" fmla="*/ 6287719 h 6578438"/>
                <a:gd name="connsiteX76" fmla="*/ 2421414 w 5890489"/>
                <a:gd name="connsiteY76" fmla="*/ 6302186 h 6578438"/>
                <a:gd name="connsiteX77" fmla="*/ 2489117 w 5890489"/>
                <a:gd name="connsiteY77" fmla="*/ 6329441 h 6578438"/>
                <a:gd name="connsiteX78" fmla="*/ 2522902 w 5890489"/>
                <a:gd name="connsiteY78" fmla="*/ 6343134 h 6578438"/>
                <a:gd name="connsiteX79" fmla="*/ 2556953 w 5890489"/>
                <a:gd name="connsiteY79" fmla="*/ 6356051 h 6578438"/>
                <a:gd name="connsiteX80" fmla="*/ 2695009 w 5890489"/>
                <a:gd name="connsiteY80" fmla="*/ 6401905 h 6578438"/>
                <a:gd name="connsiteX81" fmla="*/ 3268035 w 5890489"/>
                <a:gd name="connsiteY81" fmla="*/ 6501238 h 6578438"/>
                <a:gd name="connsiteX82" fmla="*/ 3341038 w 5890489"/>
                <a:gd name="connsiteY82" fmla="*/ 6506145 h 6578438"/>
                <a:gd name="connsiteX83" fmla="*/ 3414703 w 5890489"/>
                <a:gd name="connsiteY83" fmla="*/ 6507050 h 6578438"/>
                <a:gd name="connsiteX84" fmla="*/ 3488237 w 5890489"/>
                <a:gd name="connsiteY84" fmla="*/ 6508212 h 6578438"/>
                <a:gd name="connsiteX85" fmla="*/ 3524142 w 5890489"/>
                <a:gd name="connsiteY85" fmla="*/ 6507955 h 6578438"/>
                <a:gd name="connsiteX86" fmla="*/ 3559252 w 5890489"/>
                <a:gd name="connsiteY86" fmla="*/ 6506921 h 6578438"/>
                <a:gd name="connsiteX87" fmla="*/ 3629207 w 5890489"/>
                <a:gd name="connsiteY87" fmla="*/ 6503045 h 6578438"/>
                <a:gd name="connsiteX88" fmla="*/ 3698633 w 5890489"/>
                <a:gd name="connsiteY88" fmla="*/ 6496845 h 6578438"/>
                <a:gd name="connsiteX89" fmla="*/ 3733213 w 5890489"/>
                <a:gd name="connsiteY89" fmla="*/ 6493357 h 6578438"/>
                <a:gd name="connsiteX90" fmla="*/ 3767529 w 5890489"/>
                <a:gd name="connsiteY90" fmla="*/ 6488707 h 6578438"/>
                <a:gd name="connsiteX91" fmla="*/ 3801845 w 5890489"/>
                <a:gd name="connsiteY91" fmla="*/ 6484057 h 6578438"/>
                <a:gd name="connsiteX92" fmla="*/ 3835895 w 5890489"/>
                <a:gd name="connsiteY92" fmla="*/ 6478116 h 6578438"/>
                <a:gd name="connsiteX93" fmla="*/ 4364801 w 5890489"/>
                <a:gd name="connsiteY93" fmla="*/ 6308517 h 6578438"/>
                <a:gd name="connsiteX94" fmla="*/ 4861379 w 5890489"/>
                <a:gd name="connsiteY94" fmla="*/ 6000576 h 6578438"/>
                <a:gd name="connsiteX95" fmla="*/ 5341263 w 5890489"/>
                <a:gd name="connsiteY95" fmla="*/ 5605834 h 6578438"/>
                <a:gd name="connsiteX96" fmla="*/ 5587301 w 5890489"/>
                <a:gd name="connsiteY96" fmla="*/ 5390379 h 6578438"/>
                <a:gd name="connsiteX97" fmla="*/ 5849105 w 5890489"/>
                <a:gd name="connsiteY97" fmla="*/ 5176344 h 6578438"/>
                <a:gd name="connsiteX98" fmla="*/ 5890489 w 5890489"/>
                <a:gd name="connsiteY98" fmla="*/ 5145260 h 6578438"/>
                <a:gd name="connsiteX99" fmla="*/ 5890489 w 5890489"/>
                <a:gd name="connsiteY99" fmla="*/ 5995323 h 6578438"/>
                <a:gd name="connsiteX100" fmla="*/ 5811477 w 5890489"/>
                <a:gd name="connsiteY100" fmla="*/ 6077819 h 6578438"/>
                <a:gd name="connsiteX101" fmla="*/ 5301384 w 5890489"/>
                <a:gd name="connsiteY101" fmla="*/ 6542958 h 6578438"/>
                <a:gd name="connsiteX102" fmla="*/ 5252008 w 5890489"/>
                <a:gd name="connsiteY102" fmla="*/ 6578438 h 6578438"/>
                <a:gd name="connsiteX103" fmla="*/ 1653730 w 5890489"/>
                <a:gd name="connsiteY103" fmla="*/ 6578438 h 6578438"/>
                <a:gd name="connsiteX104" fmla="*/ 1549768 w 5890489"/>
                <a:gd name="connsiteY104" fmla="*/ 6488821 h 6578438"/>
                <a:gd name="connsiteX105" fmla="*/ 1298282 w 5890489"/>
                <a:gd name="connsiteY105" fmla="*/ 6243932 h 6578438"/>
                <a:gd name="connsiteX106" fmla="*/ 1237999 w 5890489"/>
                <a:gd name="connsiteY106" fmla="*/ 6181671 h 6578438"/>
                <a:gd name="connsiteX107" fmla="*/ 1179967 w 5890489"/>
                <a:gd name="connsiteY107" fmla="*/ 6117862 h 6578438"/>
                <a:gd name="connsiteX108" fmla="*/ 1121936 w 5890489"/>
                <a:gd name="connsiteY108" fmla="*/ 6054569 h 6578438"/>
                <a:gd name="connsiteX109" fmla="*/ 1065628 w 5890489"/>
                <a:gd name="connsiteY109" fmla="*/ 5990243 h 6578438"/>
                <a:gd name="connsiteX110" fmla="*/ 954335 w 5890489"/>
                <a:gd name="connsiteY110" fmla="*/ 5861460 h 6578438"/>
                <a:gd name="connsiteX111" fmla="*/ 898953 w 5890489"/>
                <a:gd name="connsiteY111" fmla="*/ 5797393 h 6578438"/>
                <a:gd name="connsiteX112" fmla="*/ 842908 w 5890489"/>
                <a:gd name="connsiteY112" fmla="*/ 5733582 h 6578438"/>
                <a:gd name="connsiteX113" fmla="*/ 622442 w 5890489"/>
                <a:gd name="connsiteY113" fmla="*/ 5471884 h 6578438"/>
                <a:gd name="connsiteX114" fmla="*/ 425559 w 5890489"/>
                <a:gd name="connsiteY114" fmla="*/ 5190036 h 6578438"/>
                <a:gd name="connsiteX115" fmla="*/ 123877 w 5890489"/>
                <a:gd name="connsiteY115" fmla="*/ 4564210 h 6578438"/>
                <a:gd name="connsiteX116" fmla="*/ 130 w 5890489"/>
                <a:gd name="connsiteY116" fmla="*/ 3865530 h 6578438"/>
                <a:gd name="connsiteX117" fmla="*/ 30602 w 5890489"/>
                <a:gd name="connsiteY117" fmla="*/ 3505793 h 6578438"/>
                <a:gd name="connsiteX118" fmla="*/ 126924 w 5890489"/>
                <a:gd name="connsiteY118" fmla="*/ 3157164 h 6578438"/>
                <a:gd name="connsiteX119" fmla="*/ 334803 w 5890489"/>
                <a:gd name="connsiteY119" fmla="*/ 2560530 h 6578438"/>
                <a:gd name="connsiteX120" fmla="*/ 381176 w 5890489"/>
                <a:gd name="connsiteY120" fmla="*/ 2409144 h 6578438"/>
                <a:gd name="connsiteX121" fmla="*/ 425825 w 5890489"/>
                <a:gd name="connsiteY121" fmla="*/ 2255819 h 6578438"/>
                <a:gd name="connsiteX122" fmla="*/ 470210 w 5890489"/>
                <a:gd name="connsiteY122" fmla="*/ 2099523 h 6578438"/>
                <a:gd name="connsiteX123" fmla="*/ 492998 w 5890489"/>
                <a:gd name="connsiteY123" fmla="*/ 2020213 h 6578438"/>
                <a:gd name="connsiteX124" fmla="*/ 517509 w 5890489"/>
                <a:gd name="connsiteY124" fmla="*/ 1939224 h 6578438"/>
                <a:gd name="connsiteX125" fmla="*/ 544007 w 5890489"/>
                <a:gd name="connsiteY125" fmla="*/ 1857201 h 6578438"/>
                <a:gd name="connsiteX126" fmla="*/ 573288 w 5890489"/>
                <a:gd name="connsiteY126" fmla="*/ 1774274 h 6578438"/>
                <a:gd name="connsiteX127" fmla="*/ 606146 w 5890489"/>
                <a:gd name="connsiteY127" fmla="*/ 1690832 h 6578438"/>
                <a:gd name="connsiteX128" fmla="*/ 644569 w 5890489"/>
                <a:gd name="connsiteY128" fmla="*/ 1607775 h 6578438"/>
                <a:gd name="connsiteX129" fmla="*/ 837874 w 5890489"/>
                <a:gd name="connsiteY129" fmla="*/ 1297638 h 6578438"/>
                <a:gd name="connsiteX130" fmla="*/ 1069602 w 5890489"/>
                <a:gd name="connsiteY130" fmla="*/ 1032194 h 6578438"/>
                <a:gd name="connsiteX131" fmla="*/ 1130548 w 5890489"/>
                <a:gd name="connsiteY131" fmla="*/ 970839 h 6578438"/>
                <a:gd name="connsiteX132" fmla="*/ 1192024 w 5890489"/>
                <a:gd name="connsiteY132" fmla="*/ 910129 h 6578438"/>
                <a:gd name="connsiteX133" fmla="*/ 1255356 w 5890489"/>
                <a:gd name="connsiteY133" fmla="*/ 850841 h 6578438"/>
                <a:gd name="connsiteX134" fmla="*/ 1319614 w 5890489"/>
                <a:gd name="connsiteY134" fmla="*/ 792068 h 6578438"/>
                <a:gd name="connsiteX135" fmla="*/ 1385728 w 5890489"/>
                <a:gd name="connsiteY135" fmla="*/ 734975 h 6578438"/>
                <a:gd name="connsiteX136" fmla="*/ 1452768 w 5890489"/>
                <a:gd name="connsiteY136" fmla="*/ 678528 h 6578438"/>
                <a:gd name="connsiteX137" fmla="*/ 1469594 w 5890489"/>
                <a:gd name="connsiteY137" fmla="*/ 664449 h 6578438"/>
                <a:gd name="connsiteX138" fmla="*/ 1487083 w 5890489"/>
                <a:gd name="connsiteY138" fmla="*/ 651015 h 6578438"/>
                <a:gd name="connsiteX139" fmla="*/ 1522193 w 5890489"/>
                <a:gd name="connsiteY139" fmla="*/ 624277 h 6578438"/>
                <a:gd name="connsiteX140" fmla="*/ 1592415 w 5890489"/>
                <a:gd name="connsiteY140" fmla="*/ 570671 h 6578438"/>
                <a:gd name="connsiteX141" fmla="*/ 1738287 w 5890489"/>
                <a:gd name="connsiteY141" fmla="*/ 469402 h 6578438"/>
                <a:gd name="connsiteX142" fmla="*/ 1890918 w 5890489"/>
                <a:gd name="connsiteY142" fmla="*/ 376530 h 6578438"/>
                <a:gd name="connsiteX143" fmla="*/ 2555363 w 5890489"/>
                <a:gd name="connsiteY143" fmla="*/ 105274 h 6578438"/>
                <a:gd name="connsiteX144" fmla="*/ 3259291 w 5890489"/>
                <a:gd name="connsiteY144" fmla="*/ 3229 h 6578438"/>
                <a:gd name="connsiteX145" fmla="*/ 3347265 w 5890489"/>
                <a:gd name="connsiteY145" fmla="*/ 903 h 6578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5890489" h="6578438">
                  <a:moveTo>
                    <a:pt x="3391253" y="0"/>
                  </a:moveTo>
                  <a:lnTo>
                    <a:pt x="3434974" y="646"/>
                  </a:lnTo>
                  <a:lnTo>
                    <a:pt x="3522419" y="2712"/>
                  </a:lnTo>
                  <a:cubicBezTo>
                    <a:pt x="3551567" y="3488"/>
                    <a:pt x="3580451" y="3746"/>
                    <a:pt x="3610261" y="6458"/>
                  </a:cubicBezTo>
                  <a:cubicBezTo>
                    <a:pt x="3669353" y="10850"/>
                    <a:pt x="3728179" y="14337"/>
                    <a:pt x="3786872" y="20667"/>
                  </a:cubicBezTo>
                  <a:lnTo>
                    <a:pt x="3962291" y="43530"/>
                  </a:lnTo>
                  <a:lnTo>
                    <a:pt x="4135855" y="75176"/>
                  </a:lnTo>
                  <a:cubicBezTo>
                    <a:pt x="4193224" y="87836"/>
                    <a:pt x="4250328" y="101398"/>
                    <a:pt x="4307299" y="114315"/>
                  </a:cubicBezTo>
                  <a:cubicBezTo>
                    <a:pt x="4364139" y="128394"/>
                    <a:pt x="4420050" y="145575"/>
                    <a:pt x="4476358" y="160816"/>
                  </a:cubicBezTo>
                  <a:cubicBezTo>
                    <a:pt x="4504580" y="167921"/>
                    <a:pt x="4532138" y="177995"/>
                    <a:pt x="4559829" y="186779"/>
                  </a:cubicBezTo>
                  <a:lnTo>
                    <a:pt x="4642901" y="213648"/>
                  </a:lnTo>
                  <a:cubicBezTo>
                    <a:pt x="4863234" y="288307"/>
                    <a:pt x="5076414" y="379371"/>
                    <a:pt x="5280847" y="485936"/>
                  </a:cubicBezTo>
                  <a:cubicBezTo>
                    <a:pt x="5485018" y="592631"/>
                    <a:pt x="5681768" y="713145"/>
                    <a:pt x="5865400" y="851099"/>
                  </a:cubicBezTo>
                  <a:lnTo>
                    <a:pt x="5890489" y="870950"/>
                  </a:lnTo>
                  <a:lnTo>
                    <a:pt x="5890489" y="1321814"/>
                  </a:lnTo>
                  <a:lnTo>
                    <a:pt x="5887395" y="1318952"/>
                  </a:lnTo>
                  <a:lnTo>
                    <a:pt x="5830291" y="1265992"/>
                  </a:lnTo>
                  <a:lnTo>
                    <a:pt x="5815981" y="1252687"/>
                  </a:lnTo>
                  <a:lnTo>
                    <a:pt x="5801142" y="1240158"/>
                  </a:lnTo>
                  <a:lnTo>
                    <a:pt x="5771464" y="1214969"/>
                  </a:lnTo>
                  <a:cubicBezTo>
                    <a:pt x="5731849" y="1181385"/>
                    <a:pt x="5692897" y="1146896"/>
                    <a:pt x="5651030" y="1115767"/>
                  </a:cubicBezTo>
                  <a:cubicBezTo>
                    <a:pt x="5487534" y="986985"/>
                    <a:pt x="5311321" y="872542"/>
                    <a:pt x="5123183" y="780443"/>
                  </a:cubicBezTo>
                  <a:cubicBezTo>
                    <a:pt x="4935309" y="688087"/>
                    <a:pt x="4737102" y="616398"/>
                    <a:pt x="4533860" y="567701"/>
                  </a:cubicBezTo>
                  <a:lnTo>
                    <a:pt x="4457281" y="550780"/>
                  </a:lnTo>
                  <a:cubicBezTo>
                    <a:pt x="4431709" y="545484"/>
                    <a:pt x="4406536" y="538896"/>
                    <a:pt x="4380568" y="535279"/>
                  </a:cubicBezTo>
                  <a:lnTo>
                    <a:pt x="4303325" y="522879"/>
                  </a:lnTo>
                  <a:lnTo>
                    <a:pt x="4264769" y="516679"/>
                  </a:lnTo>
                  <a:cubicBezTo>
                    <a:pt x="4251918" y="514612"/>
                    <a:pt x="4239067" y="512415"/>
                    <a:pt x="4226082" y="511253"/>
                  </a:cubicBezTo>
                  <a:cubicBezTo>
                    <a:pt x="4174145" y="505829"/>
                    <a:pt x="4122606" y="499498"/>
                    <a:pt x="4070934" y="494848"/>
                  </a:cubicBezTo>
                  <a:lnTo>
                    <a:pt x="3915521" y="486065"/>
                  </a:lnTo>
                  <a:lnTo>
                    <a:pt x="3760241" y="484257"/>
                  </a:lnTo>
                  <a:cubicBezTo>
                    <a:pt x="3734405" y="483869"/>
                    <a:pt x="3708571" y="485936"/>
                    <a:pt x="3682734" y="486581"/>
                  </a:cubicBezTo>
                  <a:lnTo>
                    <a:pt x="3605491" y="488907"/>
                  </a:lnTo>
                  <a:cubicBezTo>
                    <a:pt x="3579921" y="489165"/>
                    <a:pt x="3553555" y="491490"/>
                    <a:pt x="3527454" y="493169"/>
                  </a:cubicBezTo>
                  <a:lnTo>
                    <a:pt x="3449151" y="498336"/>
                  </a:lnTo>
                  <a:lnTo>
                    <a:pt x="3410067" y="500532"/>
                  </a:lnTo>
                  <a:lnTo>
                    <a:pt x="3371246" y="504279"/>
                  </a:lnTo>
                  <a:cubicBezTo>
                    <a:pt x="3345410" y="506862"/>
                    <a:pt x="3319575" y="509315"/>
                    <a:pt x="3293739" y="511512"/>
                  </a:cubicBezTo>
                  <a:cubicBezTo>
                    <a:pt x="3087450" y="531662"/>
                    <a:pt x="2885531" y="563180"/>
                    <a:pt x="2689445" y="610198"/>
                  </a:cubicBezTo>
                  <a:cubicBezTo>
                    <a:pt x="2493357" y="657344"/>
                    <a:pt x="2302303" y="719088"/>
                    <a:pt x="2117875" y="800335"/>
                  </a:cubicBezTo>
                  <a:cubicBezTo>
                    <a:pt x="2072298" y="821648"/>
                    <a:pt x="2026854" y="843606"/>
                    <a:pt x="1981276" y="865566"/>
                  </a:cubicBezTo>
                  <a:cubicBezTo>
                    <a:pt x="1937025" y="889978"/>
                    <a:pt x="1891978" y="913229"/>
                    <a:pt x="1847991" y="938676"/>
                  </a:cubicBezTo>
                  <a:lnTo>
                    <a:pt x="1783069" y="978718"/>
                  </a:lnTo>
                  <a:lnTo>
                    <a:pt x="1750609" y="998869"/>
                  </a:lnTo>
                  <a:lnTo>
                    <a:pt x="1734312" y="1008945"/>
                  </a:lnTo>
                  <a:lnTo>
                    <a:pt x="1718547" y="1019924"/>
                  </a:lnTo>
                  <a:lnTo>
                    <a:pt x="1655481" y="1063582"/>
                  </a:lnTo>
                  <a:cubicBezTo>
                    <a:pt x="1634414" y="1078178"/>
                    <a:pt x="1612950" y="1092259"/>
                    <a:pt x="1593077" y="1108664"/>
                  </a:cubicBezTo>
                  <a:lnTo>
                    <a:pt x="1532263" y="1156197"/>
                  </a:lnTo>
                  <a:cubicBezTo>
                    <a:pt x="1511992" y="1172085"/>
                    <a:pt x="1491587" y="1187844"/>
                    <a:pt x="1472509" y="1205152"/>
                  </a:cubicBezTo>
                  <a:lnTo>
                    <a:pt x="1414212" y="1256175"/>
                  </a:lnTo>
                  <a:cubicBezTo>
                    <a:pt x="1395001" y="1273354"/>
                    <a:pt x="1375127" y="1290147"/>
                    <a:pt x="1357242" y="1308359"/>
                  </a:cubicBezTo>
                  <a:cubicBezTo>
                    <a:pt x="1283178" y="1379532"/>
                    <a:pt x="1212163" y="1452513"/>
                    <a:pt x="1153072" y="1529498"/>
                  </a:cubicBezTo>
                  <a:cubicBezTo>
                    <a:pt x="1090933" y="1605578"/>
                    <a:pt x="1043501" y="1685794"/>
                    <a:pt x="1002694" y="1770658"/>
                  </a:cubicBezTo>
                  <a:lnTo>
                    <a:pt x="974076" y="1835371"/>
                  </a:lnTo>
                  <a:lnTo>
                    <a:pt x="949564" y="1903573"/>
                  </a:lnTo>
                  <a:cubicBezTo>
                    <a:pt x="940820" y="1925661"/>
                    <a:pt x="934593" y="1950719"/>
                    <a:pt x="927173" y="1974229"/>
                  </a:cubicBezTo>
                  <a:cubicBezTo>
                    <a:pt x="920019" y="1998254"/>
                    <a:pt x="912468" y="2021504"/>
                    <a:pt x="906107" y="2046952"/>
                  </a:cubicBezTo>
                  <a:cubicBezTo>
                    <a:pt x="853906" y="2245614"/>
                    <a:pt x="809918" y="2463136"/>
                    <a:pt x="751092" y="2676266"/>
                  </a:cubicBezTo>
                  <a:cubicBezTo>
                    <a:pt x="693458" y="2889912"/>
                    <a:pt x="624166" y="3100976"/>
                    <a:pt x="547189" y="3308422"/>
                  </a:cubicBezTo>
                  <a:cubicBezTo>
                    <a:pt x="479617" y="3487580"/>
                    <a:pt x="444109" y="3675523"/>
                    <a:pt x="441195" y="3866306"/>
                  </a:cubicBezTo>
                  <a:cubicBezTo>
                    <a:pt x="438014" y="4057089"/>
                    <a:pt x="469282" y="4250456"/>
                    <a:pt x="527182" y="4439174"/>
                  </a:cubicBezTo>
                  <a:cubicBezTo>
                    <a:pt x="584815" y="4628278"/>
                    <a:pt x="671067" y="4811828"/>
                    <a:pt x="775073" y="4987240"/>
                  </a:cubicBezTo>
                  <a:cubicBezTo>
                    <a:pt x="827009" y="5075075"/>
                    <a:pt x="884246" y="5160327"/>
                    <a:pt x="943206" y="5244933"/>
                  </a:cubicBezTo>
                  <a:cubicBezTo>
                    <a:pt x="1002296" y="5329411"/>
                    <a:pt x="1064964" y="5412337"/>
                    <a:pt x="1133728" y="5490356"/>
                  </a:cubicBezTo>
                  <a:cubicBezTo>
                    <a:pt x="1203949" y="5567728"/>
                    <a:pt x="1279337" y="5642259"/>
                    <a:pt x="1359626" y="5709815"/>
                  </a:cubicBezTo>
                  <a:cubicBezTo>
                    <a:pt x="1398711" y="5744949"/>
                    <a:pt x="1439916" y="5777241"/>
                    <a:pt x="1481254" y="5809146"/>
                  </a:cubicBezTo>
                  <a:cubicBezTo>
                    <a:pt x="1501922" y="5825163"/>
                    <a:pt x="1522325" y="5841309"/>
                    <a:pt x="1543260" y="5856940"/>
                  </a:cubicBezTo>
                  <a:cubicBezTo>
                    <a:pt x="1564591" y="5871923"/>
                    <a:pt x="1585921" y="5886777"/>
                    <a:pt x="1607518" y="5901374"/>
                  </a:cubicBezTo>
                  <a:cubicBezTo>
                    <a:pt x="1778565" y="6019693"/>
                    <a:pt x="1961271" y="6115924"/>
                    <a:pt x="2145566" y="6193814"/>
                  </a:cubicBezTo>
                  <a:lnTo>
                    <a:pt x="2214991" y="6221844"/>
                  </a:lnTo>
                  <a:lnTo>
                    <a:pt x="2249307" y="6236182"/>
                  </a:lnTo>
                  <a:cubicBezTo>
                    <a:pt x="2260702" y="6241089"/>
                    <a:pt x="2272625" y="6244577"/>
                    <a:pt x="2284285" y="6248711"/>
                  </a:cubicBezTo>
                  <a:lnTo>
                    <a:pt x="2354241" y="6273124"/>
                  </a:lnTo>
                  <a:cubicBezTo>
                    <a:pt x="2360070" y="6275190"/>
                    <a:pt x="2365899" y="6277128"/>
                    <a:pt x="2371597" y="6279324"/>
                  </a:cubicBezTo>
                  <a:cubicBezTo>
                    <a:pt x="2377161" y="6281778"/>
                    <a:pt x="2382329" y="6285007"/>
                    <a:pt x="2387894" y="6287719"/>
                  </a:cubicBezTo>
                  <a:cubicBezTo>
                    <a:pt x="2398757" y="6293274"/>
                    <a:pt x="2410153" y="6297666"/>
                    <a:pt x="2421414" y="6302186"/>
                  </a:cubicBezTo>
                  <a:lnTo>
                    <a:pt x="2489117" y="6329441"/>
                  </a:lnTo>
                  <a:lnTo>
                    <a:pt x="2522902" y="6343134"/>
                  </a:lnTo>
                  <a:cubicBezTo>
                    <a:pt x="2534165" y="6347654"/>
                    <a:pt x="2545294" y="6352563"/>
                    <a:pt x="2556953" y="6356051"/>
                  </a:cubicBezTo>
                  <a:lnTo>
                    <a:pt x="2695009" y="6401905"/>
                  </a:lnTo>
                  <a:cubicBezTo>
                    <a:pt x="2880895" y="6457190"/>
                    <a:pt x="3073141" y="6489095"/>
                    <a:pt x="3268035" y="6501238"/>
                  </a:cubicBezTo>
                  <a:cubicBezTo>
                    <a:pt x="3292413" y="6502659"/>
                    <a:pt x="3316527" y="6505629"/>
                    <a:pt x="3341038" y="6506145"/>
                  </a:cubicBezTo>
                  <a:lnTo>
                    <a:pt x="3414703" y="6507050"/>
                  </a:lnTo>
                  <a:lnTo>
                    <a:pt x="3488237" y="6508212"/>
                  </a:lnTo>
                  <a:cubicBezTo>
                    <a:pt x="3500690" y="6508729"/>
                    <a:pt x="3512483" y="6508471"/>
                    <a:pt x="3524142" y="6507955"/>
                  </a:cubicBezTo>
                  <a:lnTo>
                    <a:pt x="3559252" y="6506921"/>
                  </a:lnTo>
                  <a:cubicBezTo>
                    <a:pt x="3582835" y="6506792"/>
                    <a:pt x="3605889" y="6504467"/>
                    <a:pt x="3629207" y="6503045"/>
                  </a:cubicBezTo>
                  <a:cubicBezTo>
                    <a:pt x="3652526" y="6502012"/>
                    <a:pt x="3675579" y="6499171"/>
                    <a:pt x="3698633" y="6496845"/>
                  </a:cubicBezTo>
                  <a:cubicBezTo>
                    <a:pt x="3710160" y="6495683"/>
                    <a:pt x="3721819" y="6494907"/>
                    <a:pt x="3733213" y="6493357"/>
                  </a:cubicBezTo>
                  <a:lnTo>
                    <a:pt x="3767529" y="6488707"/>
                  </a:lnTo>
                  <a:lnTo>
                    <a:pt x="3801845" y="6484057"/>
                  </a:lnTo>
                  <a:lnTo>
                    <a:pt x="3835895" y="6478116"/>
                  </a:lnTo>
                  <a:cubicBezTo>
                    <a:pt x="4017673" y="6446727"/>
                    <a:pt x="4194152" y="6390281"/>
                    <a:pt x="4364801" y="6308517"/>
                  </a:cubicBezTo>
                  <a:cubicBezTo>
                    <a:pt x="4535583" y="6227139"/>
                    <a:pt x="4700138" y="6120962"/>
                    <a:pt x="4861379" y="6000576"/>
                  </a:cubicBezTo>
                  <a:cubicBezTo>
                    <a:pt x="5022621" y="5879931"/>
                    <a:pt x="5180684" y="5745337"/>
                    <a:pt x="5341263" y="5605834"/>
                  </a:cubicBezTo>
                  <a:lnTo>
                    <a:pt x="5587301" y="5390379"/>
                  </a:lnTo>
                  <a:cubicBezTo>
                    <a:pt x="5674216" y="5315718"/>
                    <a:pt x="5761527" y="5244416"/>
                    <a:pt x="5849105" y="5176344"/>
                  </a:cubicBezTo>
                  <a:lnTo>
                    <a:pt x="5890489" y="5145260"/>
                  </a:lnTo>
                  <a:lnTo>
                    <a:pt x="5890489" y="5995323"/>
                  </a:lnTo>
                  <a:lnTo>
                    <a:pt x="5811477" y="6077819"/>
                  </a:lnTo>
                  <a:cubicBezTo>
                    <a:pt x="5654739" y="6238377"/>
                    <a:pt x="5487138" y="6396093"/>
                    <a:pt x="5301384" y="6542958"/>
                  </a:cubicBezTo>
                  <a:lnTo>
                    <a:pt x="5252008" y="6578438"/>
                  </a:lnTo>
                  <a:lnTo>
                    <a:pt x="1653730" y="6578438"/>
                  </a:lnTo>
                  <a:lnTo>
                    <a:pt x="1549768" y="6488821"/>
                  </a:lnTo>
                  <a:cubicBezTo>
                    <a:pt x="1461976" y="6409495"/>
                    <a:pt x="1378573" y="6327182"/>
                    <a:pt x="1298282" y="6243932"/>
                  </a:cubicBezTo>
                  <a:cubicBezTo>
                    <a:pt x="1278277" y="6223006"/>
                    <a:pt x="1258138" y="6202210"/>
                    <a:pt x="1237999" y="6181671"/>
                  </a:cubicBezTo>
                  <a:lnTo>
                    <a:pt x="1179967" y="6117862"/>
                  </a:lnTo>
                  <a:lnTo>
                    <a:pt x="1121936" y="6054569"/>
                  </a:lnTo>
                  <a:cubicBezTo>
                    <a:pt x="1102328" y="6033644"/>
                    <a:pt x="1084573" y="6011427"/>
                    <a:pt x="1065628" y="5990243"/>
                  </a:cubicBezTo>
                  <a:cubicBezTo>
                    <a:pt x="1028662" y="5947099"/>
                    <a:pt x="990239" y="5904991"/>
                    <a:pt x="954335" y="5861460"/>
                  </a:cubicBezTo>
                  <a:cubicBezTo>
                    <a:pt x="936050" y="5840018"/>
                    <a:pt x="917634" y="5818446"/>
                    <a:pt x="898953" y="5797393"/>
                  </a:cubicBezTo>
                  <a:cubicBezTo>
                    <a:pt x="880404" y="5776208"/>
                    <a:pt x="861325" y="5755412"/>
                    <a:pt x="842908" y="5733582"/>
                  </a:cubicBezTo>
                  <a:cubicBezTo>
                    <a:pt x="767919" y="5647942"/>
                    <a:pt x="693061" y="5561786"/>
                    <a:pt x="622442" y="5471884"/>
                  </a:cubicBezTo>
                  <a:cubicBezTo>
                    <a:pt x="551559" y="5382112"/>
                    <a:pt x="486639" y="5287430"/>
                    <a:pt x="425559" y="5190036"/>
                  </a:cubicBezTo>
                  <a:cubicBezTo>
                    <a:pt x="303668" y="4994990"/>
                    <a:pt x="200193" y="4786123"/>
                    <a:pt x="123877" y="4564210"/>
                  </a:cubicBezTo>
                  <a:cubicBezTo>
                    <a:pt x="47694" y="4342555"/>
                    <a:pt x="2249" y="4106045"/>
                    <a:pt x="130" y="3865530"/>
                  </a:cubicBezTo>
                  <a:cubicBezTo>
                    <a:pt x="-1328" y="3745403"/>
                    <a:pt x="9537" y="3624629"/>
                    <a:pt x="30602" y="3505793"/>
                  </a:cubicBezTo>
                  <a:cubicBezTo>
                    <a:pt x="51802" y="3386828"/>
                    <a:pt x="84659" y="3270059"/>
                    <a:pt x="126924" y="3157164"/>
                  </a:cubicBezTo>
                  <a:cubicBezTo>
                    <a:pt x="200457" y="2959276"/>
                    <a:pt x="271737" y="2761388"/>
                    <a:pt x="334803" y="2560530"/>
                  </a:cubicBezTo>
                  <a:lnTo>
                    <a:pt x="381176" y="2409144"/>
                  </a:lnTo>
                  <a:lnTo>
                    <a:pt x="425825" y="2255819"/>
                  </a:lnTo>
                  <a:lnTo>
                    <a:pt x="470210" y="2099523"/>
                  </a:lnTo>
                  <a:lnTo>
                    <a:pt x="492998" y="2020213"/>
                  </a:lnTo>
                  <a:lnTo>
                    <a:pt x="517509" y="1939224"/>
                  </a:lnTo>
                  <a:cubicBezTo>
                    <a:pt x="525061" y="1912485"/>
                    <a:pt x="534866" y="1884586"/>
                    <a:pt x="544007" y="1857201"/>
                  </a:cubicBezTo>
                  <a:cubicBezTo>
                    <a:pt x="553680" y="1829559"/>
                    <a:pt x="561496" y="1802304"/>
                    <a:pt x="573288" y="1774274"/>
                  </a:cubicBezTo>
                  <a:lnTo>
                    <a:pt x="606146" y="1690832"/>
                  </a:lnTo>
                  <a:cubicBezTo>
                    <a:pt x="618467" y="1663060"/>
                    <a:pt x="631716" y="1635417"/>
                    <a:pt x="644569" y="1607775"/>
                  </a:cubicBezTo>
                  <a:cubicBezTo>
                    <a:pt x="698625" y="1498368"/>
                    <a:pt x="763413" y="1391287"/>
                    <a:pt x="837874" y="1297638"/>
                  </a:cubicBezTo>
                  <a:cubicBezTo>
                    <a:pt x="910348" y="1201278"/>
                    <a:pt x="990107" y="1115897"/>
                    <a:pt x="1069602" y="1032194"/>
                  </a:cubicBezTo>
                  <a:cubicBezTo>
                    <a:pt x="1089079" y="1010624"/>
                    <a:pt x="1110012" y="990990"/>
                    <a:pt x="1130548" y="970839"/>
                  </a:cubicBezTo>
                  <a:lnTo>
                    <a:pt x="1192024" y="910129"/>
                  </a:lnTo>
                  <a:cubicBezTo>
                    <a:pt x="1212031" y="889462"/>
                    <a:pt x="1234024" y="870475"/>
                    <a:pt x="1255356" y="850841"/>
                  </a:cubicBezTo>
                  <a:lnTo>
                    <a:pt x="1319614" y="792068"/>
                  </a:lnTo>
                  <a:cubicBezTo>
                    <a:pt x="1340680" y="772176"/>
                    <a:pt x="1363469" y="753834"/>
                    <a:pt x="1385728" y="734975"/>
                  </a:cubicBezTo>
                  <a:lnTo>
                    <a:pt x="1452768" y="678528"/>
                  </a:lnTo>
                  <a:lnTo>
                    <a:pt x="1469594" y="664449"/>
                  </a:lnTo>
                  <a:lnTo>
                    <a:pt x="1487083" y="651015"/>
                  </a:lnTo>
                  <a:lnTo>
                    <a:pt x="1522193" y="624277"/>
                  </a:lnTo>
                  <a:lnTo>
                    <a:pt x="1592415" y="570671"/>
                  </a:lnTo>
                  <a:cubicBezTo>
                    <a:pt x="1640110" y="535925"/>
                    <a:pt x="1689531" y="503245"/>
                    <a:pt x="1738287" y="469402"/>
                  </a:cubicBezTo>
                  <a:cubicBezTo>
                    <a:pt x="1788634" y="438015"/>
                    <a:pt x="1839643" y="407013"/>
                    <a:pt x="1890918" y="376530"/>
                  </a:cubicBezTo>
                  <a:cubicBezTo>
                    <a:pt x="2098400" y="258209"/>
                    <a:pt x="2323503" y="166241"/>
                    <a:pt x="2555363" y="105274"/>
                  </a:cubicBezTo>
                  <a:cubicBezTo>
                    <a:pt x="2787223" y="44047"/>
                    <a:pt x="3024516" y="12013"/>
                    <a:pt x="3259291" y="3229"/>
                  </a:cubicBezTo>
                  <a:lnTo>
                    <a:pt x="3347265" y="903"/>
                  </a:ln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ACA5348F-9FF6-485F-898D-1BED7EC727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5999" y="52997"/>
              <a:ext cx="6093363" cy="6805004"/>
            </a:xfrm>
            <a:custGeom>
              <a:avLst/>
              <a:gdLst>
                <a:gd name="connsiteX0" fmla="*/ 3517682 w 5890491"/>
                <a:gd name="connsiteY0" fmla="*/ 0 h 6578439"/>
                <a:gd name="connsiteX1" fmla="*/ 5849513 w 5890491"/>
                <a:gd name="connsiteY1" fmla="*/ 841730 h 6578439"/>
                <a:gd name="connsiteX2" fmla="*/ 5890491 w 5890491"/>
                <a:gd name="connsiteY2" fmla="*/ 879061 h 6578439"/>
                <a:gd name="connsiteX3" fmla="*/ 5890491 w 5890491"/>
                <a:gd name="connsiteY3" fmla="*/ 2034114 h 6578439"/>
                <a:gd name="connsiteX4" fmla="*/ 5757065 w 5890491"/>
                <a:gd name="connsiteY4" fmla="*/ 1854938 h 6578439"/>
                <a:gd name="connsiteX5" fmla="*/ 5564060 w 5890491"/>
                <a:gd name="connsiteY5" fmla="*/ 1642182 h 6578439"/>
                <a:gd name="connsiteX6" fmla="*/ 3517551 w 5890491"/>
                <a:gd name="connsiteY6" fmla="*/ 790012 h 6578439"/>
                <a:gd name="connsiteX7" fmla="*/ 1611552 w 5890491"/>
                <a:gd name="connsiteY7" fmla="*/ 1543282 h 6578439"/>
                <a:gd name="connsiteX8" fmla="*/ 1340656 w 5890491"/>
                <a:gd name="connsiteY8" fmla="*/ 1897925 h 6578439"/>
                <a:gd name="connsiteX9" fmla="*/ 1201705 w 5890491"/>
                <a:gd name="connsiteY9" fmla="*/ 2361213 h 6578439"/>
                <a:gd name="connsiteX10" fmla="*/ 852705 w 5890491"/>
                <a:gd name="connsiteY10" fmla="*/ 3529176 h 6578439"/>
                <a:gd name="connsiteX11" fmla="*/ 863863 w 5890491"/>
                <a:gd name="connsiteY11" fmla="*/ 4437051 h 6578439"/>
                <a:gd name="connsiteX12" fmla="*/ 1413569 w 5890491"/>
                <a:gd name="connsiteY12" fmla="*/ 5357174 h 6578439"/>
                <a:gd name="connsiteX13" fmla="*/ 2339129 w 5890491"/>
                <a:gd name="connsiteY13" fmla="*/ 6143367 h 6578439"/>
                <a:gd name="connsiteX14" fmla="*/ 3439449 w 5890491"/>
                <a:gd name="connsiteY14" fmla="*/ 6420049 h 6578439"/>
                <a:gd name="connsiteX15" fmla="*/ 5251388 w 5890491"/>
                <a:gd name="connsiteY15" fmla="*/ 5349009 h 6578439"/>
                <a:gd name="connsiteX16" fmla="*/ 5657731 w 5890491"/>
                <a:gd name="connsiteY16" fmla="*/ 4959205 h 6578439"/>
                <a:gd name="connsiteX17" fmla="*/ 5836127 w 5890491"/>
                <a:gd name="connsiteY17" fmla="*/ 4792052 h 6578439"/>
                <a:gd name="connsiteX18" fmla="*/ 5890491 w 5890491"/>
                <a:gd name="connsiteY18" fmla="*/ 4738662 h 6578439"/>
                <a:gd name="connsiteX19" fmla="*/ 5890491 w 5890491"/>
                <a:gd name="connsiteY19" fmla="*/ 5821964 h 6578439"/>
                <a:gd name="connsiteX20" fmla="*/ 5802001 w 5890491"/>
                <a:gd name="connsiteY20" fmla="*/ 5907904 h 6578439"/>
                <a:gd name="connsiteX21" fmla="*/ 5294358 w 5890491"/>
                <a:gd name="connsiteY21" fmla="*/ 6397505 h 6578439"/>
                <a:gd name="connsiteX22" fmla="*/ 5077178 w 5890491"/>
                <a:gd name="connsiteY22" fmla="*/ 6578439 h 6578439"/>
                <a:gd name="connsiteX23" fmla="*/ 1567290 w 5890491"/>
                <a:gd name="connsiteY23" fmla="*/ 6578439 h 6578439"/>
                <a:gd name="connsiteX24" fmla="*/ 1508588 w 5890491"/>
                <a:gd name="connsiteY24" fmla="*/ 6535186 h 6578439"/>
                <a:gd name="connsiteX25" fmla="*/ 826498 w 5890491"/>
                <a:gd name="connsiteY25" fmla="*/ 5876034 h 6578439"/>
                <a:gd name="connsiteX26" fmla="*/ 122403 w 5890491"/>
                <a:gd name="connsiteY26" fmla="*/ 3255655 h 6578439"/>
                <a:gd name="connsiteX27" fmla="*/ 1061197 w 5890491"/>
                <a:gd name="connsiteY27" fmla="*/ 984650 h 6578439"/>
                <a:gd name="connsiteX28" fmla="*/ 3517682 w 5890491"/>
                <a:gd name="connsiteY28" fmla="*/ 0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890491" h="6578439">
                  <a:moveTo>
                    <a:pt x="3517682" y="0"/>
                  </a:moveTo>
                  <a:cubicBezTo>
                    <a:pt x="4402017" y="0"/>
                    <a:pt x="5213742" y="315483"/>
                    <a:pt x="5849513" y="841730"/>
                  </a:cubicBezTo>
                  <a:lnTo>
                    <a:pt x="5890491" y="879061"/>
                  </a:lnTo>
                  <a:lnTo>
                    <a:pt x="5890491" y="2034114"/>
                  </a:lnTo>
                  <a:lnTo>
                    <a:pt x="5757065" y="1854938"/>
                  </a:lnTo>
                  <a:cubicBezTo>
                    <a:pt x="5696443" y="1781264"/>
                    <a:pt x="5632076" y="1710299"/>
                    <a:pt x="5564060" y="1642182"/>
                  </a:cubicBezTo>
                  <a:cubicBezTo>
                    <a:pt x="5015393" y="1092636"/>
                    <a:pt x="4288592" y="790012"/>
                    <a:pt x="3517551" y="790012"/>
                  </a:cubicBezTo>
                  <a:cubicBezTo>
                    <a:pt x="2701750" y="790012"/>
                    <a:pt x="2131676" y="1015335"/>
                    <a:pt x="1611552" y="1543282"/>
                  </a:cubicBezTo>
                  <a:cubicBezTo>
                    <a:pt x="1435754" y="1721722"/>
                    <a:pt x="1375945" y="1822729"/>
                    <a:pt x="1340656" y="1897925"/>
                  </a:cubicBezTo>
                  <a:cubicBezTo>
                    <a:pt x="1289148" y="2007623"/>
                    <a:pt x="1252432" y="2155907"/>
                    <a:pt x="1201705" y="2361213"/>
                  </a:cubicBezTo>
                  <a:cubicBezTo>
                    <a:pt x="1133721" y="2635919"/>
                    <a:pt x="1040568" y="3012290"/>
                    <a:pt x="852705" y="3529176"/>
                  </a:cubicBezTo>
                  <a:cubicBezTo>
                    <a:pt x="749952" y="3811784"/>
                    <a:pt x="753584" y="4108747"/>
                    <a:pt x="863863" y="4437051"/>
                  </a:cubicBezTo>
                  <a:cubicBezTo>
                    <a:pt x="964800" y="4737438"/>
                    <a:pt x="1154869" y="5055603"/>
                    <a:pt x="1413569" y="5357174"/>
                  </a:cubicBezTo>
                  <a:cubicBezTo>
                    <a:pt x="1718326" y="5712343"/>
                    <a:pt x="2021008" y="5969404"/>
                    <a:pt x="2339129" y="6143367"/>
                  </a:cubicBezTo>
                  <a:cubicBezTo>
                    <a:pt x="2679565" y="6329577"/>
                    <a:pt x="3039591" y="6420049"/>
                    <a:pt x="3439449" y="6420049"/>
                  </a:cubicBezTo>
                  <a:cubicBezTo>
                    <a:pt x="4142246" y="6420049"/>
                    <a:pt x="4633828" y="5976251"/>
                    <a:pt x="5251388" y="5349009"/>
                  </a:cubicBezTo>
                  <a:cubicBezTo>
                    <a:pt x="5389949" y="5208364"/>
                    <a:pt x="5526047" y="5081677"/>
                    <a:pt x="5657731" y="4959205"/>
                  </a:cubicBezTo>
                  <a:cubicBezTo>
                    <a:pt x="5719520" y="4901722"/>
                    <a:pt x="5779200" y="4846206"/>
                    <a:pt x="5836127" y="4792052"/>
                  </a:cubicBezTo>
                  <a:lnTo>
                    <a:pt x="5890491" y="4738662"/>
                  </a:lnTo>
                  <a:lnTo>
                    <a:pt x="5890491" y="5821964"/>
                  </a:lnTo>
                  <a:lnTo>
                    <a:pt x="5802001" y="5907904"/>
                  </a:lnTo>
                  <a:cubicBezTo>
                    <a:pt x="5634962" y="6077456"/>
                    <a:pt x="5467509" y="6243625"/>
                    <a:pt x="5294358" y="6397505"/>
                  </a:cubicBezTo>
                  <a:lnTo>
                    <a:pt x="5077178" y="6578439"/>
                  </a:lnTo>
                  <a:lnTo>
                    <a:pt x="1567290" y="6578439"/>
                  </a:lnTo>
                  <a:lnTo>
                    <a:pt x="1508588" y="6535186"/>
                  </a:lnTo>
                  <a:cubicBezTo>
                    <a:pt x="1263991" y="6345442"/>
                    <a:pt x="1038054" y="6122666"/>
                    <a:pt x="826498" y="5876034"/>
                  </a:cubicBezTo>
                  <a:cubicBezTo>
                    <a:pt x="261613" y="5217713"/>
                    <a:pt x="-239182" y="4250314"/>
                    <a:pt x="122403" y="3255655"/>
                  </a:cubicBezTo>
                  <a:cubicBezTo>
                    <a:pt x="607497" y="1921629"/>
                    <a:pt x="393040" y="1662857"/>
                    <a:pt x="1061197" y="984650"/>
                  </a:cubicBezTo>
                  <a:cubicBezTo>
                    <a:pt x="1729484" y="306444"/>
                    <a:pt x="2498060" y="0"/>
                    <a:pt x="351768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3B89F41-1D91-447A-88C5-8A917809FE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0" y="52997"/>
              <a:ext cx="6093362" cy="6805004"/>
            </a:xfrm>
            <a:custGeom>
              <a:avLst/>
              <a:gdLst>
                <a:gd name="connsiteX0" fmla="*/ 5890490 w 5890490"/>
                <a:gd name="connsiteY0" fmla="*/ 5389037 h 6578439"/>
                <a:gd name="connsiteX1" fmla="*/ 5890490 w 5890490"/>
                <a:gd name="connsiteY1" fmla="*/ 5855587 h 6578439"/>
                <a:gd name="connsiteX2" fmla="*/ 5784593 w 5890490"/>
                <a:gd name="connsiteY2" fmla="*/ 5962054 h 6578439"/>
                <a:gd name="connsiteX3" fmla="*/ 5663414 w 5890490"/>
                <a:gd name="connsiteY3" fmla="*/ 6082564 h 6578439"/>
                <a:gd name="connsiteX4" fmla="*/ 5147099 w 5890490"/>
                <a:gd name="connsiteY4" fmla="*/ 6547726 h 6578439"/>
                <a:gd name="connsiteX5" fmla="*/ 5105015 w 5890490"/>
                <a:gd name="connsiteY5" fmla="*/ 6578439 h 6578439"/>
                <a:gd name="connsiteX6" fmla="*/ 4385601 w 5890490"/>
                <a:gd name="connsiteY6" fmla="*/ 6578439 h 6578439"/>
                <a:gd name="connsiteX7" fmla="*/ 4507252 w 5890490"/>
                <a:gd name="connsiteY7" fmla="*/ 6515968 h 6578439"/>
                <a:gd name="connsiteX8" fmla="*/ 4909330 w 5890490"/>
                <a:gd name="connsiteY8" fmla="*/ 6253453 h 6578439"/>
                <a:gd name="connsiteX9" fmla="*/ 5411374 w 5890490"/>
                <a:gd name="connsiteY9" fmla="*/ 5828544 h 6578439"/>
                <a:gd name="connsiteX10" fmla="*/ 5533570 w 5890490"/>
                <a:gd name="connsiteY10" fmla="*/ 5714534 h 6578439"/>
                <a:gd name="connsiteX11" fmla="*/ 5657425 w 5890490"/>
                <a:gd name="connsiteY11" fmla="*/ 5597650 h 6578439"/>
                <a:gd name="connsiteX12" fmla="*/ 3336813 w 5890490"/>
                <a:gd name="connsiteY12" fmla="*/ 499 h 6578439"/>
                <a:gd name="connsiteX13" fmla="*/ 3513674 w 5890490"/>
                <a:gd name="connsiteY13" fmla="*/ 1202 h 6578439"/>
                <a:gd name="connsiteX14" fmla="*/ 3602743 w 5890490"/>
                <a:gd name="connsiteY14" fmla="*/ 4827 h 6578439"/>
                <a:gd name="connsiteX15" fmla="*/ 3647213 w 5890490"/>
                <a:gd name="connsiteY15" fmla="*/ 6703 h 6578439"/>
                <a:gd name="connsiteX16" fmla="*/ 3691684 w 5890490"/>
                <a:gd name="connsiteY16" fmla="*/ 9453 h 6578439"/>
                <a:gd name="connsiteX17" fmla="*/ 3868927 w 5890490"/>
                <a:gd name="connsiteY17" fmla="*/ 27080 h 6578439"/>
                <a:gd name="connsiteX18" fmla="*/ 5200872 w 5890490"/>
                <a:gd name="connsiteY18" fmla="*/ 472240 h 6578439"/>
                <a:gd name="connsiteX19" fmla="*/ 5772711 w 5890490"/>
                <a:gd name="connsiteY19" fmla="*/ 866334 h 6578439"/>
                <a:gd name="connsiteX20" fmla="*/ 5890490 w 5890490"/>
                <a:gd name="connsiteY20" fmla="*/ 972426 h 6578439"/>
                <a:gd name="connsiteX21" fmla="*/ 5890490 w 5890490"/>
                <a:gd name="connsiteY21" fmla="*/ 1158576 h 6578439"/>
                <a:gd name="connsiteX22" fmla="*/ 5676045 w 5890490"/>
                <a:gd name="connsiteY22" fmla="*/ 986969 h 6578439"/>
                <a:gd name="connsiteX23" fmla="*/ 5103776 w 5890490"/>
                <a:gd name="connsiteY23" fmla="*/ 655879 h 6578439"/>
                <a:gd name="connsiteX24" fmla="*/ 4482465 w 5890490"/>
                <a:gd name="connsiteY24" fmla="*/ 440363 h 6578439"/>
                <a:gd name="connsiteX25" fmla="*/ 4402444 w 5890490"/>
                <a:gd name="connsiteY25" fmla="*/ 422111 h 6578439"/>
                <a:gd name="connsiteX26" fmla="*/ 4322423 w 5890490"/>
                <a:gd name="connsiteY26" fmla="*/ 404610 h 6578439"/>
                <a:gd name="connsiteX27" fmla="*/ 4241892 w 5890490"/>
                <a:gd name="connsiteY27" fmla="*/ 389858 h 6578439"/>
                <a:gd name="connsiteX28" fmla="*/ 4201627 w 5890490"/>
                <a:gd name="connsiteY28" fmla="*/ 382483 h 6578439"/>
                <a:gd name="connsiteX29" fmla="*/ 4161234 w 5890490"/>
                <a:gd name="connsiteY29" fmla="*/ 375857 h 6578439"/>
                <a:gd name="connsiteX30" fmla="*/ 3999280 w 5890490"/>
                <a:gd name="connsiteY30" fmla="*/ 353606 h 6578439"/>
                <a:gd name="connsiteX31" fmla="*/ 3836817 w 5890490"/>
                <a:gd name="connsiteY31" fmla="*/ 338480 h 6578439"/>
                <a:gd name="connsiteX32" fmla="*/ 3673972 w 5890490"/>
                <a:gd name="connsiteY32" fmla="*/ 330604 h 6578439"/>
                <a:gd name="connsiteX33" fmla="*/ 3511126 w 5890490"/>
                <a:gd name="connsiteY33" fmla="*/ 328978 h 6578439"/>
                <a:gd name="connsiteX34" fmla="*/ 3183142 w 5890490"/>
                <a:gd name="connsiteY34" fmla="*/ 342854 h 6578439"/>
                <a:gd name="connsiteX35" fmla="*/ 2541444 w 5890490"/>
                <a:gd name="connsiteY35" fmla="*/ 439988 h 6578439"/>
                <a:gd name="connsiteX36" fmla="*/ 1933895 w 5890490"/>
                <a:gd name="connsiteY36" fmla="*/ 650505 h 6578439"/>
                <a:gd name="connsiteX37" fmla="*/ 1378079 w 5890490"/>
                <a:gd name="connsiteY37" fmla="*/ 983905 h 6578439"/>
                <a:gd name="connsiteX38" fmla="*/ 1312967 w 5890490"/>
                <a:gd name="connsiteY38" fmla="*/ 1033660 h 6578439"/>
                <a:gd name="connsiteX39" fmla="*/ 1248364 w 5890490"/>
                <a:gd name="connsiteY39" fmla="*/ 1084413 h 6578439"/>
                <a:gd name="connsiteX40" fmla="*/ 1185163 w 5890490"/>
                <a:gd name="connsiteY40" fmla="*/ 1137168 h 6578439"/>
                <a:gd name="connsiteX41" fmla="*/ 1122852 w 5890490"/>
                <a:gd name="connsiteY41" fmla="*/ 1190922 h 6578439"/>
                <a:gd name="connsiteX42" fmla="*/ 892092 w 5890490"/>
                <a:gd name="connsiteY42" fmla="*/ 1421440 h 6578439"/>
                <a:gd name="connsiteX43" fmla="*/ 707202 w 5890490"/>
                <a:gd name="connsiteY43" fmla="*/ 1684212 h 6578439"/>
                <a:gd name="connsiteX44" fmla="*/ 670121 w 5890490"/>
                <a:gd name="connsiteY44" fmla="*/ 1756093 h 6578439"/>
                <a:gd name="connsiteX45" fmla="*/ 637630 w 5890490"/>
                <a:gd name="connsiteY45" fmla="*/ 1830724 h 6578439"/>
                <a:gd name="connsiteX46" fmla="*/ 607685 w 5890490"/>
                <a:gd name="connsiteY46" fmla="*/ 1907105 h 6578439"/>
                <a:gd name="connsiteX47" fmla="*/ 580034 w 5890490"/>
                <a:gd name="connsiteY47" fmla="*/ 1984986 h 6578439"/>
                <a:gd name="connsiteX48" fmla="*/ 481919 w 5890490"/>
                <a:gd name="connsiteY48" fmla="*/ 2304386 h 6578439"/>
                <a:gd name="connsiteX49" fmla="*/ 433881 w 5890490"/>
                <a:gd name="connsiteY49" fmla="*/ 2465399 h 6578439"/>
                <a:gd name="connsiteX50" fmla="*/ 384442 w 5890490"/>
                <a:gd name="connsiteY50" fmla="*/ 2626163 h 6578439"/>
                <a:gd name="connsiteX51" fmla="*/ 166039 w 5890490"/>
                <a:gd name="connsiteY51" fmla="*/ 3261338 h 6578439"/>
                <a:gd name="connsiteX52" fmla="*/ 56202 w 5890490"/>
                <a:gd name="connsiteY52" fmla="*/ 3910265 h 6578439"/>
                <a:gd name="connsiteX53" fmla="*/ 93664 w 5890490"/>
                <a:gd name="connsiteY53" fmla="*/ 4237292 h 6578439"/>
                <a:gd name="connsiteX54" fmla="*/ 111758 w 5890490"/>
                <a:gd name="connsiteY54" fmla="*/ 4317548 h 6578439"/>
                <a:gd name="connsiteX55" fmla="*/ 133038 w 5890490"/>
                <a:gd name="connsiteY55" fmla="*/ 4397054 h 6578439"/>
                <a:gd name="connsiteX56" fmla="*/ 157757 w 5890490"/>
                <a:gd name="connsiteY56" fmla="*/ 4475560 h 6578439"/>
                <a:gd name="connsiteX57" fmla="*/ 185153 w 5890490"/>
                <a:gd name="connsiteY57" fmla="*/ 4553066 h 6578439"/>
                <a:gd name="connsiteX58" fmla="*/ 493642 w 5890490"/>
                <a:gd name="connsiteY58" fmla="*/ 5132239 h 6578439"/>
                <a:gd name="connsiteX59" fmla="*/ 914391 w 5890490"/>
                <a:gd name="connsiteY59" fmla="*/ 5636528 h 6578439"/>
                <a:gd name="connsiteX60" fmla="*/ 1402034 w 5890490"/>
                <a:gd name="connsiteY60" fmla="*/ 6076188 h 6578439"/>
                <a:gd name="connsiteX61" fmla="*/ 1664397 w 5890490"/>
                <a:gd name="connsiteY61" fmla="*/ 6267079 h 6578439"/>
                <a:gd name="connsiteX62" fmla="*/ 1938992 w 5890490"/>
                <a:gd name="connsiteY62" fmla="*/ 6434343 h 6578439"/>
                <a:gd name="connsiteX63" fmla="*/ 2225931 w 5890490"/>
                <a:gd name="connsiteY63" fmla="*/ 6574322 h 6578439"/>
                <a:gd name="connsiteX64" fmla="*/ 2236328 w 5890490"/>
                <a:gd name="connsiteY64" fmla="*/ 6578439 h 6578439"/>
                <a:gd name="connsiteX65" fmla="*/ 1504665 w 5890490"/>
                <a:gd name="connsiteY65" fmla="*/ 6578439 h 6578439"/>
                <a:gd name="connsiteX66" fmla="*/ 1456827 w 5890490"/>
                <a:gd name="connsiteY66" fmla="*/ 6543476 h 6578439"/>
                <a:gd name="connsiteX67" fmla="*/ 1188475 w 5890490"/>
                <a:gd name="connsiteY67" fmla="*/ 6314083 h 6578439"/>
                <a:gd name="connsiteX68" fmla="*/ 721728 w 5890490"/>
                <a:gd name="connsiteY68" fmla="*/ 5798666 h 6578439"/>
                <a:gd name="connsiteX69" fmla="*/ 344175 w 5890490"/>
                <a:gd name="connsiteY69" fmla="*/ 5219495 h 6578439"/>
                <a:gd name="connsiteX70" fmla="*/ 87293 w 5890490"/>
                <a:gd name="connsiteY70" fmla="*/ 4583569 h 6578439"/>
                <a:gd name="connsiteX71" fmla="*/ 65886 w 5890490"/>
                <a:gd name="connsiteY71" fmla="*/ 4500813 h 6578439"/>
                <a:gd name="connsiteX72" fmla="*/ 47409 w 5890490"/>
                <a:gd name="connsiteY72" fmla="*/ 4417431 h 6578439"/>
                <a:gd name="connsiteX73" fmla="*/ 39000 w 5890490"/>
                <a:gd name="connsiteY73" fmla="*/ 4375677 h 6578439"/>
                <a:gd name="connsiteX74" fmla="*/ 31610 w 5890490"/>
                <a:gd name="connsiteY74" fmla="*/ 4333674 h 6578439"/>
                <a:gd name="connsiteX75" fmla="*/ 18868 w 5890490"/>
                <a:gd name="connsiteY75" fmla="*/ 4249417 h 6578439"/>
                <a:gd name="connsiteX76" fmla="*/ 646 w 5890490"/>
                <a:gd name="connsiteY76" fmla="*/ 3910265 h 6578439"/>
                <a:gd name="connsiteX77" fmla="*/ 130234 w 5890490"/>
                <a:gd name="connsiteY77" fmla="*/ 3248337 h 6578439"/>
                <a:gd name="connsiteX78" fmla="*/ 335383 w 5890490"/>
                <a:gd name="connsiteY78" fmla="*/ 2611911 h 6578439"/>
                <a:gd name="connsiteX79" fmla="*/ 487272 w 5890490"/>
                <a:gd name="connsiteY79" fmla="*/ 1958609 h 6578439"/>
                <a:gd name="connsiteX80" fmla="*/ 508550 w 5890490"/>
                <a:gd name="connsiteY80" fmla="*/ 1876227 h 6578439"/>
                <a:gd name="connsiteX81" fmla="*/ 531742 w 5890490"/>
                <a:gd name="connsiteY81" fmla="*/ 1793721 h 6578439"/>
                <a:gd name="connsiteX82" fmla="*/ 558245 w 5890490"/>
                <a:gd name="connsiteY82" fmla="*/ 1711465 h 6578439"/>
                <a:gd name="connsiteX83" fmla="*/ 590100 w 5890490"/>
                <a:gd name="connsiteY83" fmla="*/ 1630332 h 6578439"/>
                <a:gd name="connsiteX84" fmla="*/ 758680 w 5890490"/>
                <a:gd name="connsiteY84" fmla="*/ 1322433 h 6578439"/>
                <a:gd name="connsiteX85" fmla="*/ 976317 w 5890490"/>
                <a:gd name="connsiteY85" fmla="*/ 1049286 h 6578439"/>
                <a:gd name="connsiteX86" fmla="*/ 1035314 w 5890490"/>
                <a:gd name="connsiteY86" fmla="*/ 985406 h 6578439"/>
                <a:gd name="connsiteX87" fmla="*/ 1095329 w 5890490"/>
                <a:gd name="connsiteY87" fmla="*/ 922526 h 6578439"/>
                <a:gd name="connsiteX88" fmla="*/ 1157384 w 5890490"/>
                <a:gd name="connsiteY88" fmla="*/ 861271 h 6578439"/>
                <a:gd name="connsiteX89" fmla="*/ 1220841 w 5890490"/>
                <a:gd name="connsiteY89" fmla="*/ 801017 h 6578439"/>
                <a:gd name="connsiteX90" fmla="*/ 1286462 w 5890490"/>
                <a:gd name="connsiteY90" fmla="*/ 742886 h 6578439"/>
                <a:gd name="connsiteX91" fmla="*/ 1353233 w 5890490"/>
                <a:gd name="connsiteY91" fmla="*/ 685632 h 6578439"/>
                <a:gd name="connsiteX92" fmla="*/ 1369924 w 5890490"/>
                <a:gd name="connsiteY92" fmla="*/ 671256 h 6578439"/>
                <a:gd name="connsiteX93" fmla="*/ 1387380 w 5890490"/>
                <a:gd name="connsiteY93" fmla="*/ 657755 h 6578439"/>
                <a:gd name="connsiteX94" fmla="*/ 1422422 w 5890490"/>
                <a:gd name="connsiteY94" fmla="*/ 630877 h 6578439"/>
                <a:gd name="connsiteX95" fmla="*/ 1492759 w 5890490"/>
                <a:gd name="connsiteY95" fmla="*/ 577248 h 6578439"/>
                <a:gd name="connsiteX96" fmla="*/ 1528820 w 5890490"/>
                <a:gd name="connsiteY96" fmla="*/ 551496 h 6578439"/>
                <a:gd name="connsiteX97" fmla="*/ 1565390 w 5890490"/>
                <a:gd name="connsiteY97" fmla="*/ 526370 h 6578439"/>
                <a:gd name="connsiteX98" fmla="*/ 1639040 w 5890490"/>
                <a:gd name="connsiteY98" fmla="*/ 476490 h 6578439"/>
                <a:gd name="connsiteX99" fmla="*/ 1792075 w 5890490"/>
                <a:gd name="connsiteY99" fmla="*/ 384859 h 6578439"/>
                <a:gd name="connsiteX100" fmla="*/ 2455943 w 5890490"/>
                <a:gd name="connsiteY100" fmla="*/ 117836 h 6578439"/>
                <a:gd name="connsiteX101" fmla="*/ 3159952 w 5890490"/>
                <a:gd name="connsiteY101" fmla="*/ 7203 h 6578439"/>
                <a:gd name="connsiteX102" fmla="*/ 3336813 w 5890490"/>
                <a:gd name="connsiteY102" fmla="*/ 499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5890490" h="6578439">
                  <a:moveTo>
                    <a:pt x="5890490" y="5389037"/>
                  </a:moveTo>
                  <a:lnTo>
                    <a:pt x="5890490" y="5855587"/>
                  </a:lnTo>
                  <a:lnTo>
                    <a:pt x="5784593" y="5962054"/>
                  </a:lnTo>
                  <a:cubicBezTo>
                    <a:pt x="5744454" y="6002308"/>
                    <a:pt x="5704062" y="6042436"/>
                    <a:pt x="5663414" y="6082564"/>
                  </a:cubicBezTo>
                  <a:cubicBezTo>
                    <a:pt x="5500314" y="6242577"/>
                    <a:pt x="5330970" y="6400714"/>
                    <a:pt x="5147099" y="6547726"/>
                  </a:cubicBezTo>
                  <a:lnTo>
                    <a:pt x="5105015" y="6578439"/>
                  </a:lnTo>
                  <a:lnTo>
                    <a:pt x="4385601" y="6578439"/>
                  </a:lnTo>
                  <a:lnTo>
                    <a:pt x="4507252" y="6515968"/>
                  </a:lnTo>
                  <a:cubicBezTo>
                    <a:pt x="4645901" y="6439679"/>
                    <a:pt x="4779837" y="6350961"/>
                    <a:pt x="4909330" y="6253453"/>
                  </a:cubicBezTo>
                  <a:cubicBezTo>
                    <a:pt x="5082369" y="6123567"/>
                    <a:pt x="5248145" y="5979180"/>
                    <a:pt x="5411374" y="5828544"/>
                  </a:cubicBezTo>
                  <a:cubicBezTo>
                    <a:pt x="5452149" y="5790791"/>
                    <a:pt x="5492924" y="5752788"/>
                    <a:pt x="5533570" y="5714534"/>
                  </a:cubicBezTo>
                  <a:lnTo>
                    <a:pt x="5657425" y="5597650"/>
                  </a:lnTo>
                  <a:close/>
                  <a:moveTo>
                    <a:pt x="3336813" y="499"/>
                  </a:moveTo>
                  <a:cubicBezTo>
                    <a:pt x="3395682" y="-392"/>
                    <a:pt x="3454550" y="-48"/>
                    <a:pt x="3513674" y="1202"/>
                  </a:cubicBezTo>
                  <a:lnTo>
                    <a:pt x="3602743" y="4827"/>
                  </a:lnTo>
                  <a:lnTo>
                    <a:pt x="3647213" y="6703"/>
                  </a:lnTo>
                  <a:cubicBezTo>
                    <a:pt x="3661994" y="7327"/>
                    <a:pt x="3676903" y="7703"/>
                    <a:pt x="3691684" y="9453"/>
                  </a:cubicBezTo>
                  <a:lnTo>
                    <a:pt x="3868927" y="27080"/>
                  </a:lnTo>
                  <a:cubicBezTo>
                    <a:pt x="4340645" y="85584"/>
                    <a:pt x="4795160" y="243221"/>
                    <a:pt x="5200872" y="472240"/>
                  </a:cubicBezTo>
                  <a:cubicBezTo>
                    <a:pt x="5403855" y="587124"/>
                    <a:pt x="5594988" y="719447"/>
                    <a:pt x="5772711" y="866334"/>
                  </a:cubicBezTo>
                  <a:lnTo>
                    <a:pt x="5890490" y="972426"/>
                  </a:lnTo>
                  <a:lnTo>
                    <a:pt x="5890490" y="1158576"/>
                  </a:lnTo>
                  <a:lnTo>
                    <a:pt x="5676045" y="986969"/>
                  </a:lnTo>
                  <a:cubicBezTo>
                    <a:pt x="5496587" y="857740"/>
                    <a:pt x="5304275" y="746699"/>
                    <a:pt x="5103776" y="655879"/>
                  </a:cubicBezTo>
                  <a:cubicBezTo>
                    <a:pt x="4903214" y="564747"/>
                    <a:pt x="4695006" y="492492"/>
                    <a:pt x="4482465" y="440363"/>
                  </a:cubicBezTo>
                  <a:lnTo>
                    <a:pt x="4402444" y="422111"/>
                  </a:lnTo>
                  <a:cubicBezTo>
                    <a:pt x="4375813" y="416111"/>
                    <a:pt x="4349436" y="408859"/>
                    <a:pt x="4322423" y="404610"/>
                  </a:cubicBezTo>
                  <a:lnTo>
                    <a:pt x="4241892" y="389858"/>
                  </a:lnTo>
                  <a:lnTo>
                    <a:pt x="4201627" y="382483"/>
                  </a:lnTo>
                  <a:cubicBezTo>
                    <a:pt x="4188248" y="379983"/>
                    <a:pt x="4174869" y="377483"/>
                    <a:pt x="4161234" y="375857"/>
                  </a:cubicBezTo>
                  <a:cubicBezTo>
                    <a:pt x="4107208" y="368482"/>
                    <a:pt x="4053308" y="360482"/>
                    <a:pt x="3999280" y="353606"/>
                  </a:cubicBezTo>
                  <a:cubicBezTo>
                    <a:pt x="3944999" y="348855"/>
                    <a:pt x="3890844" y="343854"/>
                    <a:pt x="3836817" y="338480"/>
                  </a:cubicBezTo>
                  <a:lnTo>
                    <a:pt x="3673972" y="330604"/>
                  </a:lnTo>
                  <a:cubicBezTo>
                    <a:pt x="3619690" y="329104"/>
                    <a:pt x="3565281" y="329604"/>
                    <a:pt x="3511126" y="328978"/>
                  </a:cubicBezTo>
                  <a:cubicBezTo>
                    <a:pt x="3402054" y="330728"/>
                    <a:pt x="3291706" y="334604"/>
                    <a:pt x="3183142" y="342854"/>
                  </a:cubicBezTo>
                  <a:cubicBezTo>
                    <a:pt x="2965505" y="358855"/>
                    <a:pt x="2750670" y="389733"/>
                    <a:pt x="2541444" y="439988"/>
                  </a:cubicBezTo>
                  <a:cubicBezTo>
                    <a:pt x="2332216" y="490117"/>
                    <a:pt x="2128850" y="559997"/>
                    <a:pt x="1933895" y="650505"/>
                  </a:cubicBezTo>
                  <a:cubicBezTo>
                    <a:pt x="1738939" y="741261"/>
                    <a:pt x="1553540" y="854146"/>
                    <a:pt x="1378079" y="983905"/>
                  </a:cubicBezTo>
                  <a:lnTo>
                    <a:pt x="1312967" y="1033660"/>
                  </a:lnTo>
                  <a:cubicBezTo>
                    <a:pt x="1291178" y="1050286"/>
                    <a:pt x="1269006" y="1066412"/>
                    <a:pt x="1248364" y="1084413"/>
                  </a:cubicBezTo>
                  <a:lnTo>
                    <a:pt x="1185163" y="1137168"/>
                  </a:lnTo>
                  <a:cubicBezTo>
                    <a:pt x="1164138" y="1154794"/>
                    <a:pt x="1142603" y="1172046"/>
                    <a:pt x="1122852" y="1190922"/>
                  </a:cubicBezTo>
                  <a:cubicBezTo>
                    <a:pt x="1041557" y="1264303"/>
                    <a:pt x="961663" y="1339309"/>
                    <a:pt x="892092" y="1421440"/>
                  </a:cubicBezTo>
                  <a:cubicBezTo>
                    <a:pt x="819589" y="1501822"/>
                    <a:pt x="759827" y="1590329"/>
                    <a:pt x="707202" y="1684212"/>
                  </a:cubicBezTo>
                  <a:cubicBezTo>
                    <a:pt x="694715" y="1708089"/>
                    <a:pt x="682227" y="1731841"/>
                    <a:pt x="670121" y="1756093"/>
                  </a:cubicBezTo>
                  <a:lnTo>
                    <a:pt x="637630" y="1830724"/>
                  </a:lnTo>
                  <a:cubicBezTo>
                    <a:pt x="626161" y="1855350"/>
                    <a:pt x="617624" y="1881603"/>
                    <a:pt x="607685" y="1907105"/>
                  </a:cubicBezTo>
                  <a:cubicBezTo>
                    <a:pt x="598128" y="1932857"/>
                    <a:pt x="588317" y="1958483"/>
                    <a:pt x="580034" y="1984986"/>
                  </a:cubicBezTo>
                  <a:cubicBezTo>
                    <a:pt x="544611" y="2089620"/>
                    <a:pt x="513393" y="2197128"/>
                    <a:pt x="481919" y="2304386"/>
                  </a:cubicBezTo>
                  <a:lnTo>
                    <a:pt x="433881" y="2465399"/>
                  </a:lnTo>
                  <a:lnTo>
                    <a:pt x="384442" y="2626163"/>
                  </a:lnTo>
                  <a:cubicBezTo>
                    <a:pt x="317672" y="2839680"/>
                    <a:pt x="243129" y="3050946"/>
                    <a:pt x="166039" y="3261338"/>
                  </a:cubicBezTo>
                  <a:cubicBezTo>
                    <a:pt x="88822" y="3468979"/>
                    <a:pt x="50850" y="3690248"/>
                    <a:pt x="56202" y="3910265"/>
                  </a:cubicBezTo>
                  <a:cubicBezTo>
                    <a:pt x="58495" y="4020274"/>
                    <a:pt x="71493" y="4129783"/>
                    <a:pt x="93664" y="4237292"/>
                  </a:cubicBezTo>
                  <a:cubicBezTo>
                    <a:pt x="99143" y="4264168"/>
                    <a:pt x="104623" y="4291045"/>
                    <a:pt x="111758" y="4317548"/>
                  </a:cubicBezTo>
                  <a:cubicBezTo>
                    <a:pt x="118384" y="4344176"/>
                    <a:pt x="124627" y="4370802"/>
                    <a:pt x="133038" y="4397054"/>
                  </a:cubicBezTo>
                  <a:cubicBezTo>
                    <a:pt x="140810" y="4423307"/>
                    <a:pt x="148456" y="4449683"/>
                    <a:pt x="157757" y="4475560"/>
                  </a:cubicBezTo>
                  <a:cubicBezTo>
                    <a:pt x="166549" y="4501562"/>
                    <a:pt x="175087" y="4527564"/>
                    <a:pt x="185153" y="4553066"/>
                  </a:cubicBezTo>
                  <a:cubicBezTo>
                    <a:pt x="262371" y="4758458"/>
                    <a:pt x="368895" y="4951974"/>
                    <a:pt x="493642" y="5132239"/>
                  </a:cubicBezTo>
                  <a:cubicBezTo>
                    <a:pt x="618389" y="5312627"/>
                    <a:pt x="760846" y="5480391"/>
                    <a:pt x="914391" y="5636528"/>
                  </a:cubicBezTo>
                  <a:cubicBezTo>
                    <a:pt x="1069081" y="5793166"/>
                    <a:pt x="1231544" y="5941677"/>
                    <a:pt x="1402034" y="6076188"/>
                  </a:cubicBezTo>
                  <a:cubicBezTo>
                    <a:pt x="1487535" y="6143320"/>
                    <a:pt x="1574565" y="6207574"/>
                    <a:pt x="1664397" y="6267079"/>
                  </a:cubicBezTo>
                  <a:cubicBezTo>
                    <a:pt x="1753592" y="6327459"/>
                    <a:pt x="1845336" y="6383088"/>
                    <a:pt x="1938992" y="6434343"/>
                  </a:cubicBezTo>
                  <a:cubicBezTo>
                    <a:pt x="2032647" y="6485659"/>
                    <a:pt x="2128309" y="6532600"/>
                    <a:pt x="2225931" y="6574322"/>
                  </a:cubicBezTo>
                  <a:lnTo>
                    <a:pt x="2236328" y="6578439"/>
                  </a:lnTo>
                  <a:lnTo>
                    <a:pt x="1504665" y="6578439"/>
                  </a:lnTo>
                  <a:lnTo>
                    <a:pt x="1456827" y="6543476"/>
                  </a:lnTo>
                  <a:cubicBezTo>
                    <a:pt x="1363554" y="6470595"/>
                    <a:pt x="1273848" y="6394340"/>
                    <a:pt x="1188475" y="6314083"/>
                  </a:cubicBezTo>
                  <a:cubicBezTo>
                    <a:pt x="1017856" y="6153445"/>
                    <a:pt x="863803" y="5979931"/>
                    <a:pt x="721728" y="5798666"/>
                  </a:cubicBezTo>
                  <a:cubicBezTo>
                    <a:pt x="579397" y="5616027"/>
                    <a:pt x="452103" y="5422511"/>
                    <a:pt x="344175" y="5219495"/>
                  </a:cubicBezTo>
                  <a:cubicBezTo>
                    <a:pt x="236505" y="5016354"/>
                    <a:pt x="147946" y="4803586"/>
                    <a:pt x="87293" y="4583569"/>
                  </a:cubicBezTo>
                  <a:cubicBezTo>
                    <a:pt x="79138" y="4556193"/>
                    <a:pt x="72639" y="4528440"/>
                    <a:pt x="65886" y="4500813"/>
                  </a:cubicBezTo>
                  <a:cubicBezTo>
                    <a:pt x="58751" y="4473311"/>
                    <a:pt x="53144" y="4445308"/>
                    <a:pt x="47409" y="4417431"/>
                  </a:cubicBezTo>
                  <a:cubicBezTo>
                    <a:pt x="44733" y="4403430"/>
                    <a:pt x="41294" y="4389679"/>
                    <a:pt x="39000" y="4375677"/>
                  </a:cubicBezTo>
                  <a:lnTo>
                    <a:pt x="31610" y="4333674"/>
                  </a:lnTo>
                  <a:cubicBezTo>
                    <a:pt x="26258" y="4305797"/>
                    <a:pt x="22563" y="4277544"/>
                    <a:pt x="18868" y="4249417"/>
                  </a:cubicBezTo>
                  <a:cubicBezTo>
                    <a:pt x="4214" y="4136784"/>
                    <a:pt x="-2158" y="4023275"/>
                    <a:pt x="646" y="3910265"/>
                  </a:cubicBezTo>
                  <a:cubicBezTo>
                    <a:pt x="5997" y="3683872"/>
                    <a:pt x="50596" y="3459605"/>
                    <a:pt x="130234" y="3248337"/>
                  </a:cubicBezTo>
                  <a:cubicBezTo>
                    <a:pt x="207961" y="3039196"/>
                    <a:pt x="278044" y="2827179"/>
                    <a:pt x="335383" y="2611911"/>
                  </a:cubicBezTo>
                  <a:cubicBezTo>
                    <a:pt x="393743" y="2396644"/>
                    <a:pt x="435792" y="2178627"/>
                    <a:pt x="487272" y="1958609"/>
                  </a:cubicBezTo>
                  <a:cubicBezTo>
                    <a:pt x="493259" y="1931107"/>
                    <a:pt x="501287" y="1903730"/>
                    <a:pt x="508550" y="1876227"/>
                  </a:cubicBezTo>
                  <a:cubicBezTo>
                    <a:pt x="516195" y="1848725"/>
                    <a:pt x="522312" y="1820972"/>
                    <a:pt x="531742" y="1793721"/>
                  </a:cubicBezTo>
                  <a:lnTo>
                    <a:pt x="558245" y="1711465"/>
                  </a:lnTo>
                  <a:cubicBezTo>
                    <a:pt x="568439" y="1684337"/>
                    <a:pt x="579652" y="1657459"/>
                    <a:pt x="590100" y="1630332"/>
                  </a:cubicBezTo>
                  <a:cubicBezTo>
                    <a:pt x="635080" y="1523075"/>
                    <a:pt x="690637" y="1417566"/>
                    <a:pt x="758680" y="1322433"/>
                  </a:cubicBezTo>
                  <a:cubicBezTo>
                    <a:pt x="824430" y="1225051"/>
                    <a:pt x="899610" y="1136168"/>
                    <a:pt x="976317" y="1049286"/>
                  </a:cubicBezTo>
                  <a:cubicBezTo>
                    <a:pt x="995049" y="1027035"/>
                    <a:pt x="1015436" y="1006533"/>
                    <a:pt x="1035314" y="985406"/>
                  </a:cubicBezTo>
                  <a:lnTo>
                    <a:pt x="1095329" y="922526"/>
                  </a:lnTo>
                  <a:cubicBezTo>
                    <a:pt x="1114953" y="901149"/>
                    <a:pt x="1136359" y="881397"/>
                    <a:pt x="1157384" y="861271"/>
                  </a:cubicBezTo>
                  <a:lnTo>
                    <a:pt x="1220841" y="801017"/>
                  </a:lnTo>
                  <a:cubicBezTo>
                    <a:pt x="1241610" y="780514"/>
                    <a:pt x="1264418" y="762014"/>
                    <a:pt x="1286462" y="742886"/>
                  </a:cubicBezTo>
                  <a:lnTo>
                    <a:pt x="1353233" y="685632"/>
                  </a:lnTo>
                  <a:lnTo>
                    <a:pt x="1369924" y="671256"/>
                  </a:lnTo>
                  <a:cubicBezTo>
                    <a:pt x="1375658" y="666631"/>
                    <a:pt x="1381520" y="662255"/>
                    <a:pt x="1387380" y="657755"/>
                  </a:cubicBezTo>
                  <a:lnTo>
                    <a:pt x="1422422" y="630877"/>
                  </a:lnTo>
                  <a:lnTo>
                    <a:pt x="1492759" y="577248"/>
                  </a:lnTo>
                  <a:cubicBezTo>
                    <a:pt x="1504355" y="567997"/>
                    <a:pt x="1516714" y="559997"/>
                    <a:pt x="1528820" y="551496"/>
                  </a:cubicBezTo>
                  <a:lnTo>
                    <a:pt x="1565390" y="526370"/>
                  </a:lnTo>
                  <a:lnTo>
                    <a:pt x="1639040" y="476490"/>
                  </a:lnTo>
                  <a:cubicBezTo>
                    <a:pt x="1689754" y="445613"/>
                    <a:pt x="1740723" y="414986"/>
                    <a:pt x="1792075" y="384859"/>
                  </a:cubicBezTo>
                  <a:cubicBezTo>
                    <a:pt x="2000282" y="268724"/>
                    <a:pt x="2224927" y="179467"/>
                    <a:pt x="2455943" y="117836"/>
                  </a:cubicBezTo>
                  <a:cubicBezTo>
                    <a:pt x="2687088" y="55957"/>
                    <a:pt x="2923964" y="21204"/>
                    <a:pt x="3159952" y="7203"/>
                  </a:cubicBezTo>
                  <a:cubicBezTo>
                    <a:pt x="3219076" y="3515"/>
                    <a:pt x="3277945" y="1389"/>
                    <a:pt x="3336813" y="49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6437856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4" name="Rectangle 2063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66" name="Freeform: Shape 2065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68" name="Rectangle 2067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3" name="Rectangle 206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5" name="Freeform: Shape 206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67" name="Isosceles Triangle 206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9" name="Isosceles Triangle 206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2" name="Text Box 15"/>
          <p:cNvSpPr txBox="1">
            <a:spLocks noChangeArrowheads="1"/>
          </p:cNvSpPr>
          <p:nvPr/>
        </p:nvSpPr>
        <p:spPr bwMode="auto">
          <a:xfrm>
            <a:off x="3359155" y="3068643"/>
            <a:ext cx="184731" cy="300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1351" dirty="0"/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191097388"/>
              </p:ext>
            </p:extLst>
          </p:nvPr>
        </p:nvGraphicFramePr>
        <p:xfrm>
          <a:off x="643467" y="512759"/>
          <a:ext cx="10905066" cy="5939208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3895278">
                  <a:extLst>
                    <a:ext uri="{9D8B030D-6E8A-4147-A177-3AD203B41FA5}">
                      <a16:colId xmlns:a16="http://schemas.microsoft.com/office/drawing/2014/main" val="41698509"/>
                    </a:ext>
                  </a:extLst>
                </a:gridCol>
                <a:gridCol w="7009788">
                  <a:extLst>
                    <a:ext uri="{9D8B030D-6E8A-4147-A177-3AD203B41FA5}">
                      <a16:colId xmlns:a16="http://schemas.microsoft.com/office/drawing/2014/main" val="1182054991"/>
                    </a:ext>
                  </a:extLst>
                </a:gridCol>
              </a:tblGrid>
              <a:tr h="447429">
                <a:tc gridSpan="2"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Examples of NAPPO Projects– </a:t>
                      </a:r>
                      <a:r>
                        <a:rPr lang="en-US" sz="3600" dirty="0">
                          <a:solidFill>
                            <a:schemeClr val="accent6">
                              <a:lumMod val="75000"/>
                            </a:schemeClr>
                          </a:solidFill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www.NAPPO.org</a:t>
                      </a:r>
                      <a:r>
                        <a:rPr lang="en-US" sz="36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 </a:t>
                      </a:r>
                      <a:endParaRPr lang="en-US" sz="36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0376" marR="80376" marT="40189" marB="40189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3965314"/>
                  </a:ext>
                </a:extLst>
              </a:tr>
              <a:tr h="782329">
                <a:tc>
                  <a:txBody>
                    <a:bodyPr/>
                    <a:lstStyle/>
                    <a:p>
                      <a:r>
                        <a:rPr lang="en-US" sz="2200" b="1">
                          <a:solidFill>
                            <a:schemeClr val="tx1"/>
                          </a:solidFill>
                        </a:rPr>
                        <a:t>Regional Standards for Phytosanitary Measures</a:t>
                      </a:r>
                      <a:endParaRPr lang="en-US" sz="2200" b="1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0376" marR="80376" marT="40189" marB="40189"/>
                </a:tc>
                <a:tc>
                  <a:txBody>
                    <a:bodyPr/>
                    <a:lstStyle/>
                    <a:p>
                      <a:pPr marL="285750" indent="-285750">
                        <a:buFont typeface="Courier New" panose="02070309020205020404" pitchFamily="49" charset="0"/>
                        <a:buChar char="o"/>
                      </a:pPr>
                      <a:r>
                        <a:rPr lang="en-US" sz="2200" b="0" kern="1200" dirty="0">
                          <a:solidFill>
                            <a:schemeClr val="tx1"/>
                          </a:solidFill>
                          <a:effectLst/>
                        </a:rPr>
                        <a:t>41 RSPMs as of October 2025. </a:t>
                      </a:r>
                    </a:p>
                  </a:txBody>
                  <a:tcPr marL="80376" marR="80376" marT="40189" marB="40189"/>
                </a:tc>
                <a:extLst>
                  <a:ext uri="{0D108BD9-81ED-4DB2-BD59-A6C34878D82A}">
                    <a16:rowId xmlns:a16="http://schemas.microsoft.com/office/drawing/2014/main" val="1502125322"/>
                  </a:ext>
                </a:extLst>
              </a:tr>
              <a:tr h="782329">
                <a:tc>
                  <a:txBody>
                    <a:bodyPr/>
                    <a:lstStyle/>
                    <a:p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Phytosanitary Alert System – </a:t>
                      </a:r>
                      <a:r>
                        <a:rPr lang="en-US" sz="2200" b="1" dirty="0">
                          <a:solidFill>
                            <a:schemeClr val="tx1"/>
                          </a:solidFill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www.pestalerts.org</a:t>
                      </a:r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2200" b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0376" marR="80376" marT="40189" marB="40189"/>
                </a:tc>
                <a:tc>
                  <a:txBody>
                    <a:bodyPr/>
                    <a:lstStyle/>
                    <a:p>
                      <a:pPr marL="285750" indent="-285750">
                        <a:buFont typeface="Courier New" panose="02070309020205020404" pitchFamily="49" charset="0"/>
                        <a:buChar char="o"/>
                      </a:pPr>
                      <a:r>
                        <a:rPr lang="en-US" sz="2200" b="0" kern="1200" dirty="0">
                          <a:solidFill>
                            <a:schemeClr val="tx1"/>
                          </a:solidFill>
                          <a:effectLst/>
                        </a:rPr>
                        <a:t>Official Pest Reports</a:t>
                      </a:r>
                    </a:p>
                    <a:p>
                      <a:pPr marL="285750" indent="-285750">
                        <a:buFont typeface="Courier New" panose="02070309020205020404" pitchFamily="49" charset="0"/>
                        <a:buChar char="o"/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Emerging Pest Alerts</a:t>
                      </a:r>
                      <a:endParaRPr lang="en-US" sz="22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0376" marR="80376" marT="40189" marB="40189"/>
                </a:tc>
                <a:extLst>
                  <a:ext uri="{0D108BD9-81ED-4DB2-BD59-A6C34878D82A}">
                    <a16:rowId xmlns:a16="http://schemas.microsoft.com/office/drawing/2014/main" val="3494279671"/>
                  </a:ext>
                </a:extLst>
              </a:tr>
              <a:tr h="1452129">
                <a:tc>
                  <a:txBody>
                    <a:bodyPr/>
                    <a:lstStyle/>
                    <a:p>
                      <a:r>
                        <a:rPr lang="en-US" sz="2200" b="1">
                          <a:solidFill>
                            <a:schemeClr val="tx1"/>
                          </a:solidFill>
                        </a:rPr>
                        <a:t>Workshops and Symposia</a:t>
                      </a:r>
                      <a:endParaRPr lang="en-US" sz="2200" b="1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0376" marR="80376" marT="40189" marB="40189"/>
                </a:tc>
                <a:tc>
                  <a:txBody>
                    <a:bodyPr/>
                    <a:lstStyle/>
                    <a:p>
                      <a:pPr marL="285750" indent="-285750">
                        <a:buFont typeface="Courier New" panose="02070309020205020404" pitchFamily="49" charset="0"/>
                        <a:buChar char="o"/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Implementation of ISPM 15 in the Americas (2016)</a:t>
                      </a:r>
                    </a:p>
                    <a:p>
                      <a:pPr marL="285750" indent="-285750">
                        <a:buFont typeface="Courier New" panose="02070309020205020404" pitchFamily="49" charset="0"/>
                        <a:buChar char="o"/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International Symposium on Risk-Based Sampling (2017)</a:t>
                      </a:r>
                    </a:p>
                    <a:p>
                      <a:pPr marL="285750" indent="-285750">
                        <a:buFont typeface="Courier New" panose="02070309020205020404" pitchFamily="49" charset="0"/>
                        <a:buChar char="o"/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Implementation of ISPM 38 in the Americas (2019)</a:t>
                      </a:r>
                      <a:endParaRPr lang="en-US" sz="22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0376" marR="80376" marT="40189" marB="40189"/>
                </a:tc>
                <a:extLst>
                  <a:ext uri="{0D108BD9-81ED-4DB2-BD59-A6C34878D82A}">
                    <a16:rowId xmlns:a16="http://schemas.microsoft.com/office/drawing/2014/main" val="1909451897"/>
                  </a:ext>
                </a:extLst>
              </a:tr>
              <a:tr h="782329">
                <a:tc>
                  <a:txBody>
                    <a:bodyPr/>
                    <a:lstStyle/>
                    <a:p>
                      <a:r>
                        <a:rPr lang="en-US" sz="2200" b="1">
                          <a:solidFill>
                            <a:schemeClr val="tx1"/>
                          </a:solidFill>
                        </a:rPr>
                        <a:t>Science and Technology</a:t>
                      </a:r>
                      <a:r>
                        <a:rPr lang="en-US" sz="2200" b="1" baseline="0">
                          <a:solidFill>
                            <a:schemeClr val="tx1"/>
                          </a:solidFill>
                        </a:rPr>
                        <a:t> documents</a:t>
                      </a:r>
                      <a:endParaRPr lang="en-US" sz="2200" b="1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0376" marR="80376" marT="40189" marB="40189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hemeClr val="tx1"/>
                          </a:solidFill>
                        </a:rPr>
                        <a:t>ST-8: </a:t>
                      </a:r>
                      <a:r>
                        <a:rPr lang="en-US" sz="2100" b="0" kern="1200">
                          <a:solidFill>
                            <a:schemeClr val="tx1"/>
                          </a:solidFill>
                          <a:effectLst/>
                        </a:rPr>
                        <a:t>Contaminating organisms affecting trade in wood commodities and forestry products</a:t>
                      </a:r>
                      <a:endParaRPr lang="en-US" sz="2100" b="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376" marR="80376" marT="40189" marB="40189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55537">
                <a:tc>
                  <a:txBody>
                    <a:bodyPr/>
                    <a:lstStyle/>
                    <a:p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Position document</a:t>
                      </a:r>
                      <a:endParaRPr lang="en-US" sz="2200" b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0376" marR="80376" marT="40189" marB="40189"/>
                </a:tc>
                <a:tc>
                  <a:txBody>
                    <a:bodyPr/>
                    <a:lstStyle/>
                    <a:p>
                      <a:r>
                        <a:rPr lang="en-US" sz="2100" b="0" kern="1200" dirty="0">
                          <a:solidFill>
                            <a:schemeClr val="tx1"/>
                          </a:solidFill>
                          <a:effectLst/>
                        </a:rPr>
                        <a:t>P-7: Asian gypsy moth (AGM) specified risk periods in Japan, Russia, Republic of Korea, and China (2021)</a:t>
                      </a:r>
                      <a:endParaRPr lang="en-US" sz="21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376" marR="80376" marT="40189" marB="40189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55537">
                <a:tc>
                  <a:txBody>
                    <a:bodyPr/>
                    <a:lstStyle/>
                    <a:p>
                      <a:r>
                        <a:rPr lang="en-US" sz="2200" b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Scientific publications</a:t>
                      </a:r>
                    </a:p>
                  </a:txBody>
                  <a:tcPr marL="80376" marR="80376" marT="40189" marB="40189"/>
                </a:tc>
                <a:tc>
                  <a:txBody>
                    <a:bodyPr/>
                    <a:lstStyle/>
                    <a:p>
                      <a:r>
                        <a:rPr lang="en-US" sz="2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Harmonization of detection protocols for the identification of </a:t>
                      </a:r>
                      <a:r>
                        <a:rPr lang="en-US" sz="21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ToBRFV</a:t>
                      </a:r>
                      <a:r>
                        <a:rPr lang="en-US" sz="2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 tomato and pepper seeds.</a:t>
                      </a:r>
                    </a:p>
                  </a:txBody>
                  <a:tcPr marL="80376" marR="80376" marT="40189" marB="40189"/>
                </a:tc>
                <a:extLst>
                  <a:ext uri="{0D108BD9-81ED-4DB2-BD59-A6C34878D82A}">
                    <a16:rowId xmlns:a16="http://schemas.microsoft.com/office/drawing/2014/main" val="6977140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67550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D3B9C0-3D21-C06B-38D4-8CCBDB318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are Projects Included in the NAPPO Work Program?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6261174-73D7-49C0-6295-8734AD397A2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684530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CBEC22A-87DF-2740-2F9F-95A1CC3DFA30}"/>
              </a:ext>
            </a:extLst>
          </p:cNvPr>
          <p:cNvSpPr txBox="1"/>
          <p:nvPr/>
        </p:nvSpPr>
        <p:spPr>
          <a:xfrm>
            <a:off x="2570480" y="2123440"/>
            <a:ext cx="7345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Project proposal (PP) submission and approval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8561CD-0264-16AA-B4B5-00F52DA3AD87}"/>
              </a:ext>
            </a:extLst>
          </p:cNvPr>
          <p:cNvSpPr txBox="1"/>
          <p:nvPr/>
        </p:nvSpPr>
        <p:spPr>
          <a:xfrm>
            <a:off x="914400" y="4976634"/>
            <a:ext cx="30276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Every 2 years but not in 2026. However, stakeholders are encouraged to submit proposals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623CE4-5840-8F10-8C0E-589B5DAF6B98}"/>
              </a:ext>
            </a:extLst>
          </p:cNvPr>
          <p:cNvSpPr txBox="1"/>
          <p:nvPr/>
        </p:nvSpPr>
        <p:spPr>
          <a:xfrm>
            <a:off x="9255760" y="4976634"/>
            <a:ext cx="243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New WP approved in the October Executive Committee Meeting</a:t>
            </a:r>
          </a:p>
        </p:txBody>
      </p:sp>
    </p:spTree>
    <p:extLst>
      <p:ext uri="{BB962C8B-B14F-4D97-AF65-F5344CB8AC3E}">
        <p14:creationId xmlns:p14="http://schemas.microsoft.com/office/powerpoint/2010/main" val="40241891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5DD1B8-0F3F-4899-BF02-D899A8415D4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86834" y="1153572"/>
            <a:ext cx="3200400" cy="44611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Submitting new projects to NAPPO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B1E10E-D222-498E-BCD6-2C4356C6FF0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447308" y="591344"/>
            <a:ext cx="6906491" cy="5585619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513619">
              <a:spcBef>
                <a:spcPts val="0"/>
              </a:spcBef>
              <a:spcAft>
                <a:spcPts val="2133"/>
              </a:spcAft>
            </a:pPr>
            <a:r>
              <a:rPr lang="en-US" b="1" dirty="0"/>
              <a:t>Who can submit? </a:t>
            </a:r>
            <a:r>
              <a:rPr lang="en-US" dirty="0"/>
              <a:t>Government, states, industry; any stakeholder </a:t>
            </a:r>
          </a:p>
          <a:p>
            <a:pPr marL="513619" lvl="1">
              <a:spcBef>
                <a:spcPts val="0"/>
              </a:spcBef>
              <a:spcAft>
                <a:spcPts val="2133"/>
              </a:spcAft>
            </a:pPr>
            <a:r>
              <a:rPr lang="en-US" sz="2800" dirty="0"/>
              <a:t>no funding of research projects per se</a:t>
            </a:r>
          </a:p>
          <a:p>
            <a:pPr marL="513619">
              <a:spcBef>
                <a:spcPts val="0"/>
              </a:spcBef>
              <a:spcAft>
                <a:spcPts val="2133"/>
              </a:spcAft>
            </a:pPr>
            <a:r>
              <a:rPr lang="en-US" b="1" dirty="0"/>
              <a:t>How? </a:t>
            </a:r>
            <a:r>
              <a:rPr lang="en-US" dirty="0"/>
              <a:t>NAPPO posts the project proposal template on its website; coordinate with your country’s AMC member</a:t>
            </a:r>
            <a:endParaRPr lang="en-US" i="1" dirty="0"/>
          </a:p>
          <a:p>
            <a:pPr marL="513619">
              <a:spcBef>
                <a:spcPts val="0"/>
              </a:spcBef>
              <a:spcAft>
                <a:spcPts val="2133"/>
              </a:spcAft>
            </a:pPr>
            <a:r>
              <a:rPr lang="en-US" b="1" dirty="0"/>
              <a:t>When?</a:t>
            </a:r>
            <a:r>
              <a:rPr lang="en-US" dirty="0"/>
              <a:t> During the call for proposals every 2 years. Note a new project can be submitted to NAPPO anytime there is an issue that is important to the NAPPO region.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2597118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39E9728-E2E9-23A4-1C39-37BEA1D90A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65194" y="286605"/>
            <a:ext cx="7871657" cy="55699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07D6650-6EDD-5A85-00C4-0EA74AE0E607}"/>
              </a:ext>
            </a:extLst>
          </p:cNvPr>
          <p:cNvSpPr txBox="1"/>
          <p:nvPr/>
        </p:nvSpPr>
        <p:spPr>
          <a:xfrm>
            <a:off x="406401" y="1780247"/>
            <a:ext cx="23175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Project proposal overview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A746EB-83C6-0428-9ABD-9326B090AB43}"/>
              </a:ext>
            </a:extLst>
          </p:cNvPr>
          <p:cNvSpPr txBox="1"/>
          <p:nvPr/>
        </p:nvSpPr>
        <p:spPr>
          <a:xfrm>
            <a:off x="455149" y="3071553"/>
            <a:ext cx="23175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Instructions to submit project proposals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2D9131-C2ED-3A71-791F-4C4DB6D318E0}"/>
              </a:ext>
            </a:extLst>
          </p:cNvPr>
          <p:cNvSpPr txBox="1"/>
          <p:nvPr/>
        </p:nvSpPr>
        <p:spPr>
          <a:xfrm>
            <a:off x="406401" y="4651633"/>
            <a:ext cx="23175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Downloadable forms to submit project proposals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8C934EC-3CA4-93CD-470C-03ED0CFE1DC4}"/>
              </a:ext>
            </a:extLst>
          </p:cNvPr>
          <p:cNvSpPr/>
          <p:nvPr/>
        </p:nvSpPr>
        <p:spPr>
          <a:xfrm>
            <a:off x="4393513" y="3071554"/>
            <a:ext cx="4755979" cy="16734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2E0602A-46D4-77C2-7041-99A905082355}"/>
              </a:ext>
            </a:extLst>
          </p:cNvPr>
          <p:cNvCxnSpPr>
            <a:stCxn id="6" idx="3"/>
            <a:endCxn id="9" idx="1"/>
          </p:cNvCxnSpPr>
          <p:nvPr/>
        </p:nvCxnSpPr>
        <p:spPr>
          <a:xfrm>
            <a:off x="2723980" y="2380412"/>
            <a:ext cx="1669533" cy="15278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B7E1125D-F985-F70E-1F01-EBA492E33BD4}"/>
              </a:ext>
            </a:extLst>
          </p:cNvPr>
          <p:cNvSpPr/>
          <p:nvPr/>
        </p:nvSpPr>
        <p:spPr>
          <a:xfrm>
            <a:off x="4393513" y="5076496"/>
            <a:ext cx="1334624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D82D276-CFF4-E102-EF2C-8DA8BA9DD491}"/>
              </a:ext>
            </a:extLst>
          </p:cNvPr>
          <p:cNvCxnSpPr>
            <a:stCxn id="7" idx="3"/>
          </p:cNvCxnSpPr>
          <p:nvPr/>
        </p:nvCxnSpPr>
        <p:spPr>
          <a:xfrm>
            <a:off x="2772728" y="3671718"/>
            <a:ext cx="1620786" cy="14913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B906FD31-72A4-A34A-C9D6-4F67DCCC2B91}"/>
              </a:ext>
            </a:extLst>
          </p:cNvPr>
          <p:cNvSpPr/>
          <p:nvPr/>
        </p:nvSpPr>
        <p:spPr>
          <a:xfrm>
            <a:off x="4393514" y="5381296"/>
            <a:ext cx="1620785" cy="33150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F6971B7-26ED-DA70-A040-3F42D2D67CFD}"/>
              </a:ext>
            </a:extLst>
          </p:cNvPr>
          <p:cNvCxnSpPr>
            <a:stCxn id="8" idx="3"/>
            <a:endCxn id="15" idx="1"/>
          </p:cNvCxnSpPr>
          <p:nvPr/>
        </p:nvCxnSpPr>
        <p:spPr>
          <a:xfrm>
            <a:off x="2723980" y="5436463"/>
            <a:ext cx="1669534" cy="1105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21808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5DD1B8-0F3F-4899-BF02-D899A8415D4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86834" y="1153572"/>
            <a:ext cx="3200400" cy="44611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Submitting new projects to NAPPO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B1E10E-D222-498E-BCD6-2C4356C6FF0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447308" y="591344"/>
            <a:ext cx="6906491" cy="558561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/>
            <a:r>
              <a:rPr lang="en-US" b="1" dirty="0"/>
              <a:t>How are projects prioritized?</a:t>
            </a:r>
          </a:p>
          <a:p>
            <a:pPr marL="761962" lvl="1"/>
            <a:r>
              <a:rPr lang="en-US" dirty="0"/>
              <a:t>Linkage to National Plant Protection Organization (NPPO) mission and its strategic priorities</a:t>
            </a:r>
            <a:endParaRPr lang="en-US" b="1" dirty="0"/>
          </a:p>
          <a:p>
            <a:pPr marL="761962" lvl="1"/>
            <a:r>
              <a:rPr lang="en-US" dirty="0"/>
              <a:t>Alignment with regional strategic priorities and the NAPPO strategic plan.</a:t>
            </a:r>
          </a:p>
          <a:p>
            <a:pPr marL="761962" lvl="1"/>
            <a:r>
              <a:rPr lang="en-US" dirty="0"/>
              <a:t>Harmonization value for North America</a:t>
            </a:r>
          </a:p>
          <a:p>
            <a:pPr marL="761962" lvl="1"/>
            <a:r>
              <a:rPr lang="en-US" dirty="0"/>
              <a:t>Focus on pests of concern to member countries</a:t>
            </a:r>
          </a:p>
          <a:p>
            <a:pPr marL="761962" lvl="1"/>
            <a:r>
              <a:rPr lang="en-US" dirty="0"/>
              <a:t>Availability of technical and scientific expertise</a:t>
            </a:r>
          </a:p>
          <a:p>
            <a:pPr marL="761962" lvl="1"/>
            <a:r>
              <a:rPr lang="en-US" dirty="0"/>
              <a:t>“Completeness”, including resources</a:t>
            </a:r>
          </a:p>
        </p:txBody>
      </p:sp>
    </p:spTree>
    <p:extLst>
      <p:ext uri="{BB962C8B-B14F-4D97-AF65-F5344CB8AC3E}">
        <p14:creationId xmlns:p14="http://schemas.microsoft.com/office/powerpoint/2010/main" val="42836287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DD1B8-0F3F-4899-BF02-D899A8415D4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" y="141819"/>
            <a:ext cx="3494617" cy="6144683"/>
          </a:xfrm>
        </p:spPr>
        <p:txBody>
          <a:bodyPr>
            <a:normAutofit/>
          </a:bodyPr>
          <a:lstStyle/>
          <a:p>
            <a:pPr algn="r"/>
            <a:r>
              <a:rPr lang="en-US" sz="5689" b="1" dirty="0">
                <a:solidFill>
                  <a:srgbClr val="00B050"/>
                </a:solidFill>
                <a:cs typeface="Arial" panose="020B0604020202020204" pitchFamily="34" charset="0"/>
              </a:rPr>
              <a:t>Common problems with  project proposals</a:t>
            </a:r>
            <a:endParaRPr lang="en-US" sz="5689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B1E10E-D222-498E-BCD6-2C4356C6FF0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292599" y="596901"/>
            <a:ext cx="7327900" cy="5524500"/>
          </a:xfrm>
        </p:spPr>
        <p:txBody>
          <a:bodyPr anchor="ctr"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CA" sz="2667" dirty="0"/>
              <a:t>Project is too broad or too large and not within the resource constraints of NAPPO and its member countries (not feasible)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CA" sz="2667" dirty="0"/>
              <a:t>Project does not align with the mandate and authority of the NPPO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CA" sz="2667" dirty="0"/>
              <a:t>Project has implications/sensitivities which may not be understood by the project proponent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CA" sz="2667" dirty="0"/>
              <a:t>Project is requesting funding from NAPPO for research, but is not a NAPPO project with NAPPO expert members</a:t>
            </a:r>
          </a:p>
        </p:txBody>
      </p:sp>
    </p:spTree>
    <p:extLst>
      <p:ext uri="{BB962C8B-B14F-4D97-AF65-F5344CB8AC3E}">
        <p14:creationId xmlns:p14="http://schemas.microsoft.com/office/powerpoint/2010/main" val="24206415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6CBF2-BEB8-C764-7F6E-F8F6BA854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/>
              <a:t>2025 Work Program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CDB4AF-F423-1EFB-0F01-C5709723D7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1785"/>
            <a:ext cx="10515600" cy="4351338"/>
          </a:xfrm>
        </p:spPr>
        <p:txBody>
          <a:bodyPr>
            <a:normAutofit fontScale="77500" lnSpcReduction="20000"/>
          </a:bodyPr>
          <a:lstStyle/>
          <a:p>
            <a:r>
              <a:rPr lang="en-US"/>
              <a:t>8 Technical projects:</a:t>
            </a:r>
          </a:p>
          <a:p>
            <a:pPr marL="0" indent="0">
              <a:buNone/>
            </a:pPr>
            <a:endParaRPr lang="en-US"/>
          </a:p>
          <a:p>
            <a:pPr lvl="1">
              <a:spcAft>
                <a:spcPts val="600"/>
              </a:spcAft>
            </a:pPr>
            <a:r>
              <a:rPr lang="en-US" sz="2600">
                <a:solidFill>
                  <a:srgbClr val="00B050"/>
                </a:solidFill>
              </a:rPr>
              <a:t>Alternatives to Methyl Bromide</a:t>
            </a:r>
          </a:p>
          <a:p>
            <a:pPr lvl="1">
              <a:spcAft>
                <a:spcPts val="600"/>
              </a:spcAft>
            </a:pPr>
            <a:r>
              <a:rPr lang="en-US" sz="2600"/>
              <a:t>Risk associated with different wood packaging materials</a:t>
            </a:r>
          </a:p>
          <a:p>
            <a:pPr lvl="1">
              <a:spcAft>
                <a:spcPts val="600"/>
              </a:spcAft>
            </a:pPr>
            <a:r>
              <a:rPr lang="en-US" sz="2600">
                <a:solidFill>
                  <a:srgbClr val="00B050"/>
                </a:solidFill>
              </a:rPr>
              <a:t>Revision of RSPM 26 (Certification of commercial arthropod biological control agents or non-</a:t>
            </a:r>
            <a:r>
              <a:rPr lang="en-US" sz="2600" i="1">
                <a:solidFill>
                  <a:srgbClr val="00B050"/>
                </a:solidFill>
              </a:rPr>
              <a:t>apis</a:t>
            </a:r>
            <a:r>
              <a:rPr lang="en-US" sz="2600">
                <a:solidFill>
                  <a:srgbClr val="00B050"/>
                </a:solidFill>
              </a:rPr>
              <a:t> pollinators moving into NAPPO member countries)</a:t>
            </a:r>
          </a:p>
          <a:p>
            <a:pPr lvl="1">
              <a:spcAft>
                <a:spcPts val="600"/>
              </a:spcAft>
            </a:pPr>
            <a:r>
              <a:rPr lang="en-US" sz="2600"/>
              <a:t>Forestry: Testing heat treatment dose for wood product pests</a:t>
            </a:r>
          </a:p>
          <a:p>
            <a:pPr lvl="1">
              <a:spcAft>
                <a:spcPts val="600"/>
              </a:spcAft>
            </a:pPr>
            <a:r>
              <a:rPr lang="en-US" sz="2600">
                <a:solidFill>
                  <a:srgbClr val="00B050"/>
                </a:solidFill>
              </a:rPr>
              <a:t>Emergency response for </a:t>
            </a:r>
            <a:r>
              <a:rPr lang="en-US" sz="2600" i="1">
                <a:solidFill>
                  <a:srgbClr val="00B050"/>
                </a:solidFill>
              </a:rPr>
              <a:t>Phthorimaea absoluta (Tuta absoluta) </a:t>
            </a:r>
            <a:r>
              <a:rPr lang="en-US" sz="2600">
                <a:solidFill>
                  <a:srgbClr val="00B050"/>
                </a:solidFill>
              </a:rPr>
              <a:t>in the NAPPO region.</a:t>
            </a:r>
          </a:p>
          <a:p>
            <a:pPr lvl="1">
              <a:spcAft>
                <a:spcPts val="600"/>
              </a:spcAft>
            </a:pPr>
            <a:r>
              <a:rPr lang="en-US" sz="2600"/>
              <a:t>Revision of RSPM 8 (Authorization of individuals to issue phytosanitary certificates).</a:t>
            </a:r>
          </a:p>
          <a:p>
            <a:pPr lvl="1">
              <a:spcAft>
                <a:spcPts val="600"/>
              </a:spcAft>
            </a:pPr>
            <a:r>
              <a:rPr lang="en-US" sz="2600"/>
              <a:t>RSPM 42 (New RSPM on Use of systems approaches for phytosanitary certification of seeds)-</a:t>
            </a:r>
            <a:r>
              <a:rPr lang="en-US" sz="2600">
                <a:solidFill>
                  <a:srgbClr val="FF0000"/>
                </a:solidFill>
              </a:rPr>
              <a:t>PAUSED until Fall 2026</a:t>
            </a:r>
          </a:p>
          <a:p>
            <a:pPr lvl="1">
              <a:spcAft>
                <a:spcPts val="600"/>
              </a:spcAft>
            </a:pPr>
            <a:r>
              <a:rPr lang="en-US" sz="2600">
                <a:solidFill>
                  <a:srgbClr val="FF0000"/>
                </a:solidFill>
              </a:rPr>
              <a:t>The pilot for the harmonization of diagnostic protocols for the detection of Tomato brown rugose fruit virus (ToBRFV) –</a:t>
            </a:r>
            <a:r>
              <a:rPr lang="en-US" sz="2600" b="1">
                <a:solidFill>
                  <a:srgbClr val="FF0000"/>
                </a:solidFill>
              </a:rPr>
              <a:t>COMPLETED In June 2025.</a:t>
            </a:r>
            <a:endParaRPr lang="en-US" sz="2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092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1d07005-8444-42b2-a841-576e386ff06a">
      <Terms xmlns="http://schemas.microsoft.com/office/infopath/2007/PartnerControls"/>
    </lcf76f155ced4ddcb4097134ff3c332f>
    <TaxCatchAll xmlns="826fa057-fb92-41d3-a05d-69389c14cff1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0DFBDAA08241146B46D0B1640CC890F" ma:contentTypeVersion="19" ma:contentTypeDescription="Create a new document." ma:contentTypeScope="" ma:versionID="59bff8a0fa15e84811eb26df86f894a4">
  <xsd:schema xmlns:xsd="http://www.w3.org/2001/XMLSchema" xmlns:xs="http://www.w3.org/2001/XMLSchema" xmlns:p="http://schemas.microsoft.com/office/2006/metadata/properties" xmlns:ns2="51d07005-8444-42b2-a841-576e386ff06a" xmlns:ns3="826fa057-fb92-41d3-a05d-69389c14cff1" targetNamespace="http://schemas.microsoft.com/office/2006/metadata/properties" ma:root="true" ma:fieldsID="547236e0e5e5ee95d534b2772b9cafca" ns2:_="" ns3:_="">
    <xsd:import namespace="51d07005-8444-42b2-a841-576e386ff06a"/>
    <xsd:import namespace="826fa057-fb92-41d3-a05d-69389c14cff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d07005-8444-42b2-a841-576e386ff06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d39854ef-6beb-4fd7-bc9b-c96434c7cf1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6fa057-fb92-41d3-a05d-69389c14cff1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f99ac99f-5bc7-4e9e-b205-96276ba9976a}" ma:internalName="TaxCatchAll" ma:showField="CatchAllData" ma:web="826fa057-fb92-41d3-a05d-69389c14cff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76160B3-044A-4FA6-9AAA-D6BA778DBA99}">
  <ds:schemaRefs>
    <ds:schemaRef ds:uri="http://schemas.microsoft.com/office/2006/metadata/properties"/>
    <ds:schemaRef ds:uri="http://schemas.microsoft.com/office/infopath/2007/PartnerControls"/>
    <ds:schemaRef ds:uri="51d07005-8444-42b2-a841-576e386ff06a"/>
    <ds:schemaRef ds:uri="826fa057-fb92-41d3-a05d-69389c14cff1"/>
  </ds:schemaRefs>
</ds:datastoreItem>
</file>

<file path=customXml/itemProps2.xml><?xml version="1.0" encoding="utf-8"?>
<ds:datastoreItem xmlns:ds="http://schemas.openxmlformats.org/officeDocument/2006/customXml" ds:itemID="{5049F3A3-11B5-4D3B-8990-01A405A61DC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A36D6F5-E048-4AFF-925A-BF0971C51076}"/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1069</Words>
  <Application>Microsoft Office PowerPoint</Application>
  <PresentationFormat>Widescreen</PresentationFormat>
  <Paragraphs>105</Paragraphs>
  <Slides>16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Aptos</vt:lpstr>
      <vt:lpstr>Aptos Display</vt:lpstr>
      <vt:lpstr>Arial</vt:lpstr>
      <vt:lpstr>Arial Narrow</vt:lpstr>
      <vt:lpstr>Courier New</vt:lpstr>
      <vt:lpstr>Symbol</vt:lpstr>
      <vt:lpstr>Times New Roman</vt:lpstr>
      <vt:lpstr>Wingdings</vt:lpstr>
      <vt:lpstr>Office Theme</vt:lpstr>
      <vt:lpstr>PowerPoint Presentation</vt:lpstr>
      <vt:lpstr>What is the NAPPO Work Program?</vt:lpstr>
      <vt:lpstr>PowerPoint Presentation</vt:lpstr>
      <vt:lpstr>How are Projects Included in the NAPPO Work Program?</vt:lpstr>
      <vt:lpstr>Submitting new projects to NAPPO</vt:lpstr>
      <vt:lpstr>PowerPoint Presentation</vt:lpstr>
      <vt:lpstr>Submitting new projects to NAPPO</vt:lpstr>
      <vt:lpstr>Common problems with  project proposals</vt:lpstr>
      <vt:lpstr>2025 Work Program</vt:lpstr>
      <vt:lpstr>2025 Work Program (cont.)</vt:lpstr>
      <vt:lpstr>2026 Work Program</vt:lpstr>
      <vt:lpstr>PowerPoint Presentation</vt:lpstr>
      <vt:lpstr>Updates</vt:lpstr>
      <vt:lpstr>Recommendations (from EG final report)</vt:lpstr>
      <vt:lpstr>NAPPO Decision Sheet 08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Alonso Suazo</dc:creator>
  <cp:lastModifiedBy>Nedelka Marin-Martinez</cp:lastModifiedBy>
  <cp:revision>6</cp:revision>
  <dcterms:created xsi:type="dcterms:W3CDTF">2025-10-16T15:50:38Z</dcterms:created>
  <dcterms:modified xsi:type="dcterms:W3CDTF">2025-10-17T19:05:35Z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0x01010080DFBDAA08241146B46D0B1640CC890F</vt:lpwstr>
  </property>
  <property fmtid="{D5CDD505-2E9C-101B-9397-08002B2CF9AE}" pid="3" name="MediaServiceImageTags">
    <vt:lpwstr/>
  </property>
</Properties>
</file>