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67" r:id="rId4"/>
  </p:sldMasterIdLst>
  <p:notesMasterIdLst>
    <p:notesMasterId r:id="rId20"/>
  </p:notesMasterIdLst>
  <p:handoutMasterIdLst>
    <p:handoutMasterId r:id="rId21"/>
  </p:handoutMasterIdLst>
  <p:sldIdLst>
    <p:sldId id="334" r:id="rId5"/>
    <p:sldId id="338" r:id="rId6"/>
    <p:sldId id="339" r:id="rId7"/>
    <p:sldId id="340" r:id="rId8"/>
    <p:sldId id="342" r:id="rId9"/>
    <p:sldId id="361" r:id="rId10"/>
    <p:sldId id="344" r:id="rId11"/>
    <p:sldId id="345" r:id="rId12"/>
    <p:sldId id="347" r:id="rId13"/>
    <p:sldId id="348" r:id="rId14"/>
    <p:sldId id="349" r:id="rId15"/>
    <p:sldId id="359" r:id="rId16"/>
    <p:sldId id="353" r:id="rId17"/>
    <p:sldId id="337" r:id="rId18"/>
    <p:sldId id="360"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Cumming" initials="HC" lastIdx="9" clrIdx="0"/>
  <p:cmAuthor id="1" name="Baez, Ignacio - APHIS" initials="BI-A" lastIdx="1" clrIdx="1">
    <p:extLst>
      <p:ext uri="{19B8F6BF-5375-455C-9EA6-DF929625EA0E}">
        <p15:presenceInfo xmlns:p15="http://schemas.microsoft.com/office/powerpoint/2012/main" userId="S::ignacio.baez@usda.gov::d710a650-d6ed-40db-aa01-89fbcf2dff48" providerId="AD"/>
      </p:ext>
    </p:extLst>
  </p:cmAuthor>
  <p:cmAuthor id="2" name="Rajesh Ramarathnam" initials="RR" lastIdx="4" clrIdx="2">
    <p:extLst>
      <p:ext uri="{19B8F6BF-5375-455C-9EA6-DF929625EA0E}">
        <p15:presenceInfo xmlns:p15="http://schemas.microsoft.com/office/powerpoint/2012/main" userId="S-1-5-21-409781135-2326927470-69082124-107109" providerId="AD"/>
      </p:ext>
    </p:extLst>
  </p:cmAuthor>
  <p:cmAuthor id="3" name="Kaye, Amanda C - APHIS" initials="ACK" lastIdx="4" clrIdx="3">
    <p:extLst>
      <p:ext uri="{19B8F6BF-5375-455C-9EA6-DF929625EA0E}">
        <p15:presenceInfo xmlns:p15="http://schemas.microsoft.com/office/powerpoint/2012/main" userId="Kaye, Amanda C - APHIS" providerId="None"/>
      </p:ext>
    </p:extLst>
  </p:cmAuthor>
  <p:cmAuthor id="4" name="Ana Lilia Montealegre Lara" initials="ALML" lastIdx="3" clrIdx="4">
    <p:extLst>
      <p:ext uri="{19B8F6BF-5375-455C-9EA6-DF929625EA0E}">
        <p15:presenceInfo xmlns:p15="http://schemas.microsoft.com/office/powerpoint/2012/main" userId="S-1-5-21-117519750-1767273756-3293838163-462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a:srgbClr val="DBEFD4"/>
    <a:srgbClr val="1150B1"/>
    <a:srgbClr val="FF6600"/>
    <a:srgbClr val="FF9933"/>
    <a:srgbClr val="FF9900"/>
    <a:srgbClr val="99CC00"/>
    <a:srgbClr val="02A206"/>
    <a:srgbClr val="236A10"/>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99F7D83-0661-4A63-BD3E-D1ED3AF5AA84}" v="3" dt="2025-09-29T13:52:18.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934" autoAdjust="0"/>
    <p:restoredTop sz="73366" autoAdjust="0"/>
  </p:normalViewPr>
  <p:slideViewPr>
    <p:cSldViewPr>
      <p:cViewPr varScale="1">
        <p:scale>
          <a:sx n="118" d="100"/>
          <a:sy n="118" d="100"/>
        </p:scale>
        <p:origin x="1660" y="80"/>
      </p:cViewPr>
      <p:guideLst>
        <p:guide orient="horz" pos="192"/>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pieChart>
        <c:varyColors val="1"/>
        <c:ser>
          <c:idx val="0"/>
          <c:order val="0"/>
          <c:tx>
            <c:strRef>
              <c:f>Sheet1!$B$1</c:f>
              <c:strCache>
                <c:ptCount val="1"/>
                <c:pt idx="0">
                  <c:v>Totals</c:v>
                </c:pt>
              </c:strCache>
            </c:strRef>
          </c:tx>
          <c:spPr>
            <a:solidFill>
              <a:schemeClr val="lt1"/>
            </a:solidFill>
            <a:ln w="57150" cap="rnd" cmpd="sng" algn="ctr">
              <a:solidFill>
                <a:schemeClr val="accent4"/>
              </a:solidFill>
              <a:prstDash val="solid"/>
            </a:ln>
            <a:effectLst/>
          </c:spPr>
          <c:dPt>
            <c:idx val="0"/>
            <c:bubble3D val="0"/>
            <c:spPr>
              <a:solidFill>
                <a:schemeClr val="lt1"/>
              </a:solidFill>
              <a:ln w="57150" cap="rnd" cmpd="sng" algn="ctr">
                <a:solidFill>
                  <a:schemeClr val="accent4"/>
                </a:solidFill>
                <a:prstDash val="solid"/>
              </a:ln>
              <a:effectLst/>
            </c:spPr>
            <c:extLst>
              <c:ext xmlns:c16="http://schemas.microsoft.com/office/drawing/2014/chart" uri="{C3380CC4-5D6E-409C-BE32-E72D297353CC}">
                <c16:uniqueId val="{00000001-BE24-49EC-89F7-F9835A5F2E89}"/>
              </c:ext>
            </c:extLst>
          </c:dPt>
          <c:dPt>
            <c:idx val="1"/>
            <c:bubble3D val="0"/>
            <c:spPr>
              <a:solidFill>
                <a:schemeClr val="lt1"/>
              </a:solidFill>
              <a:ln w="57150" cap="rnd" cmpd="sng" algn="ctr">
                <a:solidFill>
                  <a:schemeClr val="accent4"/>
                </a:solidFill>
                <a:prstDash val="solid"/>
              </a:ln>
              <a:effectLst/>
            </c:spPr>
            <c:extLst>
              <c:ext xmlns:c16="http://schemas.microsoft.com/office/drawing/2014/chart" uri="{C3380CC4-5D6E-409C-BE32-E72D297353CC}">
                <c16:uniqueId val="{00000003-BE24-49EC-89F7-F9835A5F2E89}"/>
              </c:ext>
            </c:extLst>
          </c:dPt>
          <c:dPt>
            <c:idx val="2"/>
            <c:bubble3D val="0"/>
            <c:spPr>
              <a:solidFill>
                <a:schemeClr val="lt1"/>
              </a:solidFill>
              <a:ln w="57150" cap="rnd" cmpd="sng" algn="ctr">
                <a:solidFill>
                  <a:schemeClr val="accent4"/>
                </a:solidFill>
                <a:prstDash val="solid"/>
              </a:ln>
              <a:effectLst/>
            </c:spPr>
            <c:extLst>
              <c:ext xmlns:c16="http://schemas.microsoft.com/office/drawing/2014/chart" uri="{C3380CC4-5D6E-409C-BE32-E72D297353CC}">
                <c16:uniqueId val="{00000005-BE24-49EC-89F7-F9835A5F2E89}"/>
              </c:ext>
            </c:extLst>
          </c:dPt>
          <c:dPt>
            <c:idx val="3"/>
            <c:bubble3D val="0"/>
            <c:spPr>
              <a:solidFill>
                <a:schemeClr val="lt1"/>
              </a:solidFill>
              <a:ln w="57150" cap="rnd" cmpd="sng" algn="ctr">
                <a:solidFill>
                  <a:schemeClr val="accent4"/>
                </a:solidFill>
                <a:prstDash val="solid"/>
              </a:ln>
              <a:effectLst/>
            </c:spPr>
            <c:extLst>
              <c:ext xmlns:c16="http://schemas.microsoft.com/office/drawing/2014/chart" uri="{C3380CC4-5D6E-409C-BE32-E72D297353CC}">
                <c16:uniqueId val="{00000007-BE24-49EC-89F7-F9835A5F2E89}"/>
              </c:ext>
            </c:extLst>
          </c:dPt>
          <c:dPt>
            <c:idx val="4"/>
            <c:bubble3D val="0"/>
            <c:spPr>
              <a:solidFill>
                <a:schemeClr val="lt1"/>
              </a:solidFill>
              <a:ln w="57150" cap="rnd" cmpd="sng" algn="ctr">
                <a:solidFill>
                  <a:schemeClr val="accent4"/>
                </a:solidFill>
                <a:prstDash val="solid"/>
              </a:ln>
              <a:effectLst/>
            </c:spPr>
            <c:extLst>
              <c:ext xmlns:c16="http://schemas.microsoft.com/office/drawing/2014/chart" uri="{C3380CC4-5D6E-409C-BE32-E72D297353CC}">
                <c16:uniqueId val="{00000009-BE24-49EC-89F7-F9835A5F2E89}"/>
              </c:ext>
            </c:extLst>
          </c:dPt>
          <c:dLbls>
            <c:dLbl>
              <c:idx val="0"/>
              <c:tx>
                <c:rich>
                  <a:bodyPr/>
                  <a:lstStyle/>
                  <a:p>
                    <a:fld id="{216BB922-6189-407D-985D-C53D5EE31B9B}" type="CATEGORYNAME">
                      <a:rPr lang="en-US"/>
                      <a:pPr/>
                      <a:t>[CATEGORY NAME]</a:t>
                    </a:fld>
                    <a:r>
                      <a:rPr lang="en-US" baseline="0" dirty="0"/>
                      <a:t>
6%</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E24-49EC-89F7-F9835A5F2E89}"/>
                </c:ext>
              </c:extLst>
            </c:dLbl>
            <c:dLbl>
              <c:idx val="1"/>
              <c:layout>
                <c:manualLayout>
                  <c:x val="-0.34896943118679447"/>
                  <c:y val="-6.5640751507408515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BE24-49EC-89F7-F9835A5F2E89}"/>
                </c:ext>
              </c:extLst>
            </c:dLbl>
            <c:dLbl>
              <c:idx val="2"/>
              <c:tx>
                <c:rich>
                  <a:bodyPr/>
                  <a:lstStyle/>
                  <a:p>
                    <a:fld id="{9C17C2D7-1463-403E-9E3B-5F2F7A1EEC80}" type="CATEGORYNAME">
                      <a:rPr lang="en-US"/>
                      <a:pPr/>
                      <a:t>[CATEGORY NAME]</a:t>
                    </a:fld>
                    <a:r>
                      <a:rPr lang="en-US" baseline="0" dirty="0"/>
                      <a:t>
9%</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E24-49EC-89F7-F9835A5F2E89}"/>
                </c:ext>
              </c:extLst>
            </c:dLbl>
            <c:dLbl>
              <c:idx val="3"/>
              <c:tx>
                <c:rich>
                  <a:bodyPr/>
                  <a:lstStyle/>
                  <a:p>
                    <a:fld id="{59363612-F052-4FA4-8E83-4F6A49ADAFD5}" type="CATEGORYNAME">
                      <a:rPr lang="en-US"/>
                      <a:pPr/>
                      <a:t>[CATEGORY NAME]</a:t>
                    </a:fld>
                    <a:r>
                      <a:rPr lang="en-US" baseline="0" dirty="0"/>
                      <a:t>
7%</a:t>
                    </a:r>
                  </a:p>
                </c:rich>
              </c:tx>
              <c:dLblPos val="inEnd"/>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BE24-49EC-89F7-F9835A5F2E89}"/>
                </c:ext>
              </c:extLst>
            </c:dLbl>
            <c:dLbl>
              <c:idx val="4"/>
              <c:layout>
                <c:manualLayout>
                  <c:x val="7.4490071008565792E-2"/>
                  <c:y val="0.11661452928849009"/>
                </c:manualLayout>
              </c:layout>
              <c:tx>
                <c:rich>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Black" panose="020B0A04020102020204" pitchFamily="34" charset="0"/>
                        <a:ea typeface="+mn-ea"/>
                        <a:cs typeface="+mn-cs"/>
                      </a:defRPr>
                    </a:pPr>
                    <a:fld id="{62BA9335-938C-4AD5-905C-20F425CD6E01}" type="CATEGORYNAME">
                      <a:rPr lang="en-US" dirty="0"/>
                      <a:pPr>
                        <a:defRPr sz="1600">
                          <a:solidFill>
                            <a:schemeClr val="tx1"/>
                          </a:solidFill>
                          <a:latin typeface="Arial Black" panose="020B0A04020102020204" pitchFamily="34" charset="0"/>
                        </a:defRPr>
                      </a:pPr>
                      <a:t>[CATEGORY NAME]</a:t>
                    </a:fld>
                    <a:r>
                      <a:rPr lang="en-US" baseline="0" dirty="0"/>
                      <a:t>
21%</a:t>
                    </a:r>
                  </a:p>
                </c:rich>
              </c:tx>
              <c:spPr>
                <a:noFill/>
                <a:ln>
                  <a:noFill/>
                </a:ln>
                <a:effectLst/>
              </c:spPr>
              <c:txPr>
                <a:bodyPr rot="0" spcFirstLastPara="1" vertOverflow="ellipsis" vert="horz" wrap="square" lIns="38100" tIns="19050" rIns="38100" bIns="19050" anchor="ctr" anchorCtr="1">
                  <a:noAutofit/>
                </a:bodyPr>
                <a:lstStyle/>
                <a:p>
                  <a:pPr>
                    <a:defRPr sz="1600" b="1" i="0" u="none" strike="noStrike" kern="1200" baseline="0">
                      <a:solidFill>
                        <a:schemeClr val="tx1"/>
                      </a:solidFill>
                      <a:latin typeface="Arial Black" panose="020B0A04020102020204" pitchFamily="34" charset="0"/>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44631223422653565"/>
                      <c:h val="0.33278932429957886"/>
                    </c:manualLayout>
                  </c15:layout>
                  <c15:dlblFieldTable/>
                  <c15:showDataLabelsRange val="0"/>
                </c:ext>
                <c:ext xmlns:c16="http://schemas.microsoft.com/office/drawing/2014/chart" uri="{C3380CC4-5D6E-409C-BE32-E72D297353CC}">
                  <c16:uniqueId val="{00000009-BE24-49EC-89F7-F9835A5F2E89}"/>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solidFill>
                    <a:latin typeface="Arial Black" panose="020B0A04020102020204" pitchFamily="34" charset="0"/>
                    <a:ea typeface="+mn-ea"/>
                    <a:cs typeface="+mn-cs"/>
                  </a:defRPr>
                </a:pPr>
                <a:endParaRPr lang="en-US"/>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CAN</c:v>
                </c:pt>
                <c:pt idx="1">
                  <c:v>USA</c:v>
                </c:pt>
                <c:pt idx="2">
                  <c:v>MEX</c:v>
                </c:pt>
                <c:pt idx="3">
                  <c:v>Other</c:v>
                </c:pt>
                <c:pt idx="4">
                  <c:v>Unknown</c:v>
                </c:pt>
              </c:strCache>
            </c:strRef>
          </c:cat>
          <c:val>
            <c:numRef>
              <c:f>Sheet1!$B$2:$B$6</c:f>
              <c:numCache>
                <c:formatCode>General</c:formatCode>
                <c:ptCount val="5"/>
                <c:pt idx="0">
                  <c:v>6</c:v>
                </c:pt>
                <c:pt idx="1">
                  <c:v>56</c:v>
                </c:pt>
                <c:pt idx="2">
                  <c:v>9</c:v>
                </c:pt>
                <c:pt idx="3">
                  <c:v>7</c:v>
                </c:pt>
                <c:pt idx="4">
                  <c:v>22</c:v>
                </c:pt>
              </c:numCache>
            </c:numRef>
          </c:val>
          <c:extLst>
            <c:ext xmlns:c16="http://schemas.microsoft.com/office/drawing/2014/chart" uri="{C3380CC4-5D6E-409C-BE32-E72D297353CC}">
              <c16:uniqueId val="{0000000A-BE24-49EC-89F7-F9835A5F2E89}"/>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EE689A1-270B-4306-A768-AFE66C230438}" type="datetimeFigureOut">
              <a:rPr lang="en-US" smtClean="0"/>
              <a:t>10/20/2025</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15B4A48A-FA02-47BD-A43E-4F0D4825FA02}" type="slidenum">
              <a:rPr lang="en-US" smtClean="0"/>
              <a:t>‹#›</a:t>
            </a:fld>
            <a:endParaRPr lang="en-US"/>
          </a:p>
        </p:txBody>
      </p:sp>
    </p:spTree>
    <p:extLst>
      <p:ext uri="{BB962C8B-B14F-4D97-AF65-F5344CB8AC3E}">
        <p14:creationId xmlns:p14="http://schemas.microsoft.com/office/powerpoint/2010/main" val="2361899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2 Marcador de fecha"/>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317DFC3-E440-43FC-B188-688EF37C8E4E}" type="datetimeFigureOut">
              <a:rPr lang="en-US" smtClean="0"/>
              <a:t>10/20/2025</a:t>
            </a:fld>
            <a:endParaRPr lang="en-US"/>
          </a:p>
        </p:txBody>
      </p:sp>
      <p:sp>
        <p:nvSpPr>
          <p:cNvPr id="4" name="3 Marcador de imagen de diapositiva"/>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4 Marcador de notas"/>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5 Marcador de pie de página"/>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6 Marcador de número de diapositiva"/>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8AA10C2-F2B5-4C74-A860-4A90429E9EB9}" type="slidenum">
              <a:rPr lang="en-US" smtClean="0"/>
              <a:t>‹#›</a:t>
            </a:fld>
            <a:endParaRPr lang="en-US"/>
          </a:p>
        </p:txBody>
      </p:sp>
    </p:spTree>
    <p:extLst>
      <p:ext uri="{BB962C8B-B14F-4D97-AF65-F5344CB8AC3E}">
        <p14:creationId xmlns:p14="http://schemas.microsoft.com/office/powerpoint/2010/main" val="3311026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nappo.or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ippc.int/static/media/files/publications/en/2013/06/03/13742.new_revised_text_of_the_international_plant_protectio_201304232117en.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F418171-8C20-4D0A-BEA5-4B62716DFA92}" type="slidenum">
              <a:rPr lang="en-CA" altLang="en-US">
                <a:solidFill>
                  <a:prstClr val="black"/>
                </a:solidFill>
              </a:rPr>
              <a:pPr eaLnBrk="1" hangingPunct="1">
                <a:spcBef>
                  <a:spcPct val="0"/>
                </a:spcBef>
              </a:pPr>
              <a:t>1</a:t>
            </a:fld>
            <a:endParaRPr lang="en-CA" altLang="en-US">
              <a:solidFill>
                <a:prstClr val="black"/>
              </a:solidFill>
            </a:endParaRPr>
          </a:p>
        </p:txBody>
      </p:sp>
      <p:sp>
        <p:nvSpPr>
          <p:cNvPr id="20483" name="Rectangle 2"/>
          <p:cNvSpPr>
            <a:spLocks noGrp="1" noRot="1" noChangeAspect="1" noChangeArrowheads="1" noTextEdit="1"/>
          </p:cNvSpPr>
          <p:nvPr>
            <p:ph type="sldImg"/>
          </p:nvPr>
        </p:nvSpPr>
        <p:spPr>
          <a:xfrm>
            <a:off x="406400" y="696913"/>
            <a:ext cx="6197600" cy="3486150"/>
          </a:xfrm>
          <a:ln/>
        </p:spPr>
      </p:sp>
      <p:sp>
        <p:nvSpPr>
          <p:cNvPr id="20484" name="Rectangle 3"/>
          <p:cNvSpPr>
            <a:spLocks noGrp="1" noChangeArrowheads="1"/>
          </p:cNvSpPr>
          <p:nvPr>
            <p:ph type="body" idx="1"/>
          </p:nvPr>
        </p:nvSpPr>
        <p:spPr>
          <a:noFill/>
        </p:spPr>
        <p:txBody>
          <a:bodyPr/>
          <a:lstStyle/>
          <a:p>
            <a:pPr marL="342900" marR="0" lvl="0"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Good afternoon, my name is Alexandre Blain and I am presenting on behalf of the expert group that works on the </a:t>
            </a:r>
            <a:r>
              <a:rPr lang="en-US" sz="1800" b="1" dirty="0">
                <a:effectLst/>
                <a:latin typeface="Calibri" panose="020F0502020204030204" pitchFamily="34" charset="0"/>
                <a:ea typeface="Calibri" panose="020F0502020204030204" pitchFamily="34" charset="0"/>
              </a:rPr>
              <a:t>NAPPO Phytosanitary Alert System </a:t>
            </a:r>
          </a:p>
          <a:p>
            <a:pPr marL="800100" marR="0" lvl="1" indent="-342900">
              <a:lnSpc>
                <a:spcPct val="105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This presentation has been prepared by </a:t>
            </a:r>
            <a:r>
              <a:rPr lang="en-US" sz="1800" b="1" dirty="0">
                <a:effectLst/>
                <a:latin typeface="Calibri" panose="020F0502020204030204" pitchFamily="34" charset="0"/>
                <a:ea typeface="Calibri" panose="020F0502020204030204" pitchFamily="34" charset="0"/>
              </a:rPr>
              <a:t>Ignacio Baez </a:t>
            </a:r>
            <a:r>
              <a:rPr lang="en-US" sz="1800" dirty="0">
                <a:effectLst/>
                <a:latin typeface="Calibri" panose="020F0502020204030204" pitchFamily="34" charset="0"/>
                <a:ea typeface="Calibri" panose="020F0502020204030204" pitchFamily="34" charset="0"/>
              </a:rPr>
              <a:t>who is the chair of our expert group and wasn’t able to attend the NAPPO meeting this year. </a:t>
            </a:r>
            <a:r>
              <a:rPr lang="en-CA" sz="1800" dirty="0">
                <a:effectLst/>
                <a:latin typeface="Calibri" panose="020F0502020204030204" pitchFamily="34" charset="0"/>
                <a:ea typeface="Calibri" panose="020F0502020204030204" pitchFamily="34" charset="0"/>
              </a:rPr>
              <a:t>Thanks to him for putting this presentation together!</a:t>
            </a:r>
            <a:endParaRPr lang="en-US" sz="18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rPr>
              <a:t>Today, I will be presenting you an update on the activities that the expert group has conducted throughout this past year.</a:t>
            </a:r>
          </a:p>
          <a:p>
            <a:pPr eaLnBrk="1" hangingPunct="1"/>
            <a:endParaRPr lang="en-US" altLang="en-US" dirty="0"/>
          </a:p>
        </p:txBody>
      </p:sp>
    </p:spTree>
    <p:extLst>
      <p:ext uri="{BB962C8B-B14F-4D97-AF65-F5344CB8AC3E}">
        <p14:creationId xmlns:p14="http://schemas.microsoft.com/office/powerpoint/2010/main" val="2548418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Over the past year (that is from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October 2024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September 2025</a:t>
            </a:r>
            <a:r>
              <a:rPr lang="en-US" sz="1200" dirty="0">
                <a:effectLst/>
                <a:latin typeface="Calibri" panose="020F0502020204030204" pitchFamily="34" charset="0"/>
                <a:ea typeface="Calibri" panose="020F0502020204030204" pitchFamily="34" charset="0"/>
                <a:cs typeface="Times New Roman" panose="02020603050405020304" pitchFamily="18" charset="0"/>
              </a:rPr>
              <a:t>), the Phytosanitary Alert System expert group: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Posted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46 official pest reports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the PAS website. [FYI: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CA: 0, US: 46, MX: 0</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also worked with NAPPO Secretariat’s contractor, to address any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technical issues</a:t>
            </a:r>
            <a:r>
              <a:rPr lang="en-US" sz="1200" u="none" dirty="0">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ensuring that the region has a stable and continuously performing system.</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10</a:t>
            </a:fld>
            <a:endParaRPr lang="en-US"/>
          </a:p>
        </p:txBody>
      </p:sp>
    </p:spTree>
    <p:extLst>
      <p:ext uri="{BB962C8B-B14F-4D97-AF65-F5344CB8AC3E}">
        <p14:creationId xmlns:p14="http://schemas.microsoft.com/office/powerpoint/2010/main" val="2478609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Additionally, we provided a </a:t>
            </a:r>
            <a:r>
              <a:rPr lang="en-US" sz="1200" b="1" u="sng" dirty="0">
                <a:effectLst/>
                <a:latin typeface="Calibri" panose="020F0502020204030204" pitchFamily="34" charset="0"/>
                <a:ea typeface="Calibri" panose="020F0502020204030204" pitchFamily="34" charset="0"/>
              </a:rPr>
              <a:t>monthly notification</a:t>
            </a:r>
            <a:r>
              <a:rPr lang="en-US" sz="1200" b="1"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to all NAPPO PAS subscribers with the latest </a:t>
            </a:r>
            <a:r>
              <a:rPr lang="en-US" sz="1200" b="1" dirty="0">
                <a:effectLst/>
                <a:latin typeface="Calibri" panose="020F0502020204030204" pitchFamily="34" charset="0"/>
                <a:ea typeface="Calibri" panose="020F0502020204030204" pitchFamily="34" charset="0"/>
              </a:rPr>
              <a:t>pest reports </a:t>
            </a:r>
            <a:r>
              <a:rPr lang="en-US" sz="1200" dirty="0">
                <a:effectLst/>
                <a:latin typeface="Calibri" panose="020F0502020204030204" pitchFamily="34" charset="0"/>
                <a:ea typeface="Calibri" panose="020F0502020204030204" pitchFamily="34" charset="0"/>
              </a:rPr>
              <a:t>posted.</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We linked pertinent pest reports on the </a:t>
            </a:r>
            <a:r>
              <a:rPr lang="en-US" sz="1200" b="1" dirty="0">
                <a:effectLst/>
                <a:latin typeface="Calibri" panose="020F0502020204030204" pitchFamily="34" charset="0"/>
                <a:ea typeface="Calibri" panose="020F0502020204030204" pitchFamily="34" charset="0"/>
              </a:rPr>
              <a:t>IPP</a:t>
            </a:r>
            <a:r>
              <a:rPr lang="en-US" sz="1200" dirty="0">
                <a:effectLst/>
                <a:latin typeface="Calibri" panose="020F0502020204030204" pitchFamily="34" charset="0"/>
                <a:ea typeface="Calibri" panose="020F0502020204030204" pitchFamily="34" charset="0"/>
              </a:rPr>
              <a:t>.</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To date, we have over 22 hundred [</a:t>
            </a:r>
            <a:r>
              <a:rPr lang="en-US" sz="1200" b="1" dirty="0">
                <a:effectLst/>
                <a:latin typeface="Calibri" panose="020F0502020204030204" pitchFamily="34" charset="0"/>
                <a:ea typeface="Calibri" panose="020F0502020204030204" pitchFamily="34" charset="0"/>
              </a:rPr>
              <a:t>2293</a:t>
            </a:r>
            <a:r>
              <a:rPr lang="en-US" sz="1200" dirty="0">
                <a:effectLst/>
                <a:latin typeface="Calibri" panose="020F0502020204030204" pitchFamily="34" charset="0"/>
                <a:ea typeface="Calibri" panose="020F0502020204030204" pitchFamily="34" charset="0"/>
              </a:rPr>
              <a:t>] people that </a:t>
            </a:r>
            <a:r>
              <a:rPr lang="en-US" sz="1200" u="sng" dirty="0">
                <a:effectLst/>
                <a:latin typeface="Calibri" panose="020F0502020204030204" pitchFamily="34" charset="0"/>
                <a:ea typeface="Calibri" panose="020F0502020204030204" pitchFamily="34" charset="0"/>
              </a:rPr>
              <a:t>have subscribed to the NAPPO PAS notification system</a:t>
            </a:r>
            <a:r>
              <a:rPr lang="en-US" sz="1200" u="none"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from around the world, of which </a:t>
            </a:r>
            <a:r>
              <a:rPr lang="en-US" sz="1200" b="1" dirty="0">
                <a:effectLst/>
                <a:latin typeface="Calibri" panose="020F0502020204030204" pitchFamily="34" charset="0"/>
                <a:ea typeface="Calibri" panose="020F0502020204030204" pitchFamily="34" charset="0"/>
              </a:rPr>
              <a:t>59</a:t>
            </a:r>
            <a:r>
              <a:rPr lang="en-US" sz="1200" dirty="0">
                <a:effectLst/>
                <a:latin typeface="Calibri" panose="020F0502020204030204" pitchFamily="34" charset="0"/>
                <a:ea typeface="Calibri" panose="020F0502020204030204" pitchFamily="34" charset="0"/>
              </a:rPr>
              <a:t> subscribed from October 2024 to September 2025. </a:t>
            </a:r>
          </a:p>
          <a:p>
            <a:pPr marL="342900" marR="0" lvl="0" indent="-342900">
              <a:lnSpc>
                <a:spcPct val="105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We have a general sense of what </a:t>
            </a:r>
            <a:r>
              <a:rPr lang="en-US" sz="1200" b="1" dirty="0">
                <a:effectLst/>
                <a:latin typeface="Calibri" panose="020F0502020204030204" pitchFamily="34" charset="0"/>
                <a:ea typeface="Calibri" panose="020F0502020204030204" pitchFamily="34" charset="0"/>
              </a:rPr>
              <a:t>countries and organizations </a:t>
            </a:r>
            <a:r>
              <a:rPr lang="en-US" sz="1200" dirty="0">
                <a:effectLst/>
                <a:latin typeface="Calibri" panose="020F0502020204030204" pitchFamily="34" charset="0"/>
                <a:ea typeface="Calibri" panose="020F0502020204030204" pitchFamily="34" charset="0"/>
              </a:rPr>
              <a:t>are visiting and subscribing to the PAS. As seen on the right side of the slide, the pie chart shows a snapshot of the </a:t>
            </a:r>
            <a:r>
              <a:rPr lang="en-US" sz="1200" b="1" dirty="0">
                <a:effectLst/>
                <a:latin typeface="Calibri" panose="020F0502020204030204" pitchFamily="34" charset="0"/>
                <a:ea typeface="Calibri" panose="020F0502020204030204" pitchFamily="34" charset="0"/>
              </a:rPr>
              <a:t>percent of subscribers by country</a:t>
            </a:r>
            <a:r>
              <a:rPr lang="en-US" sz="1200" dirty="0">
                <a:effectLst/>
                <a:latin typeface="Calibri" panose="020F0502020204030204" pitchFamily="34" charset="0"/>
                <a:ea typeface="Calibri" panose="020F0502020204030204" pitchFamily="34" charset="0"/>
              </a:rPr>
              <a:t>, and in the table the total number of </a:t>
            </a:r>
            <a:r>
              <a:rPr lang="en-US" sz="1200" b="1" dirty="0">
                <a:effectLst/>
                <a:latin typeface="Calibri" panose="020F0502020204030204" pitchFamily="34" charset="0"/>
                <a:ea typeface="Calibri" panose="020F0502020204030204" pitchFamily="34" charset="0"/>
              </a:rPr>
              <a:t>subscribers by type of organization.</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11</a:t>
            </a:fld>
            <a:endParaRPr lang="en-US"/>
          </a:p>
        </p:txBody>
      </p:sp>
    </p:spTree>
    <p:extLst>
      <p:ext uri="{BB962C8B-B14F-4D97-AF65-F5344CB8AC3E}">
        <p14:creationId xmlns:p14="http://schemas.microsoft.com/office/powerpoint/2010/main" val="22765069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5E7D31-ACA8-2946-46E2-95148A23288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28FF8F-8436-F19E-C802-80922047E4F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E5D19CC-8119-A0A9-BA04-9EFF9C85660A}"/>
              </a:ext>
            </a:extLst>
          </p:cNvPr>
          <p:cNvSpPr>
            <a:spLocks noGrp="1"/>
          </p:cNvSpPr>
          <p:nvPr>
            <p:ph type="body" idx="1"/>
          </p:nvPr>
        </p:nvSpPr>
        <p:spPr/>
        <p:txBody>
          <a:bodyPr/>
          <a:lstStyle/>
          <a:p>
            <a:pPr marL="342900" marR="0" lvl="0" indent="-342900">
              <a:lnSpc>
                <a:spcPct val="105000"/>
              </a:lnSpc>
              <a:spcBef>
                <a:spcPts val="0"/>
              </a:spcBef>
              <a:spcAft>
                <a:spcPts val="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In closing, The PAS expert group will continue with its responsibility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overseeing and updating </a:t>
            </a:r>
            <a:r>
              <a:rPr lang="en-US" sz="1200" dirty="0">
                <a:effectLst/>
                <a:latin typeface="Calibri" panose="020F0502020204030204" pitchFamily="34" charset="0"/>
                <a:ea typeface="Calibri" panose="020F0502020204030204" pitchFamily="34" charset="0"/>
                <a:cs typeface="Times New Roman" panose="02020603050405020304" pitchFamily="18" charset="0"/>
              </a:rPr>
              <a:t>information on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Phytosanitary Alert System </a:t>
            </a:r>
            <a:r>
              <a:rPr lang="en-US" sz="1200" dirty="0">
                <a:effectLst/>
                <a:latin typeface="Calibri" panose="020F0502020204030204" pitchFamily="34" charset="0"/>
                <a:ea typeface="Calibri" panose="020F0502020204030204" pitchFamily="34" charset="0"/>
                <a:cs typeface="Times New Roman" panose="02020603050405020304" pitchFamily="18" charset="0"/>
              </a:rPr>
              <a:t>on an ongoing basis by continuing posting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reports</a:t>
            </a:r>
            <a:r>
              <a:rPr lang="en-US" sz="1200" dirty="0">
                <a:effectLst/>
                <a:latin typeface="Calibri" panose="020F0502020204030204" pitchFamily="34" charset="0"/>
                <a:ea typeface="Calibri" panose="020F0502020204030204" pitchFamily="34" charset="0"/>
                <a:cs typeface="Times New Roman" panose="02020603050405020304" pitchFamily="18" charset="0"/>
              </a:rPr>
              <a:t> to meet with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reporting obligations under the IPPC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a:t>
            </a:r>
          </a:p>
          <a:p>
            <a:pPr marL="342900" marR="0" lvl="0" indent="-342900">
              <a:lnSpc>
                <a:spcPct val="105000"/>
              </a:lnSpc>
              <a:spcBef>
                <a:spcPts val="0"/>
              </a:spcBef>
              <a:spcAft>
                <a:spcPts val="800"/>
              </a:spcAft>
              <a:buFont typeface="Arial" panose="020B0604020202020204" pitchFamily="34" charset="0"/>
              <a:buChar char="•"/>
              <a:tabLst>
                <a:tab pos="457200" algn="l"/>
              </a:tabLst>
            </a:pPr>
            <a:r>
              <a:rPr lang="en-US" sz="1200" dirty="0">
                <a:effectLst/>
                <a:latin typeface="Calibri" panose="020F0502020204030204" pitchFamily="34" charset="0"/>
                <a:ea typeface="Calibri" panose="020F0502020204030204" pitchFamily="34" charset="0"/>
                <a:cs typeface="Times New Roman" panose="02020603050405020304" pitchFamily="18" charset="0"/>
              </a:rPr>
              <a:t>facilitate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awareness of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non-indigenous plant pest species </a:t>
            </a:r>
            <a:r>
              <a:rPr lang="en-US" sz="1200" dirty="0">
                <a:effectLst/>
                <a:latin typeface="Calibri" panose="020F0502020204030204" pitchFamily="34" charset="0"/>
                <a:ea typeface="Calibri" panose="020F0502020204030204" pitchFamily="34" charset="0"/>
                <a:cs typeface="Times New Roman" panose="02020603050405020304" pitchFamily="18" charset="0"/>
              </a:rPr>
              <a:t>of interest to North America.</a:t>
            </a:r>
          </a:p>
          <a:p>
            <a:endParaRPr lang="en-US" dirty="0"/>
          </a:p>
        </p:txBody>
      </p:sp>
      <p:sp>
        <p:nvSpPr>
          <p:cNvPr id="4" name="Slide Number Placeholder 3">
            <a:extLst>
              <a:ext uri="{FF2B5EF4-FFF2-40B4-BE49-F238E27FC236}">
                <a16:creationId xmlns:a16="http://schemas.microsoft.com/office/drawing/2014/main" id="{F1AE5497-8DBF-38CE-2828-31830DD9B975}"/>
              </a:ext>
            </a:extLst>
          </p:cNvPr>
          <p:cNvSpPr>
            <a:spLocks noGrp="1"/>
          </p:cNvSpPr>
          <p:nvPr>
            <p:ph type="sldNum" sz="quarter" idx="5"/>
          </p:nvPr>
        </p:nvSpPr>
        <p:spPr/>
        <p:txBody>
          <a:bodyPr/>
          <a:lstStyle/>
          <a:p>
            <a:fld id="{08AA10C2-F2B5-4C74-A860-4A90429E9EB9}" type="slidenum">
              <a:rPr lang="en-US" smtClean="0"/>
              <a:t>12</a:t>
            </a:fld>
            <a:endParaRPr lang="en-US"/>
          </a:p>
        </p:txBody>
      </p:sp>
    </p:spTree>
    <p:extLst>
      <p:ext uri="{BB962C8B-B14F-4D97-AF65-F5344CB8AC3E}">
        <p14:creationId xmlns:p14="http://schemas.microsoft.com/office/powerpoint/2010/main" val="262064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For the latest </a:t>
            </a:r>
            <a:r>
              <a:rPr lang="en-US" sz="1200" b="1" dirty="0">
                <a:effectLst/>
                <a:latin typeface="Calibri" panose="020F0502020204030204" pitchFamily="34" charset="0"/>
                <a:ea typeface="Calibri" panose="020F0502020204030204" pitchFamily="34" charset="0"/>
              </a:rPr>
              <a:t>Official Pest Reports </a:t>
            </a:r>
            <a:r>
              <a:rPr lang="en-US" sz="1200" dirty="0">
                <a:effectLst/>
                <a:latin typeface="Calibri" panose="020F0502020204030204" pitchFamily="34" charset="0"/>
                <a:ea typeface="Calibri" panose="020F0502020204030204" pitchFamily="34" charset="0"/>
              </a:rPr>
              <a:t>and </a:t>
            </a:r>
            <a:r>
              <a:rPr lang="en-US" sz="1200" b="1" dirty="0">
                <a:effectLst/>
                <a:latin typeface="Calibri" panose="020F0502020204030204" pitchFamily="34" charset="0"/>
                <a:ea typeface="Calibri" panose="020F0502020204030204" pitchFamily="34" charset="0"/>
              </a:rPr>
              <a:t>Emerging Pest Alerts </a:t>
            </a:r>
            <a:r>
              <a:rPr lang="en-US" sz="1200" dirty="0">
                <a:effectLst/>
                <a:latin typeface="Calibri" panose="020F0502020204030204" pitchFamily="34" charset="0"/>
                <a:ea typeface="Calibri" panose="020F0502020204030204" pitchFamily="34" charset="0"/>
              </a:rPr>
              <a:t>please visit the NAPPO website and click on the ‘Alerts’ or ‘</a:t>
            </a:r>
            <a:r>
              <a:rPr lang="en-US" sz="1200" dirty="0" err="1">
                <a:effectLst/>
                <a:latin typeface="Calibri" panose="020F0502020204030204" pitchFamily="34" charset="0"/>
                <a:ea typeface="Calibri" panose="020F0502020204030204" pitchFamily="34" charset="0"/>
              </a:rPr>
              <a:t>Alertas</a:t>
            </a:r>
            <a:r>
              <a:rPr lang="en-US" sz="1200" dirty="0">
                <a:effectLst/>
                <a:latin typeface="Calibri" panose="020F0502020204030204" pitchFamily="34" charset="0"/>
                <a:ea typeface="Calibri" panose="020F0502020204030204" pitchFamily="34" charset="0"/>
              </a:rPr>
              <a:t>’ for the Spanish version. </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If you would like to receive the alerts and monthly notification on all postings, please subscribe by visiting the NAPPO website, clicking on ‘Alerts’ and then on ‘Subscribe’ and fill in the required information.</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If you have any questions please feel free to contact the NAPPO PAS chair at </a:t>
            </a:r>
            <a:r>
              <a:rPr lang="en-US" sz="1200" b="1" dirty="0">
                <a:latin typeface="Calibri" panose="020F0502020204030204" pitchFamily="34" charset="0"/>
                <a:cs typeface="Calibri" panose="020F0502020204030204" pitchFamily="34" charset="0"/>
              </a:rPr>
              <a:t>paschair@NAPPO.org</a:t>
            </a:r>
            <a:r>
              <a:rPr lang="en-US" sz="1200" dirty="0">
                <a:effectLst/>
                <a:latin typeface="Calibri" panose="020F0502020204030204" pitchFamily="34" charset="0"/>
                <a:ea typeface="Calibri" panose="020F0502020204030204" pitchFamily="34" charset="0"/>
              </a:rPr>
              <a:t>.</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13</a:t>
            </a:fld>
            <a:endParaRPr lang="en-US"/>
          </a:p>
        </p:txBody>
      </p:sp>
    </p:spTree>
    <p:extLst>
      <p:ext uri="{BB962C8B-B14F-4D97-AF65-F5344CB8AC3E}">
        <p14:creationId xmlns:p14="http://schemas.microsoft.com/office/powerpoint/2010/main" val="294700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1"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We invite you to </a:t>
            </a:r>
            <a:r>
              <a:rPr lang="en-CA" sz="1200" b="1" dirty="0">
                <a:solidFill>
                  <a:schemeClr val="tx1">
                    <a:lumMod val="85000"/>
                    <a:lumOff val="15000"/>
                  </a:schemeClr>
                </a:solidFill>
                <a:latin typeface="Calibri" panose="020F0502020204030204" pitchFamily="34" charset="0"/>
                <a:cs typeface="Calibri" panose="020F0502020204030204" pitchFamily="34" charset="0"/>
              </a:rPr>
              <a:t>continue collaborating </a:t>
            </a:r>
            <a:r>
              <a:rPr lang="en-CA" sz="1200" dirty="0">
                <a:solidFill>
                  <a:schemeClr val="tx1">
                    <a:lumMod val="85000"/>
                    <a:lumOff val="15000"/>
                  </a:schemeClr>
                </a:solidFill>
                <a:latin typeface="Calibri" panose="020F0502020204030204" pitchFamily="34" charset="0"/>
                <a:cs typeface="Calibri" panose="020F0502020204030204" pitchFamily="34" charset="0"/>
              </a:rPr>
              <a:t>with NAPPO</a:t>
            </a:r>
          </a:p>
          <a:p>
            <a:pPr marL="742950" lvl="2"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Please continue reporting all new pest detections as early as possible.</a:t>
            </a:r>
          </a:p>
          <a:p>
            <a:pPr marL="285750" lvl="1"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Your input is </a:t>
            </a:r>
            <a:r>
              <a:rPr lang="en-CA" sz="1200" b="1" dirty="0">
                <a:solidFill>
                  <a:schemeClr val="tx1">
                    <a:lumMod val="85000"/>
                    <a:lumOff val="15000"/>
                  </a:schemeClr>
                </a:solidFill>
                <a:latin typeface="Calibri" panose="020F0502020204030204" pitchFamily="34" charset="0"/>
                <a:cs typeface="Calibri" panose="020F0502020204030204" pitchFamily="34" charset="0"/>
              </a:rPr>
              <a:t>extremely valuable</a:t>
            </a:r>
          </a:p>
          <a:p>
            <a:pPr marL="285750" lvl="1" indent="-285750" defTabSz="457200">
              <a:lnSpc>
                <a:spcPct val="100000"/>
              </a:lnSpc>
              <a:spcBef>
                <a:spcPts val="0"/>
              </a:spcBef>
              <a:spcAft>
                <a:spcPts val="1500"/>
              </a:spcAft>
              <a:buClr>
                <a:schemeClr val="accent1"/>
              </a:buClr>
              <a:buSzPct val="115000"/>
              <a:buFont typeface="Arial"/>
              <a:buChar char="•"/>
              <a:defRPr/>
            </a:pPr>
            <a:r>
              <a:rPr lang="en-CA" sz="1200" dirty="0">
                <a:solidFill>
                  <a:schemeClr val="tx1">
                    <a:lumMod val="85000"/>
                    <a:lumOff val="15000"/>
                  </a:schemeClr>
                </a:solidFill>
                <a:latin typeface="Calibri" panose="020F0502020204030204" pitchFamily="34" charset="0"/>
                <a:cs typeface="Calibri" panose="020F0502020204030204" pitchFamily="34" charset="0"/>
              </a:rPr>
              <a:t>For more </a:t>
            </a:r>
            <a:r>
              <a:rPr lang="en-CA" sz="1200" b="1" dirty="0">
                <a:solidFill>
                  <a:schemeClr val="tx1">
                    <a:lumMod val="85000"/>
                    <a:lumOff val="15000"/>
                  </a:schemeClr>
                </a:solidFill>
                <a:latin typeface="Calibri" panose="020F0502020204030204" pitchFamily="34" charset="0"/>
                <a:cs typeface="Calibri" panose="020F0502020204030204" pitchFamily="34" charset="0"/>
              </a:rPr>
              <a:t>information please visit </a:t>
            </a:r>
            <a:r>
              <a:rPr lang="en-CA" sz="1200" b="1" dirty="0">
                <a:solidFill>
                  <a:schemeClr val="accent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www.nappo.org</a:t>
            </a:r>
            <a:r>
              <a:rPr lang="en-CA" sz="1200" b="1" dirty="0">
                <a:solidFill>
                  <a:schemeClr val="accent1"/>
                </a:solidFill>
                <a:latin typeface="Calibri" panose="020F0502020204030204" pitchFamily="34" charset="0"/>
                <a:cs typeface="Calibri" panose="020F0502020204030204" pitchFamily="34" charset="0"/>
              </a:rPr>
              <a:t> </a:t>
            </a:r>
            <a:r>
              <a:rPr lang="en-CA" sz="1200" b="0" dirty="0">
                <a:solidFill>
                  <a:schemeClr val="accent1"/>
                </a:solidFill>
                <a:latin typeface="Calibri" panose="020F0502020204030204" pitchFamily="34" charset="0"/>
                <a:cs typeface="Calibri" panose="020F0502020204030204" pitchFamily="34" charset="0"/>
              </a:rPr>
              <a:t>and </a:t>
            </a:r>
            <a:r>
              <a:rPr lang="en-CA" sz="1200" b="1" dirty="0">
                <a:solidFill>
                  <a:schemeClr val="accent1"/>
                </a:solidFill>
                <a:latin typeface="Calibri" panose="020F0502020204030204" pitchFamily="34" charset="0"/>
                <a:cs typeface="Calibri" panose="020F0502020204030204" pitchFamily="34" charset="0"/>
              </a:rPr>
              <a:t>pestalerts.org</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14</a:t>
            </a:fld>
            <a:endParaRPr lang="en-US"/>
          </a:p>
        </p:txBody>
      </p:sp>
    </p:spTree>
    <p:extLst>
      <p:ext uri="{BB962C8B-B14F-4D97-AF65-F5344CB8AC3E}">
        <p14:creationId xmlns:p14="http://schemas.microsoft.com/office/powerpoint/2010/main" val="1646369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A05D8F-295F-D238-E9AC-F031ECAF36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DF8FC5-D1B0-B6D6-0BE0-26122ABA96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0C988B-774A-DAD1-9754-5836D6B5E149}"/>
              </a:ext>
            </a:extLst>
          </p:cNvPr>
          <p:cNvSpPr>
            <a:spLocks noGrp="1"/>
          </p:cNvSpPr>
          <p:nvPr>
            <p:ph type="body" idx="1"/>
          </p:nvPr>
        </p:nvSpPr>
        <p:spPr/>
        <p:txBody>
          <a:bodyPr/>
          <a:lstStyle/>
          <a:p>
            <a:pPr marL="285750" lvl="1" indent="-285750" defTabSz="457200">
              <a:lnSpc>
                <a:spcPct val="100000"/>
              </a:lnSpc>
              <a:spcBef>
                <a:spcPts val="0"/>
              </a:spcBef>
              <a:spcAft>
                <a:spcPts val="1500"/>
              </a:spcAft>
              <a:buClr>
                <a:schemeClr val="accent1"/>
              </a:buClr>
              <a:buSzPct val="115000"/>
              <a:buFont typeface="Arial"/>
              <a:buChar char="•"/>
              <a:defRPr/>
            </a:pPr>
            <a:r>
              <a:rPr lang="en-CA" sz="1200" b="1" dirty="0">
                <a:solidFill>
                  <a:schemeClr val="accent1"/>
                </a:solidFill>
                <a:latin typeface="Calibri" panose="020F0502020204030204" pitchFamily="34" charset="0"/>
                <a:cs typeface="Calibri" panose="020F0502020204030204" pitchFamily="34" charset="0"/>
              </a:rPr>
              <a:t>Thank you!</a:t>
            </a:r>
          </a:p>
          <a:p>
            <a:endParaRPr lang="en-US" dirty="0"/>
          </a:p>
        </p:txBody>
      </p:sp>
      <p:sp>
        <p:nvSpPr>
          <p:cNvPr id="4" name="Slide Number Placeholder 3">
            <a:extLst>
              <a:ext uri="{FF2B5EF4-FFF2-40B4-BE49-F238E27FC236}">
                <a16:creationId xmlns:a16="http://schemas.microsoft.com/office/drawing/2014/main" id="{4F9A1F28-1A20-79EB-8729-031005EE7601}"/>
              </a:ext>
            </a:extLst>
          </p:cNvPr>
          <p:cNvSpPr>
            <a:spLocks noGrp="1"/>
          </p:cNvSpPr>
          <p:nvPr>
            <p:ph type="sldNum" sz="quarter" idx="5"/>
          </p:nvPr>
        </p:nvSpPr>
        <p:spPr/>
        <p:txBody>
          <a:bodyPr/>
          <a:lstStyle/>
          <a:p>
            <a:fld id="{08AA10C2-F2B5-4C74-A860-4A90429E9EB9}" type="slidenum">
              <a:rPr lang="en-US" smtClean="0"/>
              <a:t>15</a:t>
            </a:fld>
            <a:endParaRPr lang="en-US"/>
          </a:p>
        </p:txBody>
      </p:sp>
    </p:spTree>
    <p:extLst>
      <p:ext uri="{BB962C8B-B14F-4D97-AF65-F5344CB8AC3E}">
        <p14:creationId xmlns:p14="http://schemas.microsoft.com/office/powerpoint/2010/main" val="564285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The PAS expert group is comprised of members of the National Plant Protection Organizations of </a:t>
            </a:r>
            <a:r>
              <a:rPr lang="en-US" sz="1200" dirty="0">
                <a:solidFill>
                  <a:srgbClr val="000000"/>
                </a:solidFill>
                <a:effectLst/>
                <a:latin typeface="Calibri" panose="020F0502020204030204" pitchFamily="34" charset="0"/>
                <a:ea typeface="Calibri" panose="020F0502020204030204" pitchFamily="34" charset="0"/>
              </a:rPr>
              <a:t>the three NAPPO countries. </a:t>
            </a:r>
            <a:endParaRPr lang="en-US" sz="1200" dirty="0">
              <a:effectLst/>
              <a:latin typeface="Calibri" panose="020F0502020204030204" pitchFamily="34" charset="0"/>
              <a:ea typeface="Calibri" panose="020F0502020204030204" pitchFamily="34" charset="0"/>
            </a:endParaRPr>
          </a:p>
          <a:p>
            <a:pPr marL="342900" marR="0" lvl="0" indent="-342900" algn="l" defTabSz="914400" rtl="0" eaLnBrk="1" fontAlgn="auto" latinLnBrk="0" hangingPunct="1">
              <a:lnSpc>
                <a:spcPct val="105000"/>
              </a:lnSpc>
              <a:spcBef>
                <a:spcPts val="0"/>
              </a:spcBef>
              <a:spcAft>
                <a:spcPts val="0"/>
              </a:spcAft>
              <a:buClrTx/>
              <a:buSzTx/>
              <a:buFont typeface="Symbol" panose="05050102010706020507" pitchFamily="18" charset="2"/>
              <a:buChar char=""/>
              <a:tabLst/>
              <a:defRPr/>
            </a:pPr>
            <a:r>
              <a:rPr lang="en-US" sz="1200" dirty="0">
                <a:solidFill>
                  <a:srgbClr val="000000"/>
                </a:solidFill>
                <a:effectLst/>
                <a:latin typeface="Calibri" panose="020F0502020204030204" pitchFamily="34" charset="0"/>
                <a:ea typeface="Calibri" panose="020F0502020204030204" pitchFamily="34" charset="0"/>
              </a:rPr>
              <a:t>These members are: myself, for Canada; Ignacio Baez and Amanda Kaye for the United States, and </a:t>
            </a:r>
            <a:r>
              <a:rPr lang="en-US" altLang="en-US" dirty="0">
                <a:latin typeface="Calibri" panose="020F0502020204030204" pitchFamily="34" charset="0"/>
                <a:cs typeface="Calibri" panose="020F0502020204030204" pitchFamily="34" charset="0"/>
              </a:rPr>
              <a:t>Lilia Cruz Castillo </a:t>
            </a:r>
            <a:r>
              <a:rPr lang="en-US" sz="1200" dirty="0">
                <a:solidFill>
                  <a:srgbClr val="000000"/>
                </a:solidFill>
                <a:effectLst/>
                <a:latin typeface="Calibri" panose="020F0502020204030204" pitchFamily="34" charset="0"/>
                <a:ea typeface="Calibri" panose="020F0502020204030204" pitchFamily="34" charset="0"/>
              </a:rPr>
              <a:t>for Mexico.</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0"/>
              </a:spcAft>
              <a:buFont typeface="Symbol" panose="05050102010706020507" pitchFamily="18" charset="2"/>
              <a:buChar char=""/>
            </a:pPr>
            <a:r>
              <a:rPr lang="en-US" sz="1200" dirty="0">
                <a:solidFill>
                  <a:srgbClr val="000000"/>
                </a:solidFill>
                <a:effectLst/>
                <a:highlight>
                  <a:srgbClr val="FFFF00"/>
                </a:highlight>
                <a:latin typeface="Calibri" panose="020F0502020204030204" pitchFamily="34" charset="0"/>
                <a:ea typeface="Calibri" panose="020F0502020204030204" pitchFamily="34" charset="0"/>
              </a:rPr>
              <a:t>I would like to note that last year the expert group had some changes from our Mexican representation. </a:t>
            </a:r>
            <a:r>
              <a:rPr lang="en-US" sz="1200" b="1" dirty="0">
                <a:solidFill>
                  <a:srgbClr val="000000"/>
                </a:solidFill>
                <a:effectLst/>
                <a:highlight>
                  <a:srgbClr val="FFFF00"/>
                </a:highlight>
                <a:latin typeface="Calibri" panose="020F0502020204030204" pitchFamily="34" charset="0"/>
                <a:ea typeface="Calibri" panose="020F0502020204030204" pitchFamily="34" charset="0"/>
              </a:rPr>
              <a:t>Ana Lilia Montealegre </a:t>
            </a:r>
            <a:r>
              <a:rPr lang="en-US" sz="1200" dirty="0">
                <a:solidFill>
                  <a:srgbClr val="000000"/>
                </a:solidFill>
                <a:effectLst/>
                <a:highlight>
                  <a:srgbClr val="FFFF00"/>
                </a:highlight>
                <a:latin typeface="Calibri" panose="020F0502020204030204" pitchFamily="34" charset="0"/>
                <a:ea typeface="Calibri" panose="020F0502020204030204" pitchFamily="34" charset="0"/>
              </a:rPr>
              <a:t>retired and rotated out of the expert group, and I want to take this opportunity to thank </a:t>
            </a:r>
            <a:r>
              <a:rPr lang="en-US" sz="1200" b="1" dirty="0">
                <a:solidFill>
                  <a:srgbClr val="000000"/>
                </a:solidFill>
                <a:effectLst/>
                <a:highlight>
                  <a:srgbClr val="FFFF00"/>
                </a:highlight>
                <a:latin typeface="Calibri" panose="020F0502020204030204" pitchFamily="34" charset="0"/>
                <a:ea typeface="Calibri" panose="020F0502020204030204" pitchFamily="34" charset="0"/>
              </a:rPr>
              <a:t>Ana Lilia </a:t>
            </a:r>
            <a:r>
              <a:rPr lang="en-US" sz="1200" dirty="0">
                <a:solidFill>
                  <a:srgbClr val="000000"/>
                </a:solidFill>
                <a:effectLst/>
                <a:highlight>
                  <a:srgbClr val="FFFF00"/>
                </a:highlight>
                <a:latin typeface="Calibri" panose="020F0502020204030204" pitchFamily="34" charset="0"/>
                <a:ea typeface="Calibri" panose="020F0502020204030204" pitchFamily="34" charset="0"/>
              </a:rPr>
              <a:t>for her participation in the PAS, and welcome </a:t>
            </a:r>
            <a:r>
              <a:rPr lang="en-US" sz="1200" b="1" dirty="0">
                <a:solidFill>
                  <a:srgbClr val="000000"/>
                </a:solidFill>
                <a:effectLst/>
                <a:highlight>
                  <a:srgbClr val="FFFF00"/>
                </a:highlight>
                <a:latin typeface="Calibri" panose="020F0502020204030204" pitchFamily="34" charset="0"/>
                <a:ea typeface="Calibri" panose="020F0502020204030204" pitchFamily="34" charset="0"/>
              </a:rPr>
              <a:t>Lilia </a:t>
            </a:r>
            <a:r>
              <a:rPr lang="en-US" sz="1200" b="0" dirty="0">
                <a:solidFill>
                  <a:srgbClr val="000000"/>
                </a:solidFill>
                <a:effectLst/>
                <a:highlight>
                  <a:srgbClr val="FFFF00"/>
                </a:highlight>
                <a:latin typeface="Calibri" panose="020F0502020204030204" pitchFamily="34" charset="0"/>
                <a:ea typeface="Calibri" panose="020F0502020204030204" pitchFamily="34" charset="0"/>
              </a:rPr>
              <a:t>to the group</a:t>
            </a:r>
            <a:r>
              <a:rPr lang="en-US" sz="1200" dirty="0">
                <a:solidFill>
                  <a:srgbClr val="000000"/>
                </a:solidFill>
                <a:effectLst/>
                <a:highlight>
                  <a:srgbClr val="FFFF00"/>
                </a:highlight>
                <a:latin typeface="Calibri" panose="020F0502020204030204" pitchFamily="34" charset="0"/>
                <a:ea typeface="Calibri" panose="020F0502020204030204" pitchFamily="34" charset="0"/>
              </a:rPr>
              <a:t>.</a:t>
            </a:r>
            <a:endParaRPr lang="en-US" sz="1200" dirty="0">
              <a:effectLst/>
              <a:highlight>
                <a:srgbClr val="FFFF00"/>
              </a:highligh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rPr>
              <a:t>As a group, we are responsible for overseeing and updating information on the Phytosanitary Alert System on an ongoing basis </a:t>
            </a:r>
            <a:endParaRPr lang="en-US" sz="1200" dirty="0">
              <a:solidFill>
                <a:schemeClr val="tx1"/>
              </a:solidFill>
              <a:effectLst/>
              <a:latin typeface="Calibri" panose="020F0502020204030204" pitchFamily="34" charset="0"/>
              <a:ea typeface="Calibri" panose="020F0502020204030204" pitchFamily="34" charset="0"/>
              <a:cs typeface="+mn-cs"/>
            </a:endParaRPr>
          </a:p>
          <a:p>
            <a:pPr marL="342900" marR="0" lvl="0" indent="-342900">
              <a:lnSpc>
                <a:spcPct val="105000"/>
              </a:lnSpc>
              <a:spcBef>
                <a:spcPts val="0"/>
              </a:spcBef>
              <a:spcAft>
                <a:spcPts val="800"/>
              </a:spcAft>
              <a:buFont typeface="Symbol" panose="05050102010706020507" pitchFamily="18" charset="2"/>
              <a:buChar char=""/>
            </a:pP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Housing of the system platform, oversight, support and translations are provided by the </a:t>
            </a:r>
            <a:r>
              <a:rPr lang="en-US" sz="1200" dirty="0">
                <a:effectLst/>
                <a:latin typeface="Calibri" panose="020F0502020204030204" pitchFamily="34" charset="0"/>
                <a:ea typeface="Calibri" panose="020F0502020204030204" pitchFamily="34" charset="0"/>
                <a:cs typeface="Times New Roman" panose="02020603050405020304" pitchFamily="18" charset="0"/>
              </a:rPr>
              <a:t>NAPPO Secretariat.</a:t>
            </a:r>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2</a:t>
            </a:fld>
            <a:endParaRPr lang="en-US"/>
          </a:p>
        </p:txBody>
      </p:sp>
    </p:spTree>
    <p:extLst>
      <p:ext uri="{BB962C8B-B14F-4D97-AF65-F5344CB8AC3E}">
        <p14:creationId xmlns:p14="http://schemas.microsoft.com/office/powerpoint/2010/main" val="1993156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So, what is the </a:t>
            </a:r>
            <a:r>
              <a:rPr lang="en-US" sz="1200" b="1" dirty="0">
                <a:effectLst/>
                <a:latin typeface="Calibri" panose="020F0502020204030204" pitchFamily="34" charset="0"/>
                <a:ea typeface="Calibri" panose="020F0502020204030204" pitchFamily="34" charset="0"/>
              </a:rPr>
              <a:t>Phytosanitary Alert System </a:t>
            </a:r>
            <a:r>
              <a:rPr lang="en-US" sz="1200" b="0" dirty="0">
                <a:effectLst/>
                <a:latin typeface="Calibri" panose="020F0502020204030204" pitchFamily="34" charset="0"/>
                <a:ea typeface="Calibri" panose="020F0502020204030204" pitchFamily="34" charset="0"/>
              </a:rPr>
              <a:t>or</a:t>
            </a:r>
            <a:r>
              <a:rPr lang="en-US" sz="1200" b="1" dirty="0">
                <a:effectLst/>
                <a:latin typeface="Calibri" panose="020F0502020204030204" pitchFamily="34" charset="0"/>
                <a:ea typeface="Calibri" panose="020F0502020204030204" pitchFamily="34" charset="0"/>
              </a:rPr>
              <a:t> PAS</a:t>
            </a:r>
            <a:r>
              <a:rPr lang="en-US" sz="1200" dirty="0">
                <a:effectLst/>
                <a:latin typeface="Calibri" panose="020F0502020204030204" pitchFamily="34" charset="0"/>
                <a:ea typeface="Calibri" panose="020F0502020204030204" pitchFamily="34" charset="0"/>
              </a:rPr>
              <a:t>? </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NAPPO Phytosanitary Alert System is a </a:t>
            </a:r>
            <a:r>
              <a:rPr lang="en-US" sz="1200" b="1" dirty="0">
                <a:effectLst/>
                <a:latin typeface="Calibri" panose="020F0502020204030204" pitchFamily="34" charset="0"/>
                <a:ea typeface="Calibri" panose="020F0502020204030204" pitchFamily="34" charset="0"/>
              </a:rPr>
              <a:t>bilingual (English and Spanish)</a:t>
            </a:r>
            <a:r>
              <a:rPr lang="en-US" sz="1200" dirty="0">
                <a:effectLst/>
                <a:latin typeface="Calibri" panose="020F0502020204030204" pitchFamily="34" charset="0"/>
                <a:ea typeface="Calibri" panose="020F0502020204030204" pitchFamily="34" charset="0"/>
              </a:rPr>
              <a:t>, publicly accessible, web-based notification system that was launched in April 2000.</a:t>
            </a:r>
          </a:p>
          <a:p>
            <a:pPr marL="285750" marR="0" lvl="0" indent="-285750">
              <a:lnSpc>
                <a:spcPct val="105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The system provides a mechanism that allows Canada, the United States, and Mexico to share pest information, both official and scientific about </a:t>
            </a:r>
            <a:r>
              <a:rPr lang="en-US" sz="1200" b="1" dirty="0">
                <a:effectLst/>
                <a:latin typeface="Calibri" panose="020F0502020204030204" pitchFamily="34" charset="0"/>
                <a:ea typeface="Calibri" panose="020F0502020204030204" pitchFamily="34" charset="0"/>
              </a:rPr>
              <a:t>emerging plant pests</a:t>
            </a:r>
            <a:r>
              <a:rPr lang="en-US" sz="1200" u="none" dirty="0">
                <a:effectLst/>
                <a:latin typeface="Calibri" panose="020F0502020204030204" pitchFamily="34" charset="0"/>
                <a:ea typeface="Calibri" panose="020F0502020204030204" pitchFamily="34" charset="0"/>
              </a:rPr>
              <a:t>, </a:t>
            </a:r>
            <a:r>
              <a:rPr lang="en-US" sz="1200" u="sng" dirty="0">
                <a:effectLst/>
                <a:latin typeface="Calibri" panose="020F0502020204030204" pitchFamily="34" charset="0"/>
                <a:ea typeface="Calibri" panose="020F0502020204030204" pitchFamily="34" charset="0"/>
              </a:rPr>
              <a:t>to better facilitate their detection, prevention and management through the exchange of information on these pests</a:t>
            </a:r>
            <a:r>
              <a:rPr lang="en-US" sz="1200" dirty="0">
                <a:effectLst/>
                <a:latin typeface="Calibri" panose="020F0502020204030204" pitchFamily="34" charset="0"/>
                <a:ea typeface="Calibri" panose="020F0502020204030204" pitchFamily="34" charset="0"/>
              </a:rPr>
              <a:t>.</a:t>
            </a:r>
          </a:p>
          <a:p>
            <a:pPr marL="285750" marR="0" lvl="0" indent="-285750">
              <a:lnSpc>
                <a:spcPct val="105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information shared on the system is focused on plant pest of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quarantine significance </a:t>
            </a:r>
            <a:r>
              <a:rPr lang="en-US" sz="1200" dirty="0">
                <a:effectLst/>
                <a:latin typeface="Calibri" panose="020F0502020204030204" pitchFamily="34" charset="0"/>
                <a:ea typeface="Calibri" panose="020F0502020204030204" pitchFamily="34" charset="0"/>
                <a:cs typeface="Times New Roman" panose="02020603050405020304" pitchFamily="18" charset="0"/>
              </a:rPr>
              <a:t>that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may pose a significant threat </a:t>
            </a:r>
            <a:r>
              <a:rPr lang="en-US" sz="1200" dirty="0">
                <a:effectLst/>
                <a:latin typeface="Calibri" panose="020F0502020204030204" pitchFamily="34" charset="0"/>
                <a:ea typeface="Calibri" panose="020F0502020204030204" pitchFamily="34" charset="0"/>
                <a:cs typeface="Times New Roman" panose="02020603050405020304" pitchFamily="18" charset="0"/>
              </a:rPr>
              <a:t>to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North American agriculture, forests or natural habitats</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3</a:t>
            </a:fld>
            <a:endParaRPr lang="en-US"/>
          </a:p>
        </p:txBody>
      </p:sp>
    </p:spTree>
    <p:extLst>
      <p:ext uri="{BB962C8B-B14F-4D97-AF65-F5344CB8AC3E}">
        <p14:creationId xmlns:p14="http://schemas.microsoft.com/office/powerpoint/2010/main" val="2655600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effectLst/>
                <a:highlight>
                  <a:srgbClr val="FFFF00"/>
                </a:highlight>
                <a:latin typeface="Calibri" panose="020F0502020204030204" pitchFamily="34" charset="0"/>
                <a:ea typeface="Calibri" panose="020F0502020204030204" pitchFamily="34" charset="0"/>
              </a:rPr>
              <a:t>According to the NAPPO </a:t>
            </a:r>
            <a:r>
              <a:rPr lang="es-MX" sz="1000" b="0" i="0" u="none" strike="noStrike" kern="1200" baseline="0" dirty="0" err="1">
                <a:solidFill>
                  <a:schemeClr val="tx1"/>
                </a:solidFill>
                <a:highlight>
                  <a:srgbClr val="FFFF00"/>
                </a:highlight>
                <a:latin typeface="+mn-lt"/>
                <a:ea typeface="+mn-ea"/>
                <a:cs typeface="+mn-cs"/>
              </a:rPr>
              <a:t>Work</a:t>
            </a:r>
            <a:r>
              <a:rPr lang="es-MX" sz="1000" b="0" i="0" u="none" strike="noStrike" kern="1200" baseline="0" dirty="0">
                <a:solidFill>
                  <a:schemeClr val="tx1"/>
                </a:solidFill>
                <a:highlight>
                  <a:srgbClr val="FFFF00"/>
                </a:highlight>
                <a:latin typeface="+mn-lt"/>
                <a:ea typeface="+mn-ea"/>
                <a:cs typeface="+mn-cs"/>
              </a:rPr>
              <a:t> </a:t>
            </a:r>
            <a:r>
              <a:rPr lang="es-MX" sz="1000" b="0" i="0" u="none" strike="noStrike" kern="1200" baseline="0" dirty="0" err="1">
                <a:solidFill>
                  <a:schemeClr val="tx1"/>
                </a:solidFill>
                <a:highlight>
                  <a:srgbClr val="FFFF00"/>
                </a:highlight>
                <a:latin typeface="+mn-lt"/>
                <a:ea typeface="+mn-ea"/>
                <a:cs typeface="+mn-cs"/>
              </a:rPr>
              <a:t>Program</a:t>
            </a:r>
            <a:r>
              <a:rPr lang="es-MX" sz="1000" b="0" i="0" u="none" strike="noStrike" kern="1200" baseline="0" dirty="0">
                <a:solidFill>
                  <a:schemeClr val="tx1"/>
                </a:solidFill>
                <a:latin typeface="+mn-lt"/>
                <a:ea typeface="+mn-ea"/>
                <a:cs typeface="+mn-cs"/>
              </a:rPr>
              <a:t>, t</a:t>
            </a:r>
            <a:r>
              <a:rPr lang="en-US" sz="1200" dirty="0">
                <a:effectLst/>
                <a:latin typeface="Calibri" panose="020F0502020204030204" pitchFamily="34" charset="0"/>
                <a:ea typeface="Calibri" panose="020F0502020204030204" pitchFamily="34" charset="0"/>
              </a:rPr>
              <a:t>his is an </a:t>
            </a:r>
            <a:r>
              <a:rPr lang="en-US" sz="1200" u="sng" dirty="0">
                <a:effectLst/>
                <a:latin typeface="Calibri" panose="020F0502020204030204" pitchFamily="34" charset="0"/>
                <a:ea typeface="Calibri" panose="020F0502020204030204" pitchFamily="34" charset="0"/>
              </a:rPr>
              <a:t>ongoing project </a:t>
            </a:r>
            <a:r>
              <a:rPr lang="en-US" sz="1200" dirty="0">
                <a:effectLst/>
                <a:latin typeface="Calibri" panose="020F0502020204030204" pitchFamily="34" charset="0"/>
                <a:ea typeface="Calibri" panose="020F0502020204030204" pitchFamily="34" charset="0"/>
              </a:rPr>
              <a:t>and the </a:t>
            </a:r>
            <a:r>
              <a:rPr lang="en-US" sz="1200" b="1" dirty="0">
                <a:effectLst/>
                <a:latin typeface="Calibri" panose="020F0502020204030204" pitchFamily="34" charset="0"/>
                <a:ea typeface="Calibri" panose="020F0502020204030204" pitchFamily="34" charset="0"/>
              </a:rPr>
              <a:t>objective</a:t>
            </a:r>
            <a:r>
              <a:rPr lang="en-US" sz="1200" dirty="0">
                <a:effectLst/>
                <a:latin typeface="Calibri" panose="020F0502020204030204" pitchFamily="34" charset="0"/>
                <a:ea typeface="Calibri" panose="020F0502020204030204" pitchFamily="34" charset="0"/>
              </a:rPr>
              <a:t> for this system is to: </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Meet the pest reporting obligations under the IPPC and </a:t>
            </a:r>
          </a:p>
          <a:p>
            <a:pPr marL="628650" lvl="1" indent="-171450">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Facilitate distributing information to the NAPPO countries for awareness on detection, prevention, and management </a:t>
            </a:r>
            <a:r>
              <a:rPr lang="en-US" sz="1200" b="0" dirty="0">
                <a:effectLst/>
                <a:latin typeface="Calibri" panose="020F0502020204030204" pitchFamily="34" charset="0"/>
                <a:ea typeface="Calibri" panose="020F0502020204030204" pitchFamily="34" charset="0"/>
              </a:rPr>
              <a:t>of </a:t>
            </a:r>
            <a:r>
              <a:rPr lang="en-US" sz="1200" b="1" dirty="0">
                <a:effectLst/>
                <a:latin typeface="Calibri" panose="020F0502020204030204" pitchFamily="34" charset="0"/>
                <a:ea typeface="Calibri" panose="020F0502020204030204" pitchFamily="34" charset="0"/>
              </a:rPr>
              <a:t>non-indigenous plant pest species </a:t>
            </a:r>
            <a:r>
              <a:rPr lang="en-US" sz="1200" dirty="0">
                <a:effectLst/>
                <a:latin typeface="Calibri" panose="020F0502020204030204" pitchFamily="34" charset="0"/>
                <a:ea typeface="Calibri" panose="020F0502020204030204" pitchFamily="34" charset="0"/>
              </a:rPr>
              <a:t>within North America.</a:t>
            </a:r>
          </a:p>
          <a:p>
            <a:pPr marL="285750" marR="0" lvl="0" indent="-285750">
              <a:lnSpc>
                <a:spcPct val="105000"/>
              </a:lnSpc>
              <a:spcBef>
                <a:spcPts val="0"/>
              </a:spcBef>
              <a:spcAft>
                <a:spcPts val="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Two products are provided through this system: "</a:t>
            </a:r>
            <a:r>
              <a:rPr lang="en-US" sz="1200" b="1" dirty="0">
                <a:effectLst/>
                <a:latin typeface="Calibri" panose="020F0502020204030204" pitchFamily="34" charset="0"/>
                <a:ea typeface="Calibri" panose="020F0502020204030204" pitchFamily="34" charset="0"/>
              </a:rPr>
              <a:t>Official Pest Reports</a:t>
            </a:r>
            <a:r>
              <a:rPr lang="en-US" sz="1200" dirty="0">
                <a:effectLst/>
                <a:latin typeface="Calibri" panose="020F0502020204030204" pitchFamily="34" charset="0"/>
                <a:ea typeface="Calibri" panose="020F0502020204030204" pitchFamily="34" charset="0"/>
              </a:rPr>
              <a:t>" and "</a:t>
            </a:r>
            <a:r>
              <a:rPr lang="en-US" sz="1200" b="1" dirty="0">
                <a:effectLst/>
                <a:latin typeface="Calibri" panose="020F0502020204030204" pitchFamily="34" charset="0"/>
                <a:ea typeface="Calibri" panose="020F0502020204030204" pitchFamily="34" charset="0"/>
              </a:rPr>
              <a:t>Emerging Pest Alerts</a:t>
            </a:r>
            <a:r>
              <a:rPr lang="en-US" sz="1200" dirty="0">
                <a:effectLst/>
                <a:latin typeface="Calibri" panose="020F0502020204030204" pitchFamily="34" charset="0"/>
                <a:ea typeface="Calibri" panose="020F0502020204030204" pitchFamily="34" charset="0"/>
              </a:rPr>
              <a:t>". </a:t>
            </a:r>
          </a:p>
          <a:p>
            <a:pPr marL="285750" marR="0" lvl="0" indent="-285750">
              <a:lnSpc>
                <a:spcPct val="105000"/>
              </a:lnSpc>
              <a:spcBef>
                <a:spcPts val="0"/>
              </a:spcBef>
              <a:spcAft>
                <a:spcPts val="800"/>
              </a:spcAft>
              <a:buFont typeface="Arial" panose="020B0604020202020204" pitchFamily="34" charset="0"/>
              <a:buChar char="•"/>
            </a:pPr>
            <a:r>
              <a:rPr lang="en-US" sz="1200" dirty="0">
                <a:effectLst/>
                <a:latin typeface="Calibri" panose="020F0502020204030204" pitchFamily="34" charset="0"/>
                <a:ea typeface="Calibri" panose="020F0502020204030204" pitchFamily="34" charset="0"/>
              </a:rPr>
              <a:t>I will discuss those in further detail in the next slides. </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4</a:t>
            </a:fld>
            <a:endParaRPr lang="en-US"/>
          </a:p>
        </p:txBody>
      </p:sp>
    </p:spTree>
    <p:extLst>
      <p:ext uri="{BB962C8B-B14F-4D97-AF65-F5344CB8AC3E}">
        <p14:creationId xmlns:p14="http://schemas.microsoft.com/office/powerpoint/2010/main" val="426948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But, before I do so, what are the benefits of this project for the National Plant Protection Organizations (or NPPOs) of the region, industry, and globally? </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This project </a:t>
            </a:r>
            <a:r>
              <a:rPr lang="en-US" sz="1200" b="1" dirty="0">
                <a:effectLst/>
                <a:latin typeface="Calibri" panose="020F0502020204030204" pitchFamily="34" charset="0"/>
                <a:ea typeface="Calibri" panose="020F0502020204030204" pitchFamily="34" charset="0"/>
              </a:rPr>
              <a:t>benefits the NPPOs</a:t>
            </a:r>
            <a:r>
              <a:rPr lang="en-US" sz="1200" dirty="0">
                <a:effectLst/>
                <a:latin typeface="Calibri" panose="020F0502020204030204" pitchFamily="34" charset="0"/>
                <a:ea typeface="Calibri" panose="020F0502020204030204" pitchFamily="34" charset="0"/>
              </a:rPr>
              <a:t> of the region and </a:t>
            </a:r>
            <a:r>
              <a:rPr lang="en-US" sz="1200" b="1" dirty="0">
                <a:effectLst/>
                <a:latin typeface="Calibri" panose="020F0502020204030204" pitchFamily="34" charset="0"/>
                <a:ea typeface="Calibri" panose="020F0502020204030204" pitchFamily="34" charset="0"/>
              </a:rPr>
              <a:t>Globally</a:t>
            </a:r>
            <a:r>
              <a:rPr lang="en-US" sz="1200" dirty="0">
                <a:effectLst/>
                <a:latin typeface="Calibri" panose="020F0502020204030204" pitchFamily="34" charset="0"/>
                <a:ea typeface="Calibri" panose="020F0502020204030204" pitchFamily="34" charset="0"/>
              </a:rPr>
              <a:t> by having a platform by which they can provide official communications on pest of regulatory concern and meet the </a:t>
            </a:r>
            <a:r>
              <a:rPr lang="en-US" sz="1200" b="1" u="sng" dirty="0">
                <a:effectLst/>
                <a:latin typeface="Calibri" panose="020F0502020204030204" pitchFamily="34" charset="0"/>
                <a:ea typeface="Calibri" panose="020F0502020204030204" pitchFamily="34" charset="0"/>
              </a:rPr>
              <a:t>IPPC National Pest Reporting Obligations</a:t>
            </a:r>
            <a:r>
              <a:rPr lang="en-US" sz="1200" b="1" u="none" dirty="0">
                <a:effectLst/>
                <a:latin typeface="Calibri" panose="020F0502020204030204" pitchFamily="34" charset="0"/>
                <a:ea typeface="Calibri" panose="020F0502020204030204" pitchFamily="34" charset="0"/>
              </a:rPr>
              <a:t> </a:t>
            </a:r>
            <a:r>
              <a:rPr lang="en-US" sz="1200" dirty="0">
                <a:effectLst/>
                <a:latin typeface="Calibri" panose="020F0502020204030204" pitchFamily="34" charset="0"/>
                <a:ea typeface="Calibri" panose="020F0502020204030204" pitchFamily="34" charset="0"/>
              </a:rPr>
              <a:t>as required in the convention.  </a:t>
            </a:r>
          </a:p>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The </a:t>
            </a:r>
            <a:r>
              <a:rPr lang="en-US" sz="1200" b="1" dirty="0">
                <a:effectLst/>
                <a:latin typeface="Calibri" panose="020F0502020204030204" pitchFamily="34" charset="0"/>
                <a:ea typeface="Calibri" panose="020F0502020204030204" pitchFamily="34" charset="0"/>
              </a:rPr>
              <a:t>industry benefits</a:t>
            </a:r>
            <a:r>
              <a:rPr lang="en-US" sz="1200" dirty="0">
                <a:effectLst/>
                <a:latin typeface="Calibri" panose="020F0502020204030204" pitchFamily="34" charset="0"/>
                <a:ea typeface="Calibri" panose="020F0502020204030204" pitchFamily="34" charset="0"/>
              </a:rPr>
              <a:t> from this project by having a platform where official information is communicated about </a:t>
            </a:r>
            <a:r>
              <a:rPr lang="en-US" sz="1200" b="1" dirty="0">
                <a:effectLst/>
                <a:latin typeface="Calibri" panose="020F0502020204030204" pitchFamily="34" charset="0"/>
                <a:ea typeface="Calibri" panose="020F0502020204030204" pitchFamily="34" charset="0"/>
              </a:rPr>
              <a:t>immediate or potential danger of a quarantine pest</a:t>
            </a:r>
            <a:r>
              <a:rPr lang="en-US" sz="1200" dirty="0">
                <a:effectLst/>
                <a:latin typeface="Calibri" panose="020F0502020204030204" pitchFamily="34" charset="0"/>
                <a:ea typeface="Calibri" panose="020F0502020204030204" pitchFamily="34" charset="0"/>
              </a:rPr>
              <a:t>. </a:t>
            </a:r>
          </a:p>
          <a:p>
            <a:pPr marL="342900" marR="0" lvl="0" indent="-342900">
              <a:lnSpc>
                <a:spcPct val="105000"/>
              </a:lnSpc>
              <a:spcBef>
                <a:spcPts val="0"/>
              </a:spcBef>
              <a:spcAft>
                <a:spcPts val="80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But also, for NPPOs and Industry, this platform provides </a:t>
            </a:r>
            <a:r>
              <a:rPr lang="en-US" sz="1200" u="sng" dirty="0">
                <a:effectLst/>
                <a:latin typeface="Calibri" panose="020F0502020204030204" pitchFamily="34" charset="0"/>
                <a:ea typeface="Calibri" panose="020F0502020204030204" pitchFamily="34" charset="0"/>
              </a:rPr>
              <a:t>pest information intended as an early warning of emerging plant pests </a:t>
            </a:r>
            <a:r>
              <a:rPr lang="en-US" sz="1200" dirty="0">
                <a:effectLst/>
                <a:latin typeface="Calibri" panose="020F0502020204030204" pitchFamily="34" charset="0"/>
                <a:ea typeface="Calibri" panose="020F0502020204030204" pitchFamily="34" charset="0"/>
              </a:rPr>
              <a:t>that may be of interest to the region or agricultural sectors. </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5</a:t>
            </a:fld>
            <a:endParaRPr lang="en-US"/>
          </a:p>
        </p:txBody>
      </p:sp>
    </p:spTree>
    <p:extLst>
      <p:ext uri="{BB962C8B-B14F-4D97-AF65-F5344CB8AC3E}">
        <p14:creationId xmlns:p14="http://schemas.microsoft.com/office/powerpoint/2010/main" val="27269941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25BF43-9CFC-FB2F-7F89-4746CE88999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CD8AAF-1436-70D1-E4AA-4BDE6947137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6F419B-7ECC-4A72-E661-898952614276}"/>
              </a:ext>
            </a:extLst>
          </p:cNvPr>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As mentioned before, the system provides two products and one of them is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Official Pest Report</a:t>
            </a:r>
            <a:r>
              <a:rPr lang="en-US" sz="1200" dirty="0">
                <a:effectLst/>
                <a:latin typeface="Calibri" panose="020F0502020204030204" pitchFamily="34" charset="0"/>
                <a:ea typeface="Calibri" panose="020F0502020204030204" pitchFamily="34" charset="0"/>
                <a:cs typeface="Times New Roman" panose="02020603050405020304" pitchFamily="18" charset="0"/>
              </a:rPr>
              <a:t>.</a:t>
            </a:r>
          </a:p>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what is an official pest report?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Official Pest Report </a:t>
            </a:r>
            <a:r>
              <a:rPr lang="en-US" sz="1200" dirty="0">
                <a:effectLst/>
                <a:latin typeface="Calibri" panose="020F0502020204030204" pitchFamily="34" charset="0"/>
                <a:ea typeface="Calibri" panose="020F0502020204030204" pitchFamily="34" charset="0"/>
                <a:cs typeface="Times New Roman" panose="02020603050405020304" pitchFamily="18" charset="0"/>
              </a:rPr>
              <a:t>(OPR) is a communication performed by a National Plant Protection Organization (NPPO)</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And the purpose is to communicate immediate or potential danger from the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occurrence, outbreak or spread of a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pest</a:t>
            </a:r>
            <a:r>
              <a:rPr lang="en-US" sz="1200" u="none" dirty="0">
                <a:effectLst/>
                <a:latin typeface="Calibri" panose="020F0502020204030204" pitchFamily="34" charset="0"/>
                <a:ea typeface="Calibri" panose="020F0502020204030204" pitchFamily="34" charset="0"/>
                <a:cs typeface="Times New Roman" panose="02020603050405020304" pitchFamily="18" charset="0"/>
              </a:rPr>
              <a:t> that is a </a:t>
            </a:r>
            <a:r>
              <a:rPr lang="en-US" sz="1200" b="1" u="none" dirty="0">
                <a:effectLst/>
                <a:latin typeface="Calibri" panose="020F0502020204030204" pitchFamily="34" charset="0"/>
                <a:ea typeface="Calibri" panose="020F0502020204030204" pitchFamily="34" charset="0"/>
                <a:cs typeface="Times New Roman" panose="02020603050405020304" pitchFamily="18" charset="0"/>
              </a:rPr>
              <a:t>quarantine pest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 the country in which it is detected</a:t>
            </a:r>
            <a:r>
              <a:rPr lang="en-US" sz="1200" dirty="0">
                <a:effectLst/>
                <a:latin typeface="Calibri" panose="020F0502020204030204" pitchFamily="34" charset="0"/>
                <a:ea typeface="Calibri" panose="020F0502020204030204" pitchFamily="34" charset="0"/>
                <a:cs typeface="Times New Roman" panose="02020603050405020304" pitchFamily="18" charset="0"/>
              </a:rPr>
              <a:t>, or a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quarantine pest for neighboring countries </a:t>
            </a:r>
            <a:r>
              <a:rPr lang="en-US" sz="1200" b="0" dirty="0">
                <a:effectLst/>
                <a:latin typeface="Calibri" panose="020F0502020204030204" pitchFamily="34" charset="0"/>
                <a:ea typeface="Calibri" panose="020F0502020204030204" pitchFamily="34" charset="0"/>
                <a:cs typeface="Times New Roman" panose="02020603050405020304" pitchFamily="18" charset="0"/>
              </a:rPr>
              <a:t>and</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trading partners</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gn="l" defTabSz="914400" rtl="0" eaLnBrk="1" fontAlgn="auto" latinLnBrk="0" hangingPunct="1">
              <a:lnSpc>
                <a:spcPct val="100000"/>
              </a:lnSpc>
              <a:spcBef>
                <a:spcPts val="0"/>
              </a:spcBef>
              <a:spcAft>
                <a:spcPts val="0"/>
              </a:spcAft>
              <a:buClrTx/>
              <a:buSzTx/>
              <a:buFont typeface="Symbol" panose="05050102010706020507" pitchFamily="18" charset="2"/>
              <a:buChar char=""/>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Also, it may include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reports of </a:t>
            </a:r>
            <a:r>
              <a:rPr lang="en-US" sz="12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phytosanitary measures </a:t>
            </a:r>
            <a:r>
              <a:rPr lang="en-US" sz="1200" b="1" u="sng"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implemented to manage pest risk </a:t>
            </a:r>
            <a:r>
              <a:rPr lang="en-US" sz="12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such as </a:t>
            </a:r>
            <a:r>
              <a:rPr lang="en-US" sz="1200" dirty="0">
                <a:effectLst/>
                <a:latin typeface="Calibri" panose="020F0502020204030204" pitchFamily="34" charset="0"/>
                <a:ea typeface="Calibri" panose="020F0502020204030204" pitchFamily="34" charset="0"/>
                <a:cs typeface="Times New Roman" panose="02020603050405020304" pitchFamily="18" charset="0"/>
              </a:rPr>
              <a:t>a successful eradication, the establishment of pest free areas or other pest information.</a:t>
            </a:r>
          </a:p>
          <a:p>
            <a:pPr marL="342900" marR="0" lvl="0" indent="-342900">
              <a:spcBef>
                <a:spcPts val="0"/>
              </a:spcBef>
              <a:spcAft>
                <a:spcPts val="0"/>
              </a:spcAft>
              <a:buFont typeface="Symbol" panose="05050102010706020507" pitchFamily="18" charset="2"/>
              <a:buChar cha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4672908A-EB03-7BF4-AF8C-DB7F51105B54}"/>
              </a:ext>
            </a:extLst>
          </p:cNvPr>
          <p:cNvSpPr>
            <a:spLocks noGrp="1"/>
          </p:cNvSpPr>
          <p:nvPr>
            <p:ph type="sldNum" sz="quarter" idx="5"/>
          </p:nvPr>
        </p:nvSpPr>
        <p:spPr/>
        <p:txBody>
          <a:bodyPr/>
          <a:lstStyle/>
          <a:p>
            <a:fld id="{08AA10C2-F2B5-4C74-A860-4A90429E9EB9}" type="slidenum">
              <a:rPr lang="en-US" smtClean="0"/>
              <a:t>6</a:t>
            </a:fld>
            <a:endParaRPr lang="en-US"/>
          </a:p>
        </p:txBody>
      </p:sp>
    </p:spTree>
    <p:extLst>
      <p:ext uri="{BB962C8B-B14F-4D97-AF65-F5344CB8AC3E}">
        <p14:creationId xmlns:p14="http://schemas.microsoft.com/office/powerpoint/2010/main" val="2932632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do OPR get generated?</a:t>
            </a:r>
          </a:p>
          <a:p>
            <a:pPr marL="342900" marR="0" lvl="0" indent="-342900">
              <a:spcBef>
                <a:spcPts val="0"/>
              </a:spcBef>
              <a:spcAft>
                <a:spcPts val="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The Official Pest Reports posted on the NAPPO PAS </a:t>
            </a:r>
            <a:r>
              <a:rPr lang="en-ZA" sz="1200" u="sng" dirty="0">
                <a:effectLst/>
                <a:latin typeface="Calibri" panose="020F0502020204030204" pitchFamily="34" charset="0"/>
                <a:ea typeface="Calibri" panose="020F0502020204030204" pitchFamily="34" charset="0"/>
                <a:cs typeface="Times New Roman" panose="02020603050405020304" pitchFamily="18" charset="0"/>
              </a:rPr>
              <a:t>are provided</a:t>
            </a:r>
            <a:r>
              <a:rPr lang="en-ZA" sz="1200" dirty="0">
                <a:effectLst/>
                <a:latin typeface="Calibri" panose="020F0502020204030204" pitchFamily="34" charset="0"/>
                <a:ea typeface="Calibri" panose="020F0502020204030204" pitchFamily="34" charset="0"/>
                <a:cs typeface="Times New Roman" panose="02020603050405020304" pitchFamily="18" charset="0"/>
              </a:rPr>
              <a:t> by the NPPOs of Canada, the United States, and Mexico.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cs typeface="Times New Roman" panose="02020603050405020304" pitchFamily="18" charset="0"/>
              </a:rPr>
              <a:t>They serve as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official communication</a:t>
            </a:r>
            <a:r>
              <a:rPr lang="en-ZA" sz="1200" dirty="0">
                <a:effectLst/>
                <a:latin typeface="Calibri" panose="020F0502020204030204" pitchFamily="34" charset="0"/>
                <a:ea typeface="Calibri" panose="020F0502020204030204" pitchFamily="34" charset="0"/>
                <a:cs typeface="Times New Roman" panose="02020603050405020304" pitchFamily="18" charset="0"/>
              </a:rPr>
              <a:t> by the NAPPO country, reporting the pest status and are intended to comply with the IPPC’s International Standard on Phytosanitary Measures (</a:t>
            </a:r>
            <a:r>
              <a:rPr lang="en-ZA" sz="1200" b="1" dirty="0">
                <a:effectLst/>
                <a:latin typeface="Calibri" panose="020F0502020204030204" pitchFamily="34" charset="0"/>
                <a:ea typeface="Calibri" panose="020F0502020204030204" pitchFamily="34" charset="0"/>
                <a:cs typeface="Times New Roman" panose="02020603050405020304" pitchFamily="18" charset="0"/>
              </a:rPr>
              <a:t>ISPM number 17</a:t>
            </a:r>
            <a:r>
              <a:rPr lang="en-ZA" sz="1200" dirty="0">
                <a:effectLst/>
                <a:latin typeface="Calibri" panose="020F0502020204030204" pitchFamily="34" charset="0"/>
                <a:ea typeface="Calibri" panose="020F0502020204030204" pitchFamily="34" charset="0"/>
                <a:cs typeface="Times New Roman" panose="02020603050405020304" pitchFamily="18" charset="0"/>
              </a:rPr>
              <a:t>) on Pest Reporting.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same official pest reports posted on the PAS are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manually linked </a:t>
            </a:r>
            <a:r>
              <a:rPr lang="en-US" sz="1200" dirty="0">
                <a:effectLst/>
                <a:latin typeface="Calibri" panose="020F0502020204030204" pitchFamily="34" charset="0"/>
                <a:ea typeface="Calibri" panose="020F0502020204030204" pitchFamily="34" charset="0"/>
                <a:cs typeface="Times New Roman" panose="02020603050405020304" pitchFamily="18" charset="0"/>
              </a:rPr>
              <a:t>on the IPPC ‘s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International Phytosanitary Portal (IPP). </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information posted on the IPP includes the title of the report and a link to the specific OPR that is posted on the PAS. This method helps retain the value of posts on PAS, as well as distributing the information to the international audience of the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International Phytosanitary Portal</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7</a:t>
            </a:fld>
            <a:endParaRPr lang="en-US"/>
          </a:p>
        </p:txBody>
      </p:sp>
    </p:spTree>
    <p:extLst>
      <p:ext uri="{BB962C8B-B14F-4D97-AF65-F5344CB8AC3E}">
        <p14:creationId xmlns:p14="http://schemas.microsoft.com/office/powerpoint/2010/main" val="273860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Why should the NAPPO countries provide OPRs?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the three NAPPO countries are signatories to the International Plant Protection Convention (IPPC) and as a contracting party to the IPPC, Canada, U.S., and Mexico accept the </a:t>
            </a:r>
            <a:r>
              <a:rPr lang="en-US" sz="1200" u="sng"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rights and obligations</a:t>
            </a:r>
            <a:r>
              <a:rPr lang="en-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dirty="0">
                <a:effectLst/>
                <a:latin typeface="Calibri" panose="020F0502020204030204" pitchFamily="34" charset="0"/>
                <a:ea typeface="Calibri" panose="020F0502020204030204" pitchFamily="34" charset="0"/>
                <a:cs typeface="Times New Roman" panose="02020603050405020304" pitchFamily="18" charset="0"/>
              </a:rPr>
              <a:t>of the convention, including article VIII 1a, ... which essentially agrees </a:t>
            </a:r>
            <a:r>
              <a:rPr lang="en-US" sz="1200" i="1" dirty="0">
                <a:effectLst/>
                <a:latin typeface="Calibri" panose="020F0502020204030204" pitchFamily="34" charset="0"/>
                <a:ea typeface="Calibri" panose="020F0502020204030204" pitchFamily="34" charset="0"/>
                <a:cs typeface="Times New Roman" panose="02020603050405020304" pitchFamily="18" charset="0"/>
              </a:rPr>
              <a:t>in the </a:t>
            </a:r>
            <a:r>
              <a:rPr lang="en-US" sz="1200" i="1" u="sng" dirty="0">
                <a:effectLst/>
                <a:latin typeface="Calibri" panose="020F0502020204030204" pitchFamily="34" charset="0"/>
                <a:ea typeface="Calibri" panose="020F0502020204030204" pitchFamily="34" charset="0"/>
                <a:cs typeface="Times New Roman" panose="02020603050405020304" pitchFamily="18" charset="0"/>
              </a:rPr>
              <a:t>exchange of information on plant pests, particularly the reporting of the occurrence, outbreak or spread of pests that may be of immediate or potential danger.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accurate and timely exchange of information, both official and scientific, is essential for countries to determine,  - establish -  and update -  the phytosanitary measures needed to protect their territories from harmful plant pests (Devorshak and Griffin, 2002).</a:t>
            </a:r>
          </a:p>
          <a:p>
            <a:pPr marL="342900" marR="0" lvl="0" indent="-342900">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cs typeface="Times New Roman" panose="02020603050405020304" pitchFamily="18" charset="0"/>
              </a:rPr>
              <a:t>Communicating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where</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a quarantine pest is </a:t>
            </a:r>
            <a:r>
              <a:rPr lang="en-US" sz="1200" dirty="0">
                <a:effectLst/>
                <a:latin typeface="Calibri" panose="020F0502020204030204" pitchFamily="34" charset="0"/>
                <a:ea typeface="Calibri" panose="020F0502020204030204" pitchFamily="34" charset="0"/>
                <a:cs typeface="Times New Roman" panose="02020603050405020304" pitchFamily="18" charset="0"/>
              </a:rPr>
              <a:t>and </a:t>
            </a:r>
            <a:r>
              <a:rPr lang="en-US" sz="1200" b="1" u="sng" dirty="0">
                <a:effectLst/>
                <a:latin typeface="Calibri" panose="020F0502020204030204" pitchFamily="34" charset="0"/>
                <a:ea typeface="Calibri" panose="020F0502020204030204" pitchFamily="34" charset="0"/>
                <a:cs typeface="Times New Roman" panose="02020603050405020304" pitchFamily="18" charset="0"/>
              </a:rPr>
              <a:t>what</a:t>
            </a:r>
            <a:r>
              <a:rPr lang="en-US" sz="1200" b="1" dirty="0">
                <a:effectLst/>
                <a:latin typeface="Calibri" panose="020F0502020204030204" pitchFamily="34" charset="0"/>
                <a:ea typeface="Calibri" panose="020F0502020204030204" pitchFamily="34" charset="0"/>
                <a:cs typeface="Times New Roman" panose="02020603050405020304" pitchFamily="18" charset="0"/>
              </a:rPr>
              <a:t> official actions are being taken for the pest</a:t>
            </a:r>
            <a:r>
              <a:rPr lang="en-US" sz="1200" dirty="0">
                <a:effectLst/>
                <a:latin typeface="Calibri" panose="020F0502020204030204" pitchFamily="34" charset="0"/>
                <a:ea typeface="Calibri" panose="020F0502020204030204" pitchFamily="34" charset="0"/>
                <a:cs typeface="Times New Roman" panose="02020603050405020304" pitchFamily="18" charset="0"/>
              </a:rPr>
              <a:t>, allows for safe trade to </a:t>
            </a:r>
            <a:r>
              <a:rPr lang="en-US" sz="1200" u="sng" dirty="0">
                <a:effectLst/>
                <a:latin typeface="Calibri" panose="020F0502020204030204" pitchFamily="34" charset="0"/>
                <a:ea typeface="Calibri" panose="020F0502020204030204" pitchFamily="34" charset="0"/>
                <a:cs typeface="Times New Roman" panose="02020603050405020304" pitchFamily="18" charset="0"/>
              </a:rPr>
              <a:t>continue as long as phytosanitary requirements of the importing country are met.</a:t>
            </a: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8</a:t>
            </a:fld>
            <a:endParaRPr lang="en-US"/>
          </a:p>
        </p:txBody>
      </p:sp>
    </p:spTree>
    <p:extLst>
      <p:ext uri="{BB962C8B-B14F-4D97-AF65-F5344CB8AC3E}">
        <p14:creationId xmlns:p14="http://schemas.microsoft.com/office/powerpoint/2010/main" val="3220020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nSpc>
                <a:spcPct val="105000"/>
              </a:lnSpc>
              <a:spcBef>
                <a:spcPts val="0"/>
              </a:spcBef>
              <a:spcAft>
                <a:spcPts val="0"/>
              </a:spcAft>
              <a:buFont typeface="Symbol" panose="05050102010706020507" pitchFamily="18" charset="2"/>
              <a:buChar char=""/>
            </a:pPr>
            <a:r>
              <a:rPr lang="en-US" sz="1200" dirty="0">
                <a:effectLst/>
                <a:latin typeface="Calibri" panose="020F0502020204030204" pitchFamily="34" charset="0"/>
                <a:ea typeface="Calibri" panose="020F0502020204030204" pitchFamily="34" charset="0"/>
              </a:rPr>
              <a:t>In addition to posting official notifications, expert group members may gather information on plant pests of importance to the NAPPO countries and disseminate that information through the website in the form of alerts. These products can be found in the PAS system as “</a:t>
            </a:r>
            <a:r>
              <a:rPr lang="en-US" sz="1200" b="1" dirty="0">
                <a:effectLst/>
                <a:latin typeface="Calibri" panose="020F0502020204030204" pitchFamily="34" charset="0"/>
                <a:ea typeface="Calibri" panose="020F0502020204030204" pitchFamily="34" charset="0"/>
              </a:rPr>
              <a:t>Emerging Pest Alerts</a:t>
            </a:r>
            <a:r>
              <a:rPr lang="en-US" sz="1200" dirty="0">
                <a:effectLst/>
                <a:latin typeface="Calibri" panose="020F0502020204030204" pitchFamily="34" charset="0"/>
                <a:ea typeface="Calibri" panose="020F0502020204030204" pitchFamily="34" charset="0"/>
              </a:rPr>
              <a:t>”. </a:t>
            </a:r>
          </a:p>
          <a:p>
            <a:pPr marL="342900" marR="0" lvl="0" indent="-342900">
              <a:lnSpc>
                <a:spcPct val="105000"/>
              </a:lnSpc>
              <a:spcBef>
                <a:spcPts val="0"/>
              </a:spcBef>
              <a:spcAft>
                <a:spcPts val="0"/>
              </a:spcAft>
              <a:buFont typeface="Symbol" panose="05050102010706020507" pitchFamily="18" charset="2"/>
              <a:buChar char=""/>
            </a:pPr>
            <a:r>
              <a:rPr lang="en-US" sz="1200" strike="noStrike" dirty="0">
                <a:effectLst/>
                <a:latin typeface="Calibri" panose="020F0502020204030204" pitchFamily="34" charset="0"/>
                <a:ea typeface="Calibri" panose="020F0502020204030204" pitchFamily="34" charset="0"/>
              </a:rPr>
              <a:t>Pest information may come from a variety of sources, including records from </a:t>
            </a:r>
            <a:r>
              <a:rPr lang="en-US" sz="1200" u="sng" strike="noStrike" dirty="0">
                <a:effectLst/>
                <a:latin typeface="Calibri" panose="020F0502020204030204" pitchFamily="34" charset="0"/>
                <a:ea typeface="Calibri" panose="020F0502020204030204" pitchFamily="34" charset="0"/>
              </a:rPr>
              <a:t>port of entry interceptions,</a:t>
            </a:r>
            <a:r>
              <a:rPr lang="en-US" sz="1200" strike="noStrike" dirty="0">
                <a:effectLst/>
                <a:latin typeface="Calibri" panose="020F0502020204030204" pitchFamily="34" charset="0"/>
                <a:ea typeface="Calibri" panose="020F0502020204030204" pitchFamily="34" charset="0"/>
              </a:rPr>
              <a:t> </a:t>
            </a:r>
            <a:r>
              <a:rPr lang="en-US" sz="1200" u="sng" strike="noStrike" dirty="0">
                <a:effectLst/>
                <a:latin typeface="Calibri" panose="020F0502020204030204" pitchFamily="34" charset="0"/>
                <a:ea typeface="Calibri" panose="020F0502020204030204" pitchFamily="34" charset="0"/>
              </a:rPr>
              <a:t>domestic plant pest surveys</a:t>
            </a:r>
            <a:r>
              <a:rPr lang="en-US" sz="1200" strike="noStrike" dirty="0">
                <a:effectLst/>
                <a:latin typeface="Calibri" panose="020F0502020204030204" pitchFamily="34" charset="0"/>
                <a:ea typeface="Calibri" panose="020F0502020204030204" pitchFamily="34" charset="0"/>
              </a:rPr>
              <a:t>, the internet, published literature (such as journals, newsletters, popular press), and submissions from users or readers.</a:t>
            </a:r>
          </a:p>
          <a:p>
            <a:pPr marL="342900" marR="0" lvl="0" indent="-342900">
              <a:lnSpc>
                <a:spcPct val="105000"/>
              </a:lnSpc>
              <a:spcBef>
                <a:spcPts val="0"/>
              </a:spcBef>
              <a:spcAft>
                <a:spcPts val="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rPr>
              <a:t>They </a:t>
            </a:r>
            <a:r>
              <a:rPr lang="en-ZA" sz="1200" b="1" u="sng" dirty="0">
                <a:effectLst/>
                <a:latin typeface="Calibri" panose="020F0502020204030204" pitchFamily="34" charset="0"/>
                <a:ea typeface="Calibri" panose="020F0502020204030204" pitchFamily="34" charset="0"/>
              </a:rPr>
              <a:t>do not</a:t>
            </a:r>
            <a:r>
              <a:rPr lang="en-ZA" sz="1200" b="1" u="none" dirty="0">
                <a:effectLst/>
                <a:latin typeface="Calibri" panose="020F0502020204030204" pitchFamily="34" charset="0"/>
                <a:ea typeface="Calibri" panose="020F0502020204030204" pitchFamily="34" charset="0"/>
              </a:rPr>
              <a:t> </a:t>
            </a:r>
            <a:r>
              <a:rPr lang="en-ZA" sz="1200" dirty="0">
                <a:effectLst/>
                <a:latin typeface="Calibri" panose="020F0502020204030204" pitchFamily="34" charset="0"/>
                <a:ea typeface="Calibri" panose="020F0502020204030204" pitchFamily="34" charset="0"/>
              </a:rPr>
              <a:t>serve as official communication from NAPPO. </a:t>
            </a:r>
            <a:endParaRPr lang="en-US" sz="1200"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ZA" sz="1200" dirty="0">
                <a:effectLst/>
                <a:latin typeface="Calibri" panose="020F0502020204030204" pitchFamily="34" charset="0"/>
                <a:ea typeface="Calibri" panose="020F0502020204030204" pitchFamily="34" charset="0"/>
              </a:rPr>
              <a:t>The </a:t>
            </a:r>
            <a:r>
              <a:rPr lang="en-ZA" sz="1200" b="1" dirty="0">
                <a:effectLst/>
                <a:latin typeface="Calibri" panose="020F0502020204030204" pitchFamily="34" charset="0"/>
                <a:ea typeface="Calibri" panose="020F0502020204030204" pitchFamily="34" charset="0"/>
              </a:rPr>
              <a:t>Emerging Pest Alerts </a:t>
            </a:r>
            <a:r>
              <a:rPr lang="en-ZA" sz="1200" dirty="0">
                <a:effectLst/>
                <a:latin typeface="Calibri" panose="020F0502020204030204" pitchFamily="34" charset="0"/>
                <a:ea typeface="Calibri" panose="020F0502020204030204" pitchFamily="34" charset="0"/>
              </a:rPr>
              <a:t>are intended as </a:t>
            </a:r>
            <a:r>
              <a:rPr lang="en-ZA" sz="1200" u="sng" dirty="0">
                <a:effectLst/>
                <a:latin typeface="Calibri" panose="020F0502020204030204" pitchFamily="34" charset="0"/>
                <a:ea typeface="Calibri" panose="020F0502020204030204" pitchFamily="34" charset="0"/>
              </a:rPr>
              <a:t>an early warning tool for </a:t>
            </a:r>
            <a:r>
              <a:rPr lang="en-ZA" sz="1200" b="1" u="sng" dirty="0">
                <a:effectLst/>
                <a:latin typeface="Calibri" panose="020F0502020204030204" pitchFamily="34" charset="0"/>
                <a:ea typeface="Calibri" panose="020F0502020204030204" pitchFamily="34" charset="0"/>
              </a:rPr>
              <a:t>emerging plant pests </a:t>
            </a:r>
            <a:r>
              <a:rPr lang="en-ZA" sz="1200" u="sng" dirty="0">
                <a:effectLst/>
                <a:latin typeface="Calibri" panose="020F0502020204030204" pitchFamily="34" charset="0"/>
                <a:ea typeface="Calibri" panose="020F0502020204030204" pitchFamily="34" charset="0"/>
              </a:rPr>
              <a:t>that are </a:t>
            </a:r>
            <a:r>
              <a:rPr lang="en-ZA" sz="1200" b="1" u="sng" dirty="0">
                <a:effectLst/>
                <a:latin typeface="Calibri" panose="020F0502020204030204" pitchFamily="34" charset="0"/>
                <a:ea typeface="Calibri" panose="020F0502020204030204" pitchFamily="34" charset="0"/>
              </a:rPr>
              <a:t>not present </a:t>
            </a:r>
            <a:r>
              <a:rPr lang="en-ZA" sz="1200" u="sng" dirty="0">
                <a:effectLst/>
                <a:latin typeface="Calibri" panose="020F0502020204030204" pitchFamily="34" charset="0"/>
                <a:ea typeface="Calibri" panose="020F0502020204030204" pitchFamily="34" charset="0"/>
              </a:rPr>
              <a:t>in the North American region</a:t>
            </a:r>
            <a:r>
              <a:rPr lang="en-ZA" sz="1200" dirty="0">
                <a:effectLst/>
                <a:latin typeface="Calibri" panose="020F0502020204030204" pitchFamily="34" charset="0"/>
                <a:ea typeface="Calibri" panose="020F0502020204030204" pitchFamily="34" charset="0"/>
              </a:rPr>
              <a:t>. And in most cases, information within these alerts is </a:t>
            </a:r>
            <a:r>
              <a:rPr lang="en-ZA" sz="1200" b="1" u="sng" dirty="0">
                <a:effectLst/>
                <a:latin typeface="Calibri" panose="020F0502020204030204" pitchFamily="34" charset="0"/>
                <a:ea typeface="Calibri" panose="020F0502020204030204" pitchFamily="34" charset="0"/>
              </a:rPr>
              <a:t>not</a:t>
            </a:r>
            <a:r>
              <a:rPr lang="en-ZA" sz="1200" u="sng" dirty="0">
                <a:effectLst/>
                <a:latin typeface="Calibri" panose="020F0502020204030204" pitchFamily="34" charset="0"/>
                <a:ea typeface="Calibri" panose="020F0502020204030204" pitchFamily="34" charset="0"/>
              </a:rPr>
              <a:t> </a:t>
            </a:r>
            <a:r>
              <a:rPr lang="en-ZA" sz="1200" dirty="0">
                <a:effectLst/>
                <a:latin typeface="Calibri" panose="020F0502020204030204" pitchFamily="34" charset="0"/>
                <a:ea typeface="Calibri" panose="020F0502020204030204" pitchFamily="34" charset="0"/>
              </a:rPr>
              <a:t>confirmed with the corresponding National Plant Protection Organization. </a:t>
            </a:r>
            <a:endParaRPr lang="en-US" sz="12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08AA10C2-F2B5-4C74-A860-4A90429E9EB9}" type="slidenum">
              <a:rPr lang="en-US" smtClean="0"/>
              <a:t>9</a:t>
            </a:fld>
            <a:endParaRPr lang="en-US"/>
          </a:p>
        </p:txBody>
      </p:sp>
    </p:spTree>
    <p:extLst>
      <p:ext uri="{BB962C8B-B14F-4D97-AF65-F5344CB8AC3E}">
        <p14:creationId xmlns:p14="http://schemas.microsoft.com/office/powerpoint/2010/main" val="1946592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3103513014"/>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097649673"/>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500986941"/>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84550394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114028444"/>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850529227"/>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396917719"/>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794604742"/>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8768859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370609324"/>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484185827"/>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011867515"/>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620591101"/>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711082229"/>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endParaRPr lang="en-CA">
              <a:solidFill>
                <a:srgbClr val="000000"/>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1757999178"/>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endParaRPr lang="en-CA">
              <a:solidFill>
                <a:srgbClr val="000000"/>
              </a:solidFill>
            </a:endParaRP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233384968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fontAlgn="base">
              <a:spcBef>
                <a:spcPct val="0"/>
              </a:spcBef>
              <a:spcAft>
                <a:spcPct val="0"/>
              </a:spcAft>
              <a:defRPr/>
            </a:pPr>
            <a:endParaRPr lang="en-CA">
              <a:solidFill>
                <a:srgbClr val="000000"/>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fontAlgn="base">
              <a:spcBef>
                <a:spcPct val="0"/>
              </a:spcBef>
              <a:spcAft>
                <a:spcPct val="0"/>
              </a:spcAft>
              <a:defRPr/>
            </a:pPr>
            <a:endParaRPr lang="en-CA">
              <a:solidFill>
                <a:srgbClr val="000000"/>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a:t>
            </a:fld>
            <a:endParaRPr lang="en-CA">
              <a:solidFill>
                <a:srgbClr val="000000"/>
              </a:solidFill>
            </a:endParaRPr>
          </a:p>
        </p:txBody>
      </p:sp>
    </p:spTree>
    <p:extLst>
      <p:ext uri="{BB962C8B-B14F-4D97-AF65-F5344CB8AC3E}">
        <p14:creationId xmlns:p14="http://schemas.microsoft.com/office/powerpoint/2010/main" val="506810745"/>
      </p:ext>
    </p:extLst>
  </p:cSld>
  <p:clrMap bg1="lt1" tx1="dk1" bg2="lt2" tx2="dk2" accent1="accent1" accent2="accent2" accent3="accent3" accent4="accent4" accent5="accent5" accent6="accent6" hlink="hlink" folHlink="folHlink"/>
  <p:sldLayoutIdLst>
    <p:sldLayoutId id="2147484468" r:id="rId1"/>
    <p:sldLayoutId id="2147484469" r:id="rId2"/>
    <p:sldLayoutId id="2147484470" r:id="rId3"/>
    <p:sldLayoutId id="2147484471" r:id="rId4"/>
    <p:sldLayoutId id="2147484472" r:id="rId5"/>
    <p:sldLayoutId id="2147484473" r:id="rId6"/>
    <p:sldLayoutId id="2147484474" r:id="rId7"/>
    <p:sldLayoutId id="2147484475" r:id="rId8"/>
    <p:sldLayoutId id="2147484476" r:id="rId9"/>
    <p:sldLayoutId id="2147484477" r:id="rId10"/>
    <p:sldLayoutId id="2147484478" r:id="rId11"/>
    <p:sldLayoutId id="2147484479" r:id="rId12"/>
    <p:sldLayoutId id="2147484480" r:id="rId13"/>
    <p:sldLayoutId id="2147484481" r:id="rId14"/>
    <p:sldLayoutId id="2147484482" r:id="rId15"/>
    <p:sldLayoutId id="2147484483"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hyperlink" Target="http://www.nappo.or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pestalerts.org/"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11"/>
          <p:cNvSpPr>
            <a:spLocks noGrp="1" noChangeArrowheads="1"/>
          </p:cNvSpPr>
          <p:nvPr>
            <p:ph type="title"/>
          </p:nvPr>
        </p:nvSpPr>
        <p:spPr>
          <a:xfrm>
            <a:off x="2066925" y="2351938"/>
            <a:ext cx="8058150" cy="1900021"/>
          </a:xfrm>
        </p:spPr>
        <p:txBody>
          <a:bodyPr>
            <a:normAutofit fontScale="90000"/>
          </a:bodyPr>
          <a:lstStyle/>
          <a:p>
            <a:pPr algn="ctr"/>
            <a:r>
              <a:rPr lang="en-CA" altLang="en-US" sz="4900" b="1" dirty="0">
                <a:solidFill>
                  <a:schemeClr val="accent1">
                    <a:lumMod val="50000"/>
                  </a:schemeClr>
                </a:solidFill>
                <a:latin typeface="Calibri" panose="020F0502020204030204" pitchFamily="34" charset="0"/>
                <a:cs typeface="Calibri" panose="020F0502020204030204" pitchFamily="34" charset="0"/>
              </a:rPr>
              <a:t>Phytosanitary Alert System (PAS)</a:t>
            </a:r>
            <a:br>
              <a:rPr lang="en-CA" altLang="en-US" sz="4900" b="1" dirty="0">
                <a:solidFill>
                  <a:schemeClr val="accent1">
                    <a:lumMod val="50000"/>
                  </a:schemeClr>
                </a:solidFill>
                <a:latin typeface="Calibri" panose="020F0502020204030204" pitchFamily="34" charset="0"/>
                <a:cs typeface="Calibri" panose="020F0502020204030204" pitchFamily="34" charset="0"/>
              </a:rPr>
            </a:br>
            <a:r>
              <a:rPr lang="en-CA" altLang="en-US" sz="4000" dirty="0">
                <a:solidFill>
                  <a:schemeClr val="tx1"/>
                </a:solidFill>
                <a:latin typeface="Calibri" panose="020F0502020204030204" pitchFamily="34" charset="0"/>
                <a:cs typeface="Calibri" panose="020F0502020204030204" pitchFamily="34" charset="0"/>
              </a:rPr>
              <a:t>PAS Expert Group </a:t>
            </a:r>
            <a:br>
              <a:rPr lang="en-CA" altLang="en-US" sz="4000" dirty="0">
                <a:solidFill>
                  <a:schemeClr val="tx1"/>
                </a:solidFill>
                <a:latin typeface="Calibri" panose="020F0502020204030204" pitchFamily="34" charset="0"/>
                <a:cs typeface="Calibri" panose="020F0502020204030204" pitchFamily="34" charset="0"/>
              </a:rPr>
            </a:br>
            <a:r>
              <a:rPr lang="en-CA" altLang="en-US" sz="4000" dirty="0">
                <a:solidFill>
                  <a:schemeClr val="tx1"/>
                </a:solidFill>
                <a:latin typeface="Calibri" panose="020F0502020204030204" pitchFamily="34" charset="0"/>
                <a:cs typeface="Calibri" panose="020F0502020204030204" pitchFamily="34" charset="0"/>
              </a:rPr>
              <a:t>Progress Report 2024-2025</a:t>
            </a:r>
            <a:endParaRPr lang="en-CA" altLang="en-US" sz="4000" b="1" dirty="0">
              <a:solidFill>
                <a:srgbClr val="0070C0"/>
              </a:solidFill>
              <a:latin typeface="Calibri" panose="020F0502020204030204" pitchFamily="34" charset="0"/>
              <a:cs typeface="Calibri" panose="020F0502020204030204" pitchFamily="34" charset="0"/>
            </a:endParaRPr>
          </a:p>
        </p:txBody>
      </p:sp>
      <p:sp>
        <p:nvSpPr>
          <p:cNvPr id="2" name="Slide Number Placeholder 1"/>
          <p:cNvSpPr>
            <a:spLocks noGrp="1"/>
          </p:cNvSpPr>
          <p:nvPr>
            <p:ph type="sldNum" sz="quarter" idx="12"/>
          </p:nvPr>
        </p:nvSpPr>
        <p:spPr>
          <a:xfrm>
            <a:off x="11277600" y="6305550"/>
            <a:ext cx="683339" cy="365125"/>
          </a:xfrm>
        </p:spPr>
        <p:txBody>
          <a:bodyPr>
            <a:normAutofit/>
          </a:bodyPr>
          <a:lstStyle/>
          <a:p>
            <a:pPr>
              <a:defRPr/>
            </a:pPr>
            <a:fld id="{1B28AE9E-E42A-4ED7-87AD-F7970803D53F}" type="slidenum">
              <a:rPr lang="en-CA" smtClean="0">
                <a:solidFill>
                  <a:srgbClr val="000000"/>
                </a:solidFill>
              </a:rPr>
              <a:pPr>
                <a:defRPr/>
              </a:pPr>
              <a:t>1</a:t>
            </a:fld>
            <a:endParaRPr lang="en-CA">
              <a:solidFill>
                <a:srgbClr val="000000"/>
              </a:solidFill>
            </a:endParaRPr>
          </a:p>
        </p:txBody>
      </p:sp>
      <p:sp>
        <p:nvSpPr>
          <p:cNvPr id="2051" name="Text Box 9"/>
          <p:cNvSpPr txBox="1">
            <a:spLocks noChangeArrowheads="1"/>
          </p:cNvSpPr>
          <p:nvPr/>
        </p:nvSpPr>
        <p:spPr bwMode="auto">
          <a:xfrm>
            <a:off x="2130920" y="4459188"/>
            <a:ext cx="778070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fontAlgn="base" hangingPunct="1">
              <a:spcBef>
                <a:spcPct val="0"/>
              </a:spcBef>
              <a:spcAft>
                <a:spcPct val="0"/>
              </a:spcAft>
              <a:buFontTx/>
              <a:buNone/>
            </a:pPr>
            <a:r>
              <a:rPr lang="en-US" altLang="en-US" sz="2000" b="1" dirty="0">
                <a:latin typeface="Calibri" panose="020F0502020204030204" pitchFamily="34" charset="0"/>
                <a:cs typeface="Calibri" panose="020F0502020204030204" pitchFamily="34" charset="0"/>
              </a:rPr>
              <a:t>Alexandre Blain</a:t>
            </a:r>
          </a:p>
          <a:p>
            <a:pPr algn="ctr" eaLnBrk="1" fontAlgn="base" hangingPunct="1">
              <a:spcBef>
                <a:spcPct val="0"/>
              </a:spcBef>
              <a:spcAft>
                <a:spcPct val="0"/>
              </a:spcAft>
              <a:buFontTx/>
              <a:buNone/>
            </a:pPr>
            <a:r>
              <a:rPr lang="en-US" altLang="en-US" sz="2000" dirty="0">
                <a:latin typeface="Calibri" panose="020F0502020204030204" pitchFamily="34" charset="0"/>
                <a:cs typeface="Calibri" panose="020F0502020204030204" pitchFamily="34" charset="0"/>
              </a:rPr>
              <a:t>CFIA</a:t>
            </a:r>
          </a:p>
        </p:txBody>
      </p:sp>
      <p:sp>
        <p:nvSpPr>
          <p:cNvPr id="2052" name="Text Box 15"/>
          <p:cNvSpPr txBox="1">
            <a:spLocks noChangeArrowheads="1"/>
          </p:cNvSpPr>
          <p:nvPr/>
        </p:nvSpPr>
        <p:spPr bwMode="auto">
          <a:xfrm>
            <a:off x="7467600" y="3001775"/>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endParaRPr>
          </a:p>
        </p:txBody>
      </p:sp>
      <p:sp>
        <p:nvSpPr>
          <p:cNvPr id="9" name="TextBox 8">
            <a:extLst>
              <a:ext uri="{FF2B5EF4-FFF2-40B4-BE49-F238E27FC236}">
                <a16:creationId xmlns:a16="http://schemas.microsoft.com/office/drawing/2014/main" id="{C25EACDB-F5AA-4B9A-9296-9EE45322AAEF}"/>
              </a:ext>
            </a:extLst>
          </p:cNvPr>
          <p:cNvSpPr txBox="1"/>
          <p:nvPr/>
        </p:nvSpPr>
        <p:spPr>
          <a:xfrm>
            <a:off x="3110214" y="5359063"/>
            <a:ext cx="5822118" cy="646331"/>
          </a:xfrm>
          <a:prstGeom prst="rect">
            <a:avLst/>
          </a:prstGeom>
          <a:noFill/>
        </p:spPr>
        <p:txBody>
          <a:bodyPr wrap="square">
            <a:spAutoFit/>
          </a:bodyPr>
          <a:lstStyle/>
          <a:p>
            <a:pPr algn="ctr" eaLnBrk="1" fontAlgn="base" hangingPunct="1">
              <a:spcBef>
                <a:spcPct val="0"/>
              </a:spcBef>
              <a:spcAft>
                <a:spcPct val="0"/>
              </a:spcAft>
              <a:buFontTx/>
              <a:buNone/>
            </a:pP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48</a:t>
            </a:r>
            <a:r>
              <a:rPr lang="en-US" altLang="en-US" sz="1800" baseline="30000" dirty="0">
                <a:solidFill>
                  <a:schemeClr val="tx1">
                    <a:lumMod val="50000"/>
                    <a:lumOff val="50000"/>
                  </a:schemeClr>
                </a:solidFill>
                <a:latin typeface="Calibri" panose="020F0502020204030204" pitchFamily="34" charset="0"/>
                <a:cs typeface="Calibri" panose="020F0502020204030204" pitchFamily="34" charset="0"/>
              </a:rPr>
              <a:t>th</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NAPPO Annual Meeting, October 22, 2025</a:t>
            </a:r>
          </a:p>
          <a:p>
            <a:pPr algn="ctr" eaLnBrk="1" fontAlgn="base" hangingPunct="1">
              <a:spcBef>
                <a:spcPct val="0"/>
              </a:spcBef>
              <a:spcAft>
                <a:spcPct val="0"/>
              </a:spcAft>
              <a:buFontTx/>
              <a:buNone/>
            </a:pP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48</a:t>
            </a:r>
            <a:r>
              <a:rPr lang="en-US" altLang="en-US" baseline="30000" dirty="0">
                <a:solidFill>
                  <a:schemeClr val="tx1">
                    <a:lumMod val="50000"/>
                    <a:lumOff val="50000"/>
                  </a:schemeClr>
                </a:solidFill>
                <a:latin typeface="Calibri" panose="020F0502020204030204" pitchFamily="34" charset="0"/>
                <a:cs typeface="Calibri" panose="020F0502020204030204" pitchFamily="34" charset="0"/>
              </a:rPr>
              <a:t>va</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a:t>
            </a:r>
            <a:r>
              <a:rPr lang="en-US" altLang="en-US" sz="1800" dirty="0" err="1">
                <a:solidFill>
                  <a:schemeClr val="tx1">
                    <a:lumMod val="50000"/>
                    <a:lumOff val="50000"/>
                  </a:schemeClr>
                </a:solidFill>
                <a:latin typeface="Calibri" panose="020F0502020204030204" pitchFamily="34" charset="0"/>
                <a:cs typeface="Calibri" panose="020F0502020204030204" pitchFamily="34" charset="0"/>
              </a:rPr>
              <a:t>Reunión</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a:t>
            </a:r>
            <a:r>
              <a:rPr lang="en-US" altLang="en-US" sz="1800" dirty="0" err="1">
                <a:solidFill>
                  <a:schemeClr val="tx1">
                    <a:lumMod val="50000"/>
                    <a:lumOff val="50000"/>
                  </a:schemeClr>
                </a:solidFill>
                <a:latin typeface="Calibri" panose="020F0502020204030204" pitchFamily="34" charset="0"/>
                <a:cs typeface="Calibri" panose="020F0502020204030204" pitchFamily="34" charset="0"/>
              </a:rPr>
              <a:t>Anual</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de la NAPPO, 22 de </a:t>
            </a:r>
            <a:r>
              <a:rPr lang="en-US" altLang="en-US" sz="1800" dirty="0" err="1">
                <a:solidFill>
                  <a:schemeClr val="tx1">
                    <a:lumMod val="50000"/>
                    <a:lumOff val="50000"/>
                  </a:schemeClr>
                </a:solidFill>
                <a:latin typeface="Calibri" panose="020F0502020204030204" pitchFamily="34" charset="0"/>
                <a:cs typeface="Calibri" panose="020F0502020204030204" pitchFamily="34" charset="0"/>
              </a:rPr>
              <a:t>octubre</a:t>
            </a:r>
            <a:r>
              <a:rPr lang="en-US" altLang="en-US" sz="1800" dirty="0">
                <a:solidFill>
                  <a:schemeClr val="tx1">
                    <a:lumMod val="50000"/>
                    <a:lumOff val="50000"/>
                  </a:schemeClr>
                </a:solidFill>
                <a:latin typeface="Calibri" panose="020F0502020204030204" pitchFamily="34" charset="0"/>
                <a:cs typeface="Calibri" panose="020F0502020204030204" pitchFamily="34" charset="0"/>
              </a:rPr>
              <a:t> del 2025</a:t>
            </a:r>
            <a:endParaRPr lang="en-CA" altLang="en-US" sz="1800" dirty="0">
              <a:solidFill>
                <a:schemeClr val="tx1">
                  <a:lumMod val="50000"/>
                  <a:lumOff val="50000"/>
                </a:schemeClr>
              </a:solidFill>
              <a:latin typeface="Calibri" panose="020F0502020204030204" pitchFamily="34" charset="0"/>
              <a:cs typeface="Calibri" panose="020F0502020204030204" pitchFamily="34" charset="0"/>
            </a:endParaRPr>
          </a:p>
        </p:txBody>
      </p:sp>
      <p:pic>
        <p:nvPicPr>
          <p:cNvPr id="3" name="Picture 2" descr="Logo&#10;&#10;AI-generated content may be incorrect.">
            <a:extLst>
              <a:ext uri="{FF2B5EF4-FFF2-40B4-BE49-F238E27FC236}">
                <a16:creationId xmlns:a16="http://schemas.microsoft.com/office/drawing/2014/main" id="{09AB821E-D1E9-BF25-2EBF-A1EACB2AD7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45415"/>
            <a:ext cx="2209800" cy="2090600"/>
          </a:xfrm>
          <a:prstGeom prst="rect">
            <a:avLst/>
          </a:prstGeom>
          <a:ln>
            <a:noFill/>
          </a:ln>
        </p:spPr>
      </p:pic>
      <p:pic>
        <p:nvPicPr>
          <p:cNvPr id="1026" name="Picture 2">
            <a:extLst>
              <a:ext uri="{FF2B5EF4-FFF2-40B4-BE49-F238E27FC236}">
                <a16:creationId xmlns:a16="http://schemas.microsoft.com/office/drawing/2014/main" id="{6A128A29-CC9C-22D5-1840-65BEBF5C0D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15845" y="304800"/>
            <a:ext cx="3248025" cy="666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7927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AF3CB58-7156-D28B-5320-7BE7FFFE6B0B}"/>
              </a:ext>
            </a:extLst>
          </p:cNvPr>
          <p:cNvSpPr/>
          <p:nvPr/>
        </p:nvSpPr>
        <p:spPr>
          <a:xfrm>
            <a:off x="6908326" y="3001423"/>
            <a:ext cx="4445474" cy="133502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302B19D-5E91-575B-12B0-923048EFE9B5}"/>
              </a:ext>
            </a:extLst>
          </p:cNvPr>
          <p:cNvSpPr/>
          <p:nvPr/>
        </p:nvSpPr>
        <p:spPr>
          <a:xfrm>
            <a:off x="7239000" y="1237364"/>
            <a:ext cx="4114800" cy="133200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1C2468A1-D477-C3C8-E562-DD22B840B7A4}"/>
              </a:ext>
            </a:extLst>
          </p:cNvPr>
          <p:cNvSpPr/>
          <p:nvPr/>
        </p:nvSpPr>
        <p:spPr>
          <a:xfrm>
            <a:off x="5791200" y="4750261"/>
            <a:ext cx="5562600" cy="133502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10</a:t>
            </a:fld>
            <a:endParaRPr lang="en-CA" dirty="0">
              <a:solidFill>
                <a:srgbClr val="000000"/>
              </a:solidFill>
            </a:endParaRPr>
          </a:p>
        </p:txBody>
      </p:sp>
      <p:sp>
        <p:nvSpPr>
          <p:cNvPr id="3" name="Content Placeholder 2">
            <a:extLst>
              <a:ext uri="{FF2B5EF4-FFF2-40B4-BE49-F238E27FC236}">
                <a16:creationId xmlns:a16="http://schemas.microsoft.com/office/drawing/2014/main" id="{B07191A3-F813-FD29-600F-72922475ECCD}"/>
              </a:ext>
            </a:extLst>
          </p:cNvPr>
          <p:cNvSpPr txBox="1">
            <a:spLocks/>
          </p:cNvSpPr>
          <p:nvPr/>
        </p:nvSpPr>
        <p:spPr bwMode="auto">
          <a:xfrm>
            <a:off x="731049" y="1791993"/>
            <a:ext cx="4918509"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Posted 46 official pest reports* </a:t>
            </a:r>
          </a:p>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Ensured a stable and performing system </a:t>
            </a:r>
          </a:p>
          <a:p>
            <a:pPr marL="0" indent="0">
              <a:spcBef>
                <a:spcPts val="0"/>
              </a:spcBef>
              <a:spcAft>
                <a:spcPts val="1500"/>
              </a:spcAft>
              <a:buNone/>
            </a:pPr>
            <a:endParaRPr lang="en-US" altLang="en-US" sz="3600" kern="0"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05CDBF42-A900-37B7-5265-2E0FEAFB5074}"/>
              </a:ext>
            </a:extLst>
          </p:cNvPr>
          <p:cNvSpPr/>
          <p:nvPr/>
        </p:nvSpPr>
        <p:spPr>
          <a:xfrm>
            <a:off x="9372600" y="4296848"/>
            <a:ext cx="2010487" cy="261610"/>
          </a:xfrm>
          <a:prstGeom prst="rect">
            <a:avLst/>
          </a:prstGeom>
        </p:spPr>
        <p:txBody>
          <a:bodyPr wrap="none">
            <a:spAutoFit/>
          </a:bodyPr>
          <a:lstStyle/>
          <a:p>
            <a:pPr algn="r"/>
            <a:r>
              <a:rPr lang="en-US" sz="1100" dirty="0">
                <a:solidFill>
                  <a:schemeClr val="bg1">
                    <a:lumMod val="75000"/>
                  </a:schemeClr>
                </a:solidFill>
                <a:latin typeface="Calibri" panose="020F0502020204030204" pitchFamily="34" charset="0"/>
                <a:cs typeface="Calibri" panose="020F0502020204030204" pitchFamily="34" charset="0"/>
              </a:rPr>
              <a:t>Photo: </a:t>
            </a:r>
            <a:r>
              <a:rPr lang="en-US" sz="1100" dirty="0" err="1">
                <a:solidFill>
                  <a:schemeClr val="bg1">
                    <a:lumMod val="75000"/>
                  </a:schemeClr>
                </a:solidFill>
                <a:latin typeface="Calibri" panose="020F0502020204030204" pitchFamily="34" charset="0"/>
                <a:cs typeface="Calibri" panose="020F0502020204030204" pitchFamily="34" charset="0"/>
              </a:rPr>
              <a:t>aerobird</a:t>
            </a:r>
            <a:r>
              <a:rPr lang="en-US" sz="1100" dirty="0">
                <a:solidFill>
                  <a:schemeClr val="bg1">
                    <a:lumMod val="75000"/>
                  </a:schemeClr>
                </a:solidFill>
                <a:latin typeface="Calibri" panose="020F0502020204030204" pitchFamily="34" charset="0"/>
                <a:cs typeface="Calibri" panose="020F0502020204030204" pitchFamily="34" charset="0"/>
              </a:rPr>
              <a:t>, naturalista.mx</a:t>
            </a:r>
          </a:p>
        </p:txBody>
      </p:sp>
      <p:sp>
        <p:nvSpPr>
          <p:cNvPr id="5" name="Rectangle 4">
            <a:extLst>
              <a:ext uri="{FF2B5EF4-FFF2-40B4-BE49-F238E27FC236}">
                <a16:creationId xmlns:a16="http://schemas.microsoft.com/office/drawing/2014/main" id="{465919ED-3558-5CBE-A00F-2C975415798A}"/>
              </a:ext>
            </a:extLst>
          </p:cNvPr>
          <p:cNvSpPr/>
          <p:nvPr/>
        </p:nvSpPr>
        <p:spPr>
          <a:xfrm>
            <a:off x="7737561" y="1295400"/>
            <a:ext cx="3540039" cy="1200329"/>
          </a:xfrm>
          <a:prstGeom prst="rect">
            <a:avLst/>
          </a:prstGeom>
        </p:spPr>
        <p:txBody>
          <a:bodyPr wrap="square">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“Report of box tree moth (</a:t>
            </a:r>
            <a:r>
              <a:rPr lang="en-US" i="1" dirty="0" err="1">
                <a:solidFill>
                  <a:schemeClr val="accent1">
                    <a:lumMod val="50000"/>
                  </a:schemeClr>
                </a:solidFill>
                <a:latin typeface="Calibri" panose="020F0502020204030204" pitchFamily="34" charset="0"/>
                <a:cs typeface="Calibri" panose="020F0502020204030204" pitchFamily="34" charset="0"/>
              </a:rPr>
              <a:t>Cydalima</a:t>
            </a:r>
            <a:r>
              <a:rPr lang="en-US" i="1" dirty="0">
                <a:solidFill>
                  <a:schemeClr val="accent1">
                    <a:lumMod val="50000"/>
                  </a:schemeClr>
                </a:solidFill>
                <a:latin typeface="Calibri" panose="020F0502020204030204" pitchFamily="34" charset="0"/>
                <a:cs typeface="Calibri" panose="020F0502020204030204" pitchFamily="34" charset="0"/>
              </a:rPr>
              <a:t> </a:t>
            </a:r>
            <a:r>
              <a:rPr lang="en-US" i="1" dirty="0" err="1">
                <a:solidFill>
                  <a:schemeClr val="accent1">
                    <a:lumMod val="50000"/>
                  </a:schemeClr>
                </a:solidFill>
                <a:latin typeface="Calibri" panose="020F0502020204030204" pitchFamily="34" charset="0"/>
                <a:cs typeface="Calibri" panose="020F0502020204030204" pitchFamily="34" charset="0"/>
              </a:rPr>
              <a:t>perspectalis</a:t>
            </a:r>
            <a:r>
              <a:rPr lang="en-US" dirty="0">
                <a:solidFill>
                  <a:schemeClr val="accent1">
                    <a:lumMod val="50000"/>
                  </a:schemeClr>
                </a:solidFill>
                <a:latin typeface="Calibri" panose="020F0502020204030204" pitchFamily="34" charset="0"/>
                <a:cs typeface="Calibri" panose="020F0502020204030204" pitchFamily="34" charset="0"/>
              </a:rPr>
              <a:t>) in Quebec, New Brunswick, and Nova Scotia, Canada”</a:t>
            </a:r>
          </a:p>
        </p:txBody>
      </p:sp>
      <p:sp>
        <p:nvSpPr>
          <p:cNvPr id="6" name="Rectangle 5">
            <a:extLst>
              <a:ext uri="{FF2B5EF4-FFF2-40B4-BE49-F238E27FC236}">
                <a16:creationId xmlns:a16="http://schemas.microsoft.com/office/drawing/2014/main" id="{7CF5E611-7398-081D-F0A0-C97156C990A5}"/>
              </a:ext>
            </a:extLst>
          </p:cNvPr>
          <p:cNvSpPr/>
          <p:nvPr/>
        </p:nvSpPr>
        <p:spPr>
          <a:xfrm>
            <a:off x="6369522" y="4944070"/>
            <a:ext cx="4984278" cy="923330"/>
          </a:xfrm>
          <a:prstGeom prst="rect">
            <a:avLst/>
          </a:prstGeom>
        </p:spPr>
        <p:txBody>
          <a:bodyPr wrap="square">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“Eradication of Mediterranean fruit fly [</a:t>
            </a:r>
            <a:r>
              <a:rPr lang="en-US" i="1" dirty="0">
                <a:solidFill>
                  <a:schemeClr val="accent1">
                    <a:lumMod val="50000"/>
                  </a:schemeClr>
                </a:solidFill>
                <a:latin typeface="Calibri" panose="020F0502020204030204" pitchFamily="34" charset="0"/>
                <a:cs typeface="Calibri" panose="020F0502020204030204" pitchFamily="34" charset="0"/>
              </a:rPr>
              <a:t>Ceratitis capitata</a:t>
            </a:r>
            <a:r>
              <a:rPr lang="en-US" dirty="0">
                <a:solidFill>
                  <a:schemeClr val="accent1">
                    <a:lumMod val="50000"/>
                  </a:schemeClr>
                </a:solidFill>
                <a:latin typeface="Calibri" panose="020F0502020204030204" pitchFamily="34" charset="0"/>
                <a:cs typeface="Calibri" panose="020F0502020204030204" pitchFamily="34" charset="0"/>
              </a:rPr>
              <a:t> (Wiedemann)] in urban areas in Cancun, municipality of Benito Juárez, </a:t>
            </a:r>
            <a:r>
              <a:rPr lang="en-US" dirty="0" err="1">
                <a:solidFill>
                  <a:schemeClr val="accent1">
                    <a:lumMod val="50000"/>
                  </a:schemeClr>
                </a:solidFill>
                <a:latin typeface="Calibri" panose="020F0502020204030204" pitchFamily="34" charset="0"/>
                <a:cs typeface="Calibri" panose="020F0502020204030204" pitchFamily="34" charset="0"/>
              </a:rPr>
              <a:t>Quintana</a:t>
            </a:r>
            <a:r>
              <a:rPr lang="en-US" dirty="0">
                <a:solidFill>
                  <a:schemeClr val="accent1">
                    <a:lumMod val="50000"/>
                  </a:schemeClr>
                </a:solidFill>
                <a:latin typeface="Calibri" panose="020F0502020204030204" pitchFamily="34" charset="0"/>
                <a:cs typeface="Calibri" panose="020F0502020204030204" pitchFamily="34" charset="0"/>
              </a:rPr>
              <a:t> Roo”</a:t>
            </a:r>
          </a:p>
        </p:txBody>
      </p:sp>
      <p:sp>
        <p:nvSpPr>
          <p:cNvPr id="7" name="Rectangle 6">
            <a:extLst>
              <a:ext uri="{FF2B5EF4-FFF2-40B4-BE49-F238E27FC236}">
                <a16:creationId xmlns:a16="http://schemas.microsoft.com/office/drawing/2014/main" id="{6688CFCB-567D-FA8F-A080-2AF9FF8A2815}"/>
              </a:ext>
            </a:extLst>
          </p:cNvPr>
          <p:cNvSpPr/>
          <p:nvPr/>
        </p:nvSpPr>
        <p:spPr>
          <a:xfrm>
            <a:off x="7420606" y="3205824"/>
            <a:ext cx="3989795" cy="923330"/>
          </a:xfrm>
          <a:prstGeom prst="rect">
            <a:avLst/>
          </a:prstGeom>
        </p:spPr>
        <p:txBody>
          <a:bodyPr wrap="square">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a:t>
            </a:r>
            <a:r>
              <a:rPr lang="en-US" i="1" dirty="0" err="1">
                <a:solidFill>
                  <a:schemeClr val="accent1">
                    <a:lumMod val="50000"/>
                  </a:schemeClr>
                </a:solidFill>
                <a:latin typeface="Calibri" panose="020F0502020204030204" pitchFamily="34" charset="0"/>
                <a:cs typeface="Calibri" panose="020F0502020204030204" pitchFamily="34" charset="0"/>
              </a:rPr>
              <a:t>Zeugodacus</a:t>
            </a:r>
            <a:r>
              <a:rPr lang="en-US" i="1" dirty="0">
                <a:solidFill>
                  <a:schemeClr val="accent1">
                    <a:lumMod val="50000"/>
                  </a:schemeClr>
                </a:solidFill>
                <a:latin typeface="Calibri" panose="020F0502020204030204" pitchFamily="34" charset="0"/>
                <a:cs typeface="Calibri" panose="020F0502020204030204" pitchFamily="34" charset="0"/>
              </a:rPr>
              <a:t> tau</a:t>
            </a:r>
            <a:r>
              <a:rPr lang="en-US" dirty="0">
                <a:solidFill>
                  <a:schemeClr val="accent1">
                    <a:lumMod val="50000"/>
                  </a:schemeClr>
                </a:solidFill>
                <a:latin typeface="Calibri" panose="020F0502020204030204" pitchFamily="34" charset="0"/>
                <a:cs typeface="Calibri" panose="020F0502020204030204" pitchFamily="34" charset="0"/>
              </a:rPr>
              <a:t>: APHIS Removes the Quarantine in Los Angeles County, California”</a:t>
            </a:r>
          </a:p>
        </p:txBody>
      </p:sp>
      <p:sp>
        <p:nvSpPr>
          <p:cNvPr id="8" name="Oval 7">
            <a:extLst>
              <a:ext uri="{FF2B5EF4-FFF2-40B4-BE49-F238E27FC236}">
                <a16:creationId xmlns:a16="http://schemas.microsoft.com/office/drawing/2014/main" id="{16E7D42C-613F-A148-F6A3-001066BBFC4E}"/>
              </a:ext>
            </a:extLst>
          </p:cNvPr>
          <p:cNvSpPr/>
          <p:nvPr/>
        </p:nvSpPr>
        <p:spPr>
          <a:xfrm>
            <a:off x="5666402" y="2851762"/>
            <a:ext cx="1737360" cy="173736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D8720AE1-A710-D5BE-859B-B81E5FEFF30D}"/>
              </a:ext>
            </a:extLst>
          </p:cNvPr>
          <p:cNvSpPr/>
          <p:nvPr/>
        </p:nvSpPr>
        <p:spPr>
          <a:xfrm>
            <a:off x="4580077" y="4427982"/>
            <a:ext cx="1737360" cy="1737360"/>
          </a:xfrm>
          <a:prstGeom prst="ellipse">
            <a:avLst/>
          </a:prstGeom>
          <a:blipFill dpi="0" rotWithShape="1">
            <a:blip r:embed="rId4">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AE550F8F-BB66-B874-6A22-D69527A20A5B}"/>
              </a:ext>
            </a:extLst>
          </p:cNvPr>
          <p:cNvSpPr txBox="1"/>
          <p:nvPr/>
        </p:nvSpPr>
        <p:spPr>
          <a:xfrm>
            <a:off x="10363200" y="6034537"/>
            <a:ext cx="1064715" cy="261610"/>
          </a:xfrm>
          <a:prstGeom prst="rect">
            <a:avLst/>
          </a:prstGeom>
          <a:noFill/>
        </p:spPr>
        <p:txBody>
          <a:bodyPr wrap="none" rtlCol="0">
            <a:spAutoFit/>
          </a:bodyPr>
          <a:lstStyle/>
          <a:p>
            <a:pPr algn="r"/>
            <a:r>
              <a:rPr lang="en-US" sz="1100" dirty="0">
                <a:solidFill>
                  <a:schemeClr val="bg1">
                    <a:lumMod val="75000"/>
                  </a:schemeClr>
                </a:solidFill>
                <a:latin typeface="Calibri" panose="020F0502020204030204" pitchFamily="34" charset="0"/>
                <a:cs typeface="Calibri" panose="020F0502020204030204" pitchFamily="34" charset="0"/>
              </a:rPr>
              <a:t>Photo: S. Bauer</a:t>
            </a:r>
          </a:p>
        </p:txBody>
      </p:sp>
      <p:sp>
        <p:nvSpPr>
          <p:cNvPr id="11" name="TextBox 10">
            <a:extLst>
              <a:ext uri="{FF2B5EF4-FFF2-40B4-BE49-F238E27FC236}">
                <a16:creationId xmlns:a16="http://schemas.microsoft.com/office/drawing/2014/main" id="{28339DF0-8199-B1AA-BE09-A171EF218BA9}"/>
              </a:ext>
            </a:extLst>
          </p:cNvPr>
          <p:cNvSpPr txBox="1"/>
          <p:nvPr/>
        </p:nvSpPr>
        <p:spPr>
          <a:xfrm>
            <a:off x="8649438" y="2544709"/>
            <a:ext cx="2780562" cy="261610"/>
          </a:xfrm>
          <a:prstGeom prst="rect">
            <a:avLst/>
          </a:prstGeom>
          <a:noFill/>
        </p:spPr>
        <p:txBody>
          <a:bodyPr wrap="square" rtlCol="0">
            <a:spAutoFit/>
          </a:bodyPr>
          <a:lstStyle/>
          <a:p>
            <a:pPr algn="r"/>
            <a:r>
              <a:rPr lang="en-US" sz="1100" dirty="0">
                <a:solidFill>
                  <a:schemeClr val="bg1">
                    <a:lumMod val="75000"/>
                  </a:schemeClr>
                </a:solidFill>
                <a:latin typeface="Calibri" panose="020F0502020204030204" pitchFamily="34" charset="0"/>
                <a:cs typeface="Calibri" panose="020F0502020204030204" pitchFamily="34" charset="0"/>
              </a:rPr>
              <a:t>Photo: iredding01 /Adobe Stock</a:t>
            </a:r>
          </a:p>
        </p:txBody>
      </p:sp>
      <p:sp>
        <p:nvSpPr>
          <p:cNvPr id="12" name="TextBox 11">
            <a:extLst>
              <a:ext uri="{FF2B5EF4-FFF2-40B4-BE49-F238E27FC236}">
                <a16:creationId xmlns:a16="http://schemas.microsoft.com/office/drawing/2014/main" id="{426E1C4C-11F4-CDCD-7A3A-1D847E6033FD}"/>
              </a:ext>
            </a:extLst>
          </p:cNvPr>
          <p:cNvSpPr txBox="1"/>
          <p:nvPr/>
        </p:nvSpPr>
        <p:spPr>
          <a:xfrm>
            <a:off x="672311" y="6169223"/>
            <a:ext cx="4572000" cy="307777"/>
          </a:xfrm>
          <a:prstGeom prst="rect">
            <a:avLst/>
          </a:prstGeom>
          <a:noFill/>
        </p:spPr>
        <p:txBody>
          <a:bodyPr wrap="square" rtlCol="0">
            <a:spAutoFit/>
          </a:bodyPr>
          <a:lstStyle/>
          <a:p>
            <a:r>
              <a:rPr lang="en-US" sz="1400" b="1" dirty="0">
                <a:solidFill>
                  <a:schemeClr val="accent2">
                    <a:lumMod val="50000"/>
                  </a:schemeClr>
                </a:solidFill>
                <a:latin typeface="Calibri" panose="020F0502020204030204" pitchFamily="34" charset="0"/>
                <a:cs typeface="Calibri" panose="020F0502020204030204" pitchFamily="34" charset="0"/>
              </a:rPr>
              <a:t>*Include records from October 2024 to September 2025. </a:t>
            </a:r>
          </a:p>
        </p:txBody>
      </p:sp>
      <p:sp>
        <p:nvSpPr>
          <p:cNvPr id="13" name="Oval 12">
            <a:extLst>
              <a:ext uri="{FF2B5EF4-FFF2-40B4-BE49-F238E27FC236}">
                <a16:creationId xmlns:a16="http://schemas.microsoft.com/office/drawing/2014/main" id="{E3C9913A-F980-6918-1A94-27BC06D9DFB9}"/>
              </a:ext>
            </a:extLst>
          </p:cNvPr>
          <p:cNvSpPr/>
          <p:nvPr/>
        </p:nvSpPr>
        <p:spPr>
          <a:xfrm>
            <a:off x="6019800" y="989063"/>
            <a:ext cx="1737360" cy="1737360"/>
          </a:xfrm>
          <a:prstGeom prst="ellipse">
            <a:avLst/>
          </a:prstGeom>
          <a:blipFill dpi="0" rotWithShape="1">
            <a:blip r:embed="rId5">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8CFD2DAF-B245-EAA2-D1F2-5A9FCB2D6903}"/>
              </a:ext>
            </a:extLst>
          </p:cNvPr>
          <p:cNvGrpSpPr/>
          <p:nvPr/>
        </p:nvGrpSpPr>
        <p:grpSpPr>
          <a:xfrm>
            <a:off x="0" y="0"/>
            <a:ext cx="12192000" cy="1062531"/>
            <a:chOff x="0" y="0"/>
            <a:chExt cx="12192000" cy="1062531"/>
          </a:xfrm>
        </p:grpSpPr>
        <p:sp>
          <p:nvSpPr>
            <p:cNvPr id="15" name="Rectangle 14">
              <a:extLst>
                <a:ext uri="{FF2B5EF4-FFF2-40B4-BE49-F238E27FC236}">
                  <a16:creationId xmlns:a16="http://schemas.microsoft.com/office/drawing/2014/main" id="{83A7F142-E7FD-8BBF-AF5E-78979E49BFB9}"/>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6" name="1 Título">
              <a:extLst>
                <a:ext uri="{FF2B5EF4-FFF2-40B4-BE49-F238E27FC236}">
                  <a16:creationId xmlns:a16="http://schemas.microsoft.com/office/drawing/2014/main" id="{4F9F8BE5-D334-3D95-92D0-5CC83C7516A0}"/>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Progress during 2024-2025</a:t>
              </a:r>
            </a:p>
          </p:txBody>
        </p:sp>
        <p:cxnSp>
          <p:nvCxnSpPr>
            <p:cNvPr id="17" name="Straight Connector 16">
              <a:extLst>
                <a:ext uri="{FF2B5EF4-FFF2-40B4-BE49-F238E27FC236}">
                  <a16:creationId xmlns:a16="http://schemas.microsoft.com/office/drawing/2014/main" id="{0694F39F-0B14-CA94-8BF9-5E5AE69CE1DD}"/>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587001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11</a:t>
            </a:fld>
            <a:endParaRPr lang="en-CA" dirty="0">
              <a:solidFill>
                <a:srgbClr val="000000"/>
              </a:solidFill>
            </a:endParaRPr>
          </a:p>
        </p:txBody>
      </p:sp>
      <p:sp>
        <p:nvSpPr>
          <p:cNvPr id="4" name="Content Placeholder 2">
            <a:extLst>
              <a:ext uri="{FF2B5EF4-FFF2-40B4-BE49-F238E27FC236}">
                <a16:creationId xmlns:a16="http://schemas.microsoft.com/office/drawing/2014/main" id="{D2808B62-0DFB-BC00-0ADD-2A98D646E02B}"/>
              </a:ext>
            </a:extLst>
          </p:cNvPr>
          <p:cNvSpPr txBox="1">
            <a:spLocks/>
          </p:cNvSpPr>
          <p:nvPr/>
        </p:nvSpPr>
        <p:spPr bwMode="auto">
          <a:xfrm>
            <a:off x="685800" y="1225471"/>
            <a:ext cx="4444260" cy="5301777"/>
          </a:xfrm>
          <a:prstGeom prst="rect">
            <a:avLst/>
          </a:prstGeom>
          <a:noFill/>
          <a:ln>
            <a:noFill/>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285750" indent="-285750" eaLnBrk="1" hangingPunct="1">
              <a:spcBef>
                <a:spcPts val="0"/>
              </a:spcBef>
              <a:spcAft>
                <a:spcPts val="1500"/>
              </a:spcAft>
              <a:buClr>
                <a:schemeClr val="accent1"/>
              </a:buClr>
              <a:buSzPct val="115000"/>
              <a:buFont typeface="Arial"/>
              <a:buChar char="•"/>
            </a:pPr>
            <a:r>
              <a:rPr lang="en-US" sz="3600" dirty="0">
                <a:solidFill>
                  <a:schemeClr val="tx1">
                    <a:lumMod val="85000"/>
                    <a:lumOff val="15000"/>
                  </a:schemeClr>
                </a:solidFill>
                <a:latin typeface="Calibri" panose="020F0502020204030204" pitchFamily="34" charset="0"/>
                <a:cs typeface="Calibri" panose="020F0502020204030204" pitchFamily="34" charset="0"/>
              </a:rPr>
              <a:t>Updated PAS subscribers monthly</a:t>
            </a:r>
          </a:p>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Reports linked to  International Phytosanitary Portal</a:t>
            </a:r>
          </a:p>
          <a:p>
            <a:pPr marL="285750" indent="-285750" eaLnBrk="1" hangingPunct="1">
              <a:spcBef>
                <a:spcPts val="0"/>
              </a:spcBef>
              <a:spcAft>
                <a:spcPts val="1500"/>
              </a:spcAft>
              <a:buClr>
                <a:schemeClr val="accent1"/>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2293 subscribers: 59 additional users for the year</a:t>
            </a:r>
            <a:endParaRPr lang="en-CA" altLang="en-US" sz="3600" dirty="0">
              <a:solidFill>
                <a:schemeClr val="tx1">
                  <a:lumMod val="85000"/>
                  <a:lumOff val="15000"/>
                </a:schemeClr>
              </a:solidFill>
              <a:latin typeface="Calibri" panose="020F0502020204030204" pitchFamily="34" charset="0"/>
              <a:cs typeface="Calibri" panose="020F0502020204030204" pitchFamily="34" charset="0"/>
            </a:endParaRPr>
          </a:p>
        </p:txBody>
      </p:sp>
      <p:sp>
        <p:nvSpPr>
          <p:cNvPr id="5" name="TextBox 4">
            <a:extLst>
              <a:ext uri="{FF2B5EF4-FFF2-40B4-BE49-F238E27FC236}">
                <a16:creationId xmlns:a16="http://schemas.microsoft.com/office/drawing/2014/main" id="{F8DAB186-72B6-B386-1AE1-67353327354D}"/>
              </a:ext>
            </a:extLst>
          </p:cNvPr>
          <p:cNvSpPr txBox="1"/>
          <p:nvPr/>
        </p:nvSpPr>
        <p:spPr>
          <a:xfrm>
            <a:off x="7857899" y="5872118"/>
            <a:ext cx="4486501" cy="300082"/>
          </a:xfrm>
          <a:prstGeom prst="rect">
            <a:avLst/>
          </a:prstGeom>
          <a:noFill/>
        </p:spPr>
        <p:txBody>
          <a:bodyPr wrap="square" rtlCol="0">
            <a:spAutoFit/>
          </a:bodyPr>
          <a:lstStyle/>
          <a:p>
            <a:r>
              <a:rPr lang="en-US" sz="1350" b="1" dirty="0">
                <a:solidFill>
                  <a:schemeClr val="accent2">
                    <a:lumMod val="50000"/>
                  </a:schemeClr>
                </a:solidFill>
                <a:latin typeface="Calibri" panose="020F0502020204030204" pitchFamily="34" charset="0"/>
                <a:cs typeface="Calibri" panose="020F0502020204030204" pitchFamily="34" charset="0"/>
              </a:rPr>
              <a:t>*Include records from October 2024 to September 2025. </a:t>
            </a:r>
          </a:p>
        </p:txBody>
      </p:sp>
      <p:graphicFrame>
        <p:nvGraphicFramePr>
          <p:cNvPr id="6" name="Chart 5">
            <a:extLst>
              <a:ext uri="{FF2B5EF4-FFF2-40B4-BE49-F238E27FC236}">
                <a16:creationId xmlns:a16="http://schemas.microsoft.com/office/drawing/2014/main" id="{E83CEB5E-E5A4-BF75-E512-B51DFE713528}"/>
              </a:ext>
            </a:extLst>
          </p:cNvPr>
          <p:cNvGraphicFramePr/>
          <p:nvPr>
            <p:extLst>
              <p:ext uri="{D42A27DB-BD31-4B8C-83A1-F6EECF244321}">
                <p14:modId xmlns:p14="http://schemas.microsoft.com/office/powerpoint/2010/main" val="657524535"/>
              </p:ext>
            </p:extLst>
          </p:nvPr>
        </p:nvGraphicFramePr>
        <p:xfrm>
          <a:off x="5029200" y="971789"/>
          <a:ext cx="393192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6B681B6E-3310-F2EE-EC0C-B9E9B7FD9DD6}"/>
              </a:ext>
            </a:extLst>
          </p:cNvPr>
          <p:cNvGraphicFramePr>
            <a:graphicFrameLocks noGrp="1"/>
          </p:cNvGraphicFramePr>
          <p:nvPr>
            <p:extLst>
              <p:ext uri="{D42A27DB-BD31-4B8C-83A1-F6EECF244321}">
                <p14:modId xmlns:p14="http://schemas.microsoft.com/office/powerpoint/2010/main" val="158501396"/>
              </p:ext>
            </p:extLst>
          </p:nvPr>
        </p:nvGraphicFramePr>
        <p:xfrm>
          <a:off x="7934099" y="1796375"/>
          <a:ext cx="3814398" cy="4039274"/>
        </p:xfrm>
        <a:graphic>
          <a:graphicData uri="http://schemas.openxmlformats.org/drawingml/2006/table">
            <a:tbl>
              <a:tblPr firstRow="1" firstCol="1" bandRow="1">
                <a:tableStyleId>{1E171933-4619-4E11-9A3F-F7608DF75F80}</a:tableStyleId>
              </a:tblPr>
              <a:tblGrid>
                <a:gridCol w="1579438">
                  <a:extLst>
                    <a:ext uri="{9D8B030D-6E8A-4147-A177-3AD203B41FA5}">
                      <a16:colId xmlns:a16="http://schemas.microsoft.com/office/drawing/2014/main" val="3832125673"/>
                    </a:ext>
                  </a:extLst>
                </a:gridCol>
                <a:gridCol w="1169954">
                  <a:extLst>
                    <a:ext uri="{9D8B030D-6E8A-4147-A177-3AD203B41FA5}">
                      <a16:colId xmlns:a16="http://schemas.microsoft.com/office/drawing/2014/main" val="781523489"/>
                    </a:ext>
                  </a:extLst>
                </a:gridCol>
                <a:gridCol w="1065006">
                  <a:extLst>
                    <a:ext uri="{9D8B030D-6E8A-4147-A177-3AD203B41FA5}">
                      <a16:colId xmlns:a16="http://schemas.microsoft.com/office/drawing/2014/main" val="900606423"/>
                    </a:ext>
                  </a:extLst>
                </a:gridCol>
              </a:tblGrid>
              <a:tr h="636654">
                <a:tc>
                  <a:txBody>
                    <a:bodyPr/>
                    <a:lstStyle/>
                    <a:p>
                      <a:pPr marL="0" marR="0" algn="ctr">
                        <a:spcBef>
                          <a:spcPts val="0"/>
                        </a:spcBef>
                        <a:spcAft>
                          <a:spcPts val="0"/>
                        </a:spcAft>
                      </a:pPr>
                      <a:r>
                        <a:rPr lang="en-US" sz="1900" b="1" dirty="0">
                          <a:solidFill>
                            <a:schemeClr val="bg1"/>
                          </a:solidFill>
                          <a:effectLst/>
                        </a:rPr>
                        <a:t>Organization Type</a:t>
                      </a:r>
                      <a:endParaRPr lang="en-US"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bg1"/>
                          </a:solidFill>
                          <a:effectLst/>
                        </a:rPr>
                        <a:t>Total</a:t>
                      </a:r>
                      <a:endParaRPr lang="en-US"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bg1"/>
                          </a:solidFill>
                          <a:effectLst/>
                        </a:rPr>
                        <a:t>24-25*</a:t>
                      </a:r>
                      <a:endParaRPr lang="en-US" sz="19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1819185361"/>
                  </a:ext>
                </a:extLst>
              </a:tr>
              <a:tr h="420613">
                <a:tc>
                  <a:txBody>
                    <a:bodyPr/>
                    <a:lstStyle/>
                    <a:p>
                      <a:pPr marL="0" marR="0">
                        <a:spcBef>
                          <a:spcPts val="0"/>
                        </a:spcBef>
                        <a:spcAft>
                          <a:spcPts val="0"/>
                        </a:spcAft>
                      </a:pPr>
                      <a:r>
                        <a:rPr lang="en-US" sz="1900" b="1" dirty="0">
                          <a:solidFill>
                            <a:schemeClr val="tx1"/>
                          </a:solidFill>
                          <a:effectLst/>
                        </a:rPr>
                        <a:t>Personal</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1213</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29</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316871601"/>
                  </a:ext>
                </a:extLst>
              </a:tr>
              <a:tr h="420613">
                <a:tc>
                  <a:txBody>
                    <a:bodyPr/>
                    <a:lstStyle/>
                    <a:p>
                      <a:pPr marL="0" marR="0">
                        <a:spcBef>
                          <a:spcPts val="0"/>
                        </a:spcBef>
                        <a:spcAft>
                          <a:spcPts val="0"/>
                        </a:spcAft>
                      </a:pPr>
                      <a:r>
                        <a:rPr lang="en-US" sz="1900" b="1" dirty="0">
                          <a:solidFill>
                            <a:schemeClr val="tx1"/>
                          </a:solidFill>
                          <a:effectLst/>
                        </a:rPr>
                        <a:t>Government</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291</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15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2221231948"/>
                  </a:ext>
                </a:extLst>
              </a:tr>
              <a:tr h="420613">
                <a:tc>
                  <a:txBody>
                    <a:bodyPr/>
                    <a:lstStyle/>
                    <a:p>
                      <a:pPr marL="0" marR="0">
                        <a:spcBef>
                          <a:spcPts val="0"/>
                        </a:spcBef>
                        <a:spcAft>
                          <a:spcPts val="0"/>
                        </a:spcAft>
                      </a:pPr>
                      <a:r>
                        <a:rPr lang="en-US" sz="1900" b="1" dirty="0">
                          <a:solidFill>
                            <a:schemeClr val="tx1"/>
                          </a:solidFill>
                          <a:effectLst/>
                        </a:rPr>
                        <a:t>Academia</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95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3</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2044763083"/>
                  </a:ext>
                </a:extLst>
              </a:tr>
              <a:tr h="420613">
                <a:tc>
                  <a:txBody>
                    <a:bodyPr/>
                    <a:lstStyle/>
                    <a:p>
                      <a:pPr marL="0" marR="0">
                        <a:spcBef>
                          <a:spcPts val="0"/>
                        </a:spcBef>
                        <a:spcAft>
                          <a:spcPts val="0"/>
                        </a:spcAft>
                      </a:pPr>
                      <a:r>
                        <a:rPr lang="en-US" sz="1900" b="1" dirty="0">
                          <a:solidFill>
                            <a:schemeClr val="tx1"/>
                          </a:solidFill>
                          <a:effectLst/>
                        </a:rPr>
                        <a:t>NPPO</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87</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1</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3592945270"/>
                  </a:ext>
                </a:extLst>
              </a:tr>
              <a:tr h="420613">
                <a:tc>
                  <a:txBody>
                    <a:bodyPr/>
                    <a:lstStyle/>
                    <a:p>
                      <a:pPr marL="0" marR="0">
                        <a:spcBef>
                          <a:spcPts val="0"/>
                        </a:spcBef>
                        <a:spcAft>
                          <a:spcPts val="0"/>
                        </a:spcAft>
                      </a:pPr>
                      <a:r>
                        <a:rPr lang="en-US" sz="1900" b="1" dirty="0">
                          <a:solidFill>
                            <a:schemeClr val="tx1"/>
                          </a:solidFill>
                          <a:effectLst/>
                        </a:rPr>
                        <a:t>Industry</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44</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6</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3718584691"/>
                  </a:ext>
                </a:extLst>
              </a:tr>
              <a:tr h="420613">
                <a:tc>
                  <a:txBody>
                    <a:bodyPr/>
                    <a:lstStyle/>
                    <a:p>
                      <a:pPr marL="0" marR="0">
                        <a:spcBef>
                          <a:spcPts val="0"/>
                        </a:spcBef>
                        <a:spcAft>
                          <a:spcPts val="0"/>
                        </a:spcAft>
                      </a:pPr>
                      <a:r>
                        <a:rPr lang="en-US" sz="1900" b="1" dirty="0">
                          <a:solidFill>
                            <a:schemeClr val="tx1"/>
                          </a:solidFill>
                          <a:effectLst/>
                        </a:rPr>
                        <a:t>NGO</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9</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3</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2660577436"/>
                  </a:ext>
                </a:extLst>
              </a:tr>
              <a:tr h="420613">
                <a:tc>
                  <a:txBody>
                    <a:bodyPr/>
                    <a:lstStyle/>
                    <a:p>
                      <a:pPr marL="0" marR="0">
                        <a:spcBef>
                          <a:spcPts val="0"/>
                        </a:spcBef>
                        <a:spcAft>
                          <a:spcPts val="0"/>
                        </a:spcAft>
                      </a:pPr>
                      <a:r>
                        <a:rPr lang="en-US" sz="1900" b="1" dirty="0">
                          <a:solidFill>
                            <a:schemeClr val="tx1"/>
                          </a:solidFill>
                          <a:effectLst/>
                        </a:rPr>
                        <a:t>RPPO</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5</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2</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3770565157"/>
                  </a:ext>
                </a:extLst>
              </a:tr>
              <a:tr h="420613">
                <a:tc>
                  <a:txBody>
                    <a:bodyPr/>
                    <a:lstStyle/>
                    <a:p>
                      <a:pPr marL="0" marR="0">
                        <a:spcBef>
                          <a:spcPts val="0"/>
                        </a:spcBef>
                        <a:spcAft>
                          <a:spcPts val="0"/>
                        </a:spcAft>
                      </a:pPr>
                      <a:r>
                        <a:rPr lang="en-US" sz="1900" b="1" dirty="0">
                          <a:solidFill>
                            <a:schemeClr val="tx1"/>
                          </a:solidFill>
                          <a:effectLst/>
                        </a:rPr>
                        <a:t>Unknown</a:t>
                      </a:r>
                      <a:endParaRPr lang="en-US" sz="1900" b="1" i="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548</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tc>
                  <a:txBody>
                    <a:bodyPr/>
                    <a:lstStyle/>
                    <a:p>
                      <a:pPr marL="0" marR="0" algn="ctr">
                        <a:spcBef>
                          <a:spcPts val="0"/>
                        </a:spcBef>
                        <a:spcAft>
                          <a:spcPts val="0"/>
                        </a:spcAft>
                      </a:pPr>
                      <a:r>
                        <a:rPr lang="en-US" sz="1900" b="1" dirty="0">
                          <a:solidFill>
                            <a:schemeClr val="tx1"/>
                          </a:solidFill>
                          <a:effectLst/>
                        </a:rPr>
                        <a:t>0</a:t>
                      </a:r>
                      <a:endParaRPr lang="en-US" sz="1900" b="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tc>
                <a:extLst>
                  <a:ext uri="{0D108BD9-81ED-4DB2-BD59-A6C34878D82A}">
                    <a16:rowId xmlns:a16="http://schemas.microsoft.com/office/drawing/2014/main" val="3322037744"/>
                  </a:ext>
                </a:extLst>
              </a:tr>
            </a:tbl>
          </a:graphicData>
        </a:graphic>
      </p:graphicFrame>
      <p:grpSp>
        <p:nvGrpSpPr>
          <p:cNvPr id="8" name="Group 7">
            <a:extLst>
              <a:ext uri="{FF2B5EF4-FFF2-40B4-BE49-F238E27FC236}">
                <a16:creationId xmlns:a16="http://schemas.microsoft.com/office/drawing/2014/main" id="{3C00373F-77F7-7EC5-13BF-819C35648295}"/>
              </a:ext>
            </a:extLst>
          </p:cNvPr>
          <p:cNvGrpSpPr/>
          <p:nvPr/>
        </p:nvGrpSpPr>
        <p:grpSpPr>
          <a:xfrm>
            <a:off x="0" y="0"/>
            <a:ext cx="12192000" cy="1062531"/>
            <a:chOff x="0" y="0"/>
            <a:chExt cx="12192000" cy="1062531"/>
          </a:xfrm>
        </p:grpSpPr>
        <p:sp>
          <p:nvSpPr>
            <p:cNvPr id="9" name="Rectangle 8">
              <a:extLst>
                <a:ext uri="{FF2B5EF4-FFF2-40B4-BE49-F238E27FC236}">
                  <a16:creationId xmlns:a16="http://schemas.microsoft.com/office/drawing/2014/main" id="{185E6D2E-8EF9-12D8-74FE-5887FAD37376}"/>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0" name="1 Título">
              <a:extLst>
                <a:ext uri="{FF2B5EF4-FFF2-40B4-BE49-F238E27FC236}">
                  <a16:creationId xmlns:a16="http://schemas.microsoft.com/office/drawing/2014/main" id="{483F4E17-F9C3-4585-4792-E61860C70351}"/>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Progress during 2024-2025</a:t>
              </a:r>
            </a:p>
          </p:txBody>
        </p:sp>
        <p:cxnSp>
          <p:nvCxnSpPr>
            <p:cNvPr id="11" name="Straight Connector 10">
              <a:extLst>
                <a:ext uri="{FF2B5EF4-FFF2-40B4-BE49-F238E27FC236}">
                  <a16:creationId xmlns:a16="http://schemas.microsoft.com/office/drawing/2014/main" id="{D27A50CA-C56B-FEC8-A54B-148F30D4554E}"/>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03817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DD5A71-56E4-9B69-8E6A-19ACBE05125E}"/>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AD30249-1CCF-7F42-E185-3EBA9EE8425E}"/>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12</a:t>
            </a:fld>
            <a:endParaRPr lang="en-CA" dirty="0">
              <a:solidFill>
                <a:srgbClr val="000000"/>
              </a:solidFill>
            </a:endParaRPr>
          </a:p>
        </p:txBody>
      </p:sp>
      <p:sp>
        <p:nvSpPr>
          <p:cNvPr id="4" name="Content Placeholder 2">
            <a:extLst>
              <a:ext uri="{FF2B5EF4-FFF2-40B4-BE49-F238E27FC236}">
                <a16:creationId xmlns:a16="http://schemas.microsoft.com/office/drawing/2014/main" id="{188D2426-7C31-16F2-7DF2-CB43A126323F}"/>
              </a:ext>
            </a:extLst>
          </p:cNvPr>
          <p:cNvSpPr txBox="1">
            <a:spLocks/>
          </p:cNvSpPr>
          <p:nvPr/>
        </p:nvSpPr>
        <p:spPr>
          <a:xfrm>
            <a:off x="801572" y="1276641"/>
            <a:ext cx="4847376" cy="4327524"/>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1500"/>
              </a:spcAft>
            </a:pPr>
            <a:r>
              <a:rPr lang="en-US" altLang="en-US" sz="3600" dirty="0">
                <a:latin typeface="Calibri" panose="020F0502020204030204" pitchFamily="34" charset="0"/>
                <a:cs typeface="Calibri" panose="020F0502020204030204" pitchFamily="34" charset="0"/>
              </a:rPr>
              <a:t>Continue posting reports to meet pest reporting obligations under the IPPC.</a:t>
            </a:r>
          </a:p>
          <a:p>
            <a:pPr>
              <a:spcBef>
                <a:spcPts val="0"/>
              </a:spcBef>
              <a:spcAft>
                <a:spcPts val="1500"/>
              </a:spcAft>
            </a:pPr>
            <a:r>
              <a:rPr lang="en-US" altLang="en-US" sz="3600" dirty="0">
                <a:latin typeface="Calibri" panose="020F0502020204030204" pitchFamily="34" charset="0"/>
                <a:cs typeface="Calibri" panose="020F0502020204030204" pitchFamily="34" charset="0"/>
              </a:rPr>
              <a:t>Continue facilitating awareness of non-indigenous plant pest species.</a:t>
            </a:r>
          </a:p>
          <a:p>
            <a:pPr marL="0" indent="0">
              <a:spcBef>
                <a:spcPts val="0"/>
              </a:spcBef>
              <a:spcAft>
                <a:spcPts val="1500"/>
              </a:spcAft>
              <a:buFont typeface="Arial"/>
              <a:buNone/>
            </a:pPr>
            <a:endParaRPr lang="en-US" altLang="en-US" sz="3600" dirty="0">
              <a:latin typeface="Calibri" panose="020F0502020204030204" pitchFamily="34" charset="0"/>
              <a:cs typeface="Calibri" panose="020F0502020204030204" pitchFamily="34" charset="0"/>
            </a:endParaRPr>
          </a:p>
        </p:txBody>
      </p:sp>
      <p:grpSp>
        <p:nvGrpSpPr>
          <p:cNvPr id="17" name="Group 16">
            <a:extLst>
              <a:ext uri="{FF2B5EF4-FFF2-40B4-BE49-F238E27FC236}">
                <a16:creationId xmlns:a16="http://schemas.microsoft.com/office/drawing/2014/main" id="{B295CE5D-5E13-FC7C-6E63-0F07CBA45368}"/>
              </a:ext>
            </a:extLst>
          </p:cNvPr>
          <p:cNvGrpSpPr/>
          <p:nvPr/>
        </p:nvGrpSpPr>
        <p:grpSpPr>
          <a:xfrm>
            <a:off x="0" y="0"/>
            <a:ext cx="12192000" cy="1062531"/>
            <a:chOff x="0" y="0"/>
            <a:chExt cx="12192000" cy="1062531"/>
          </a:xfrm>
        </p:grpSpPr>
        <p:sp>
          <p:nvSpPr>
            <p:cNvPr id="18" name="Rectangle 17">
              <a:extLst>
                <a:ext uri="{FF2B5EF4-FFF2-40B4-BE49-F238E27FC236}">
                  <a16:creationId xmlns:a16="http://schemas.microsoft.com/office/drawing/2014/main" id="{F88D72DB-CDEA-92B7-12AD-0D99FDD24AF6}"/>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1 Título">
              <a:extLst>
                <a:ext uri="{FF2B5EF4-FFF2-40B4-BE49-F238E27FC236}">
                  <a16:creationId xmlns:a16="http://schemas.microsoft.com/office/drawing/2014/main" id="{A55315C7-AF2B-8450-CEC0-A0904343CC40}"/>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Progress during 2024-2025</a:t>
              </a:r>
            </a:p>
          </p:txBody>
        </p:sp>
        <p:cxnSp>
          <p:nvCxnSpPr>
            <p:cNvPr id="20" name="Straight Connector 19">
              <a:extLst>
                <a:ext uri="{FF2B5EF4-FFF2-40B4-BE49-F238E27FC236}">
                  <a16:creationId xmlns:a16="http://schemas.microsoft.com/office/drawing/2014/main" id="{487FD0F6-363A-8C01-106A-FBE298D565FC}"/>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0" name="Picture 39">
            <a:extLst>
              <a:ext uri="{FF2B5EF4-FFF2-40B4-BE49-F238E27FC236}">
                <a16:creationId xmlns:a16="http://schemas.microsoft.com/office/drawing/2014/main" id="{E7C0E746-1A9B-3B00-D95D-D9F4AD9C99DC}"/>
              </a:ext>
            </a:extLst>
          </p:cNvPr>
          <p:cNvPicPr>
            <a:picLocks noChangeAspect="1"/>
          </p:cNvPicPr>
          <p:nvPr/>
        </p:nvPicPr>
        <p:blipFill>
          <a:blip r:embed="rId3"/>
          <a:stretch>
            <a:fillRect/>
          </a:stretch>
        </p:blipFill>
        <p:spPr>
          <a:xfrm>
            <a:off x="6066692" y="1288364"/>
            <a:ext cx="5210908" cy="5227381"/>
          </a:xfrm>
          <a:prstGeom prst="rect">
            <a:avLst/>
          </a:prstGeom>
        </p:spPr>
      </p:pic>
    </p:spTree>
    <p:extLst>
      <p:ext uri="{BB962C8B-B14F-4D97-AF65-F5344CB8AC3E}">
        <p14:creationId xmlns:p14="http://schemas.microsoft.com/office/powerpoint/2010/main" val="320070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BFB6522A-678A-AACC-28B0-1E6783B67BFC}"/>
              </a:ext>
            </a:extLst>
          </p:cNvPr>
          <p:cNvPicPr>
            <a:picLocks noChangeAspect="1"/>
          </p:cNvPicPr>
          <p:nvPr/>
        </p:nvPicPr>
        <p:blipFill>
          <a:blip r:embed="rId3"/>
          <a:stretch>
            <a:fillRect/>
          </a:stretch>
        </p:blipFill>
        <p:spPr>
          <a:xfrm>
            <a:off x="1903393" y="960235"/>
            <a:ext cx="9906000" cy="1105693"/>
          </a:xfrm>
          <a:prstGeom prst="rect">
            <a:avLst/>
          </a:prstGeom>
        </p:spPr>
      </p:pic>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13</a:t>
            </a:fld>
            <a:endParaRPr lang="en-CA" dirty="0">
              <a:solidFill>
                <a:srgbClr val="000000"/>
              </a:solidFill>
            </a:endParaRPr>
          </a:p>
        </p:txBody>
      </p:sp>
      <p:sp>
        <p:nvSpPr>
          <p:cNvPr id="3" name="Oval 2">
            <a:extLst>
              <a:ext uri="{FF2B5EF4-FFF2-40B4-BE49-F238E27FC236}">
                <a16:creationId xmlns:a16="http://schemas.microsoft.com/office/drawing/2014/main" id="{EE7A232C-10CA-103A-5110-F4F5616B3A14}"/>
              </a:ext>
            </a:extLst>
          </p:cNvPr>
          <p:cNvSpPr/>
          <p:nvPr/>
        </p:nvSpPr>
        <p:spPr>
          <a:xfrm>
            <a:off x="685800" y="2396550"/>
            <a:ext cx="6012283" cy="339465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5ECD5EBF-D43E-E5AB-8334-2F4880B7EDED}"/>
              </a:ext>
            </a:extLst>
          </p:cNvPr>
          <p:cNvSpPr txBox="1">
            <a:spLocks/>
          </p:cNvSpPr>
          <p:nvPr/>
        </p:nvSpPr>
        <p:spPr>
          <a:xfrm>
            <a:off x="1379246" y="2808137"/>
            <a:ext cx="5522495" cy="2766918"/>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spcBef>
                <a:spcPts val="0"/>
              </a:spcBef>
              <a:buFont typeface="Arial"/>
              <a:buNone/>
            </a:pPr>
            <a:r>
              <a:rPr lang="en-US" sz="3200" b="1" dirty="0">
                <a:latin typeface="Calibri" panose="020F0502020204030204" pitchFamily="34" charset="0"/>
                <a:cs typeface="Calibri" panose="020F0502020204030204" pitchFamily="34" charset="0"/>
              </a:rPr>
              <a:t>For latest postings:</a:t>
            </a:r>
          </a:p>
          <a:p>
            <a:pPr marL="398463" indent="-398463">
              <a:spcBef>
                <a:spcPts val="0"/>
              </a:spcBef>
              <a:spcAft>
                <a:spcPts val="1000"/>
              </a:spcAft>
              <a:buFont typeface="+mj-lt"/>
              <a:buAutoNum type="arabicPeriod"/>
            </a:pPr>
            <a:r>
              <a:rPr lang="en-US" altLang="en-US" sz="3000" dirty="0">
                <a:latin typeface="Calibri" panose="020F0502020204030204" pitchFamily="34" charset="0"/>
                <a:cs typeface="Calibri" panose="020F0502020204030204" pitchFamily="34" charset="0"/>
              </a:rPr>
              <a:t>Visit the NAPPO site</a:t>
            </a:r>
          </a:p>
          <a:p>
            <a:pPr marL="398463" indent="-398463">
              <a:spcBef>
                <a:spcPts val="0"/>
              </a:spcBef>
              <a:spcAft>
                <a:spcPts val="1000"/>
              </a:spcAft>
              <a:buFont typeface="+mj-lt"/>
              <a:buAutoNum type="arabicPeriod"/>
            </a:pPr>
            <a:r>
              <a:rPr lang="en-US" altLang="en-US" sz="3000" dirty="0">
                <a:latin typeface="Calibri" panose="020F0502020204030204" pitchFamily="34" charset="0"/>
                <a:cs typeface="Calibri" panose="020F0502020204030204" pitchFamily="34" charset="0"/>
              </a:rPr>
              <a:t>Click on ‘Alerts’ tab</a:t>
            </a:r>
          </a:p>
          <a:p>
            <a:pPr marL="398463" indent="-398463">
              <a:spcBef>
                <a:spcPts val="0"/>
              </a:spcBef>
              <a:spcAft>
                <a:spcPts val="1000"/>
              </a:spcAft>
              <a:buFont typeface="+mj-lt"/>
              <a:buAutoNum type="arabicPeriod"/>
            </a:pPr>
            <a:r>
              <a:rPr lang="en-US" altLang="en-US" sz="3000" dirty="0">
                <a:latin typeface="Calibri" panose="020F0502020204030204" pitchFamily="34" charset="0"/>
                <a:cs typeface="Calibri" panose="020F0502020204030204" pitchFamily="34" charset="0"/>
              </a:rPr>
              <a:t>On PAS, click on ‘Subscribe’</a:t>
            </a:r>
            <a:endParaRPr lang="en-US" sz="30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A5781E94-D513-AE1D-AC39-F13C62ABB815}"/>
              </a:ext>
            </a:extLst>
          </p:cNvPr>
          <p:cNvPicPr>
            <a:picLocks noChangeAspect="1"/>
          </p:cNvPicPr>
          <p:nvPr/>
        </p:nvPicPr>
        <p:blipFill rotWithShape="1">
          <a:blip r:embed="rId4"/>
          <a:srcRect r="29284" b="33678"/>
          <a:stretch/>
        </p:blipFill>
        <p:spPr>
          <a:xfrm>
            <a:off x="7048595" y="2273701"/>
            <a:ext cx="4455695" cy="2831699"/>
          </a:xfrm>
          <a:prstGeom prst="rect">
            <a:avLst/>
          </a:prstGeom>
          <a:ln>
            <a:solidFill>
              <a:schemeClr val="bg1">
                <a:lumMod val="50000"/>
              </a:schemeClr>
            </a:solidFill>
          </a:ln>
        </p:spPr>
      </p:pic>
      <p:sp>
        <p:nvSpPr>
          <p:cNvPr id="8" name="Arrow: Left 7">
            <a:extLst>
              <a:ext uri="{FF2B5EF4-FFF2-40B4-BE49-F238E27FC236}">
                <a16:creationId xmlns:a16="http://schemas.microsoft.com/office/drawing/2014/main" id="{F222D54B-A991-2F76-438F-10C556DDCBF9}"/>
              </a:ext>
            </a:extLst>
          </p:cNvPr>
          <p:cNvSpPr/>
          <p:nvPr/>
        </p:nvSpPr>
        <p:spPr>
          <a:xfrm rot="20199381">
            <a:off x="10606822" y="1213082"/>
            <a:ext cx="819852" cy="394592"/>
          </a:xfrm>
          <a:prstGeom prst="lef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075D9F1-E3AF-8486-316C-D4948D88D25A}"/>
              </a:ext>
            </a:extLst>
          </p:cNvPr>
          <p:cNvSpPr/>
          <p:nvPr/>
        </p:nvSpPr>
        <p:spPr>
          <a:xfrm>
            <a:off x="9906000" y="1624796"/>
            <a:ext cx="609600" cy="286116"/>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C91DCC-009D-6080-DB08-BD07DBA5E8C9}"/>
              </a:ext>
            </a:extLst>
          </p:cNvPr>
          <p:cNvSpPr/>
          <p:nvPr/>
        </p:nvSpPr>
        <p:spPr>
          <a:xfrm>
            <a:off x="9871696" y="3177460"/>
            <a:ext cx="573504" cy="276224"/>
          </a:xfrm>
          <a:prstGeom prst="rect">
            <a:avLst/>
          </a:prstGeom>
          <a:noFill/>
          <a:ln w="5715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Left 10">
            <a:extLst>
              <a:ext uri="{FF2B5EF4-FFF2-40B4-BE49-F238E27FC236}">
                <a16:creationId xmlns:a16="http://schemas.microsoft.com/office/drawing/2014/main" id="{979A1CDE-8B79-CE28-A9EF-084988CF38E4}"/>
              </a:ext>
            </a:extLst>
          </p:cNvPr>
          <p:cNvSpPr/>
          <p:nvPr/>
        </p:nvSpPr>
        <p:spPr>
          <a:xfrm rot="20389624">
            <a:off x="10595034" y="2841402"/>
            <a:ext cx="636843" cy="378453"/>
          </a:xfrm>
          <a:prstGeom prst="leftArrow">
            <a:avLst/>
          </a:prstGeom>
          <a:solidFill>
            <a:srgbClr val="FF99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8087F6A8-ABAA-B8D8-C2C4-7E362837D0AC}"/>
              </a:ext>
            </a:extLst>
          </p:cNvPr>
          <p:cNvSpPr txBox="1"/>
          <p:nvPr/>
        </p:nvSpPr>
        <p:spPr>
          <a:xfrm>
            <a:off x="456090" y="5953780"/>
            <a:ext cx="11008895" cy="523220"/>
          </a:xfrm>
          <a:prstGeom prst="rect">
            <a:avLst/>
          </a:prstGeom>
          <a:noFill/>
        </p:spPr>
        <p:txBody>
          <a:bodyPr wrap="square">
            <a:spAutoFit/>
          </a:bodyPr>
          <a:lstStyle/>
          <a:p>
            <a:pPr marL="0" indent="0">
              <a:buNone/>
            </a:pPr>
            <a:r>
              <a:rPr lang="en-US" sz="2800" b="1" dirty="0">
                <a:latin typeface="Calibri" panose="020F0502020204030204" pitchFamily="34" charset="0"/>
                <a:cs typeface="Calibri" panose="020F0502020204030204" pitchFamily="34" charset="0"/>
              </a:rPr>
              <a:t>    For further information: Please contact:   </a:t>
            </a:r>
            <a:r>
              <a:rPr lang="en-US" sz="2800" dirty="0">
                <a:latin typeface="Calibri" panose="020F0502020204030204" pitchFamily="34" charset="0"/>
                <a:cs typeface="Calibri" panose="020F0502020204030204" pitchFamily="34" charset="0"/>
              </a:rPr>
              <a:t>paschair@NAPPO.org</a:t>
            </a:r>
          </a:p>
        </p:txBody>
      </p:sp>
      <p:grpSp>
        <p:nvGrpSpPr>
          <p:cNvPr id="13" name="Group 12">
            <a:extLst>
              <a:ext uri="{FF2B5EF4-FFF2-40B4-BE49-F238E27FC236}">
                <a16:creationId xmlns:a16="http://schemas.microsoft.com/office/drawing/2014/main" id="{D8F015B2-A84D-04AB-C80B-FD81E702B15C}"/>
              </a:ext>
            </a:extLst>
          </p:cNvPr>
          <p:cNvGrpSpPr/>
          <p:nvPr/>
        </p:nvGrpSpPr>
        <p:grpSpPr>
          <a:xfrm>
            <a:off x="0" y="0"/>
            <a:ext cx="12192000" cy="1062531"/>
            <a:chOff x="0" y="0"/>
            <a:chExt cx="12192000" cy="1062531"/>
          </a:xfrm>
        </p:grpSpPr>
        <p:sp>
          <p:nvSpPr>
            <p:cNvPr id="14" name="Rectangle 13">
              <a:extLst>
                <a:ext uri="{FF2B5EF4-FFF2-40B4-BE49-F238E27FC236}">
                  <a16:creationId xmlns:a16="http://schemas.microsoft.com/office/drawing/2014/main" id="{A54A9220-97C6-6FF4-5297-7775E832F2B9}"/>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5" name="1 Título">
              <a:extLst>
                <a:ext uri="{FF2B5EF4-FFF2-40B4-BE49-F238E27FC236}">
                  <a16:creationId xmlns:a16="http://schemas.microsoft.com/office/drawing/2014/main" id="{BD094FCD-7405-414D-D5BB-9590912648E5}"/>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Subscribe to the PAS!</a:t>
              </a:r>
            </a:p>
          </p:txBody>
        </p:sp>
        <p:cxnSp>
          <p:nvCxnSpPr>
            <p:cNvPr id="16" name="Straight Connector 15">
              <a:extLst>
                <a:ext uri="{FF2B5EF4-FFF2-40B4-BE49-F238E27FC236}">
                  <a16:creationId xmlns:a16="http://schemas.microsoft.com/office/drawing/2014/main" id="{6464E18C-CE59-4EF5-C562-9D27B3BC2EE9}"/>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119241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14</a:t>
            </a:fld>
            <a:endParaRPr lang="en-CA" dirty="0">
              <a:solidFill>
                <a:srgbClr val="000000"/>
              </a:solidFill>
            </a:endParaRPr>
          </a:p>
        </p:txBody>
      </p:sp>
      <p:grpSp>
        <p:nvGrpSpPr>
          <p:cNvPr id="3" name="Group 2">
            <a:extLst>
              <a:ext uri="{FF2B5EF4-FFF2-40B4-BE49-F238E27FC236}">
                <a16:creationId xmlns:a16="http://schemas.microsoft.com/office/drawing/2014/main" id="{109A6CFD-1A94-E627-BD68-56A03BF0DCFD}"/>
              </a:ext>
            </a:extLst>
          </p:cNvPr>
          <p:cNvGrpSpPr/>
          <p:nvPr/>
        </p:nvGrpSpPr>
        <p:grpSpPr>
          <a:xfrm>
            <a:off x="0" y="0"/>
            <a:ext cx="12192000" cy="1062531"/>
            <a:chOff x="0" y="0"/>
            <a:chExt cx="12192000" cy="1062531"/>
          </a:xfrm>
        </p:grpSpPr>
        <p:sp>
          <p:nvSpPr>
            <p:cNvPr id="4" name="Rectangle 3">
              <a:extLst>
                <a:ext uri="{FF2B5EF4-FFF2-40B4-BE49-F238E27FC236}">
                  <a16:creationId xmlns:a16="http://schemas.microsoft.com/office/drawing/2014/main" id="{BEA14897-E0B2-41E0-4E5F-FF324C5820B8}"/>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1 Título">
              <a:extLst>
                <a:ext uri="{FF2B5EF4-FFF2-40B4-BE49-F238E27FC236}">
                  <a16:creationId xmlns:a16="http://schemas.microsoft.com/office/drawing/2014/main" id="{B5AB18EA-6DC5-BABF-8AF6-9CD2B35FD9BA}"/>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Subscribe to the PAS!</a:t>
              </a:r>
            </a:p>
          </p:txBody>
        </p:sp>
        <p:cxnSp>
          <p:nvCxnSpPr>
            <p:cNvPr id="6" name="Straight Connector 5">
              <a:extLst>
                <a:ext uri="{FF2B5EF4-FFF2-40B4-BE49-F238E27FC236}">
                  <a16:creationId xmlns:a16="http://schemas.microsoft.com/office/drawing/2014/main" id="{BCC2CD06-965D-543C-EAF6-98B6911C11E3}"/>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Rectangle 8">
            <a:extLst>
              <a:ext uri="{FF2B5EF4-FFF2-40B4-BE49-F238E27FC236}">
                <a16:creationId xmlns:a16="http://schemas.microsoft.com/office/drawing/2014/main" id="{D88E36F9-B948-3A72-CA08-7F3736107FE7}"/>
              </a:ext>
            </a:extLst>
          </p:cNvPr>
          <p:cNvSpPr txBox="1">
            <a:spLocks noChangeArrowheads="1"/>
          </p:cNvSpPr>
          <p:nvPr/>
        </p:nvSpPr>
        <p:spPr>
          <a:xfrm>
            <a:off x="381000" y="1168426"/>
            <a:ext cx="6562497" cy="3695700"/>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lvl="1" indent="-285750" defTabSz="457200">
              <a:lnSpc>
                <a:spcPct val="100000"/>
              </a:lnSpc>
              <a:spcBef>
                <a:spcPts val="0"/>
              </a:spcBef>
              <a:spcAft>
                <a:spcPts val="1500"/>
              </a:spcAft>
              <a:buClr>
                <a:schemeClr val="accent1"/>
              </a:buClr>
              <a:buSzPct val="115000"/>
              <a:buFont typeface="Arial"/>
              <a:buChar char="•"/>
              <a:defRPr/>
            </a:pPr>
            <a:r>
              <a:rPr lang="en-CA" sz="3600" b="1" dirty="0">
                <a:solidFill>
                  <a:schemeClr val="tx1">
                    <a:lumMod val="85000"/>
                    <a:lumOff val="15000"/>
                  </a:schemeClr>
                </a:solidFill>
                <a:latin typeface="Calibri" panose="020F0502020204030204" pitchFamily="34" charset="0"/>
                <a:cs typeface="Calibri" panose="020F0502020204030204" pitchFamily="34" charset="0"/>
              </a:rPr>
              <a:t>Continue collaborating </a:t>
            </a:r>
            <a:br>
              <a:rPr lang="en-CA" sz="3600" b="1" dirty="0">
                <a:solidFill>
                  <a:schemeClr val="tx1">
                    <a:lumMod val="85000"/>
                    <a:lumOff val="15000"/>
                  </a:schemeClr>
                </a:solidFill>
                <a:latin typeface="Calibri" panose="020F0502020204030204" pitchFamily="34" charset="0"/>
                <a:cs typeface="Calibri" panose="020F0502020204030204" pitchFamily="34" charset="0"/>
              </a:rPr>
            </a:br>
            <a:r>
              <a:rPr lang="en-CA" sz="3600" dirty="0">
                <a:solidFill>
                  <a:schemeClr val="tx1">
                    <a:lumMod val="85000"/>
                    <a:lumOff val="15000"/>
                  </a:schemeClr>
                </a:solidFill>
                <a:latin typeface="Calibri" panose="020F0502020204030204" pitchFamily="34" charset="0"/>
                <a:cs typeface="Calibri" panose="020F0502020204030204" pitchFamily="34" charset="0"/>
              </a:rPr>
              <a:t>with NAPPO</a:t>
            </a:r>
          </a:p>
          <a:p>
            <a:pPr marL="285750" lvl="1" indent="-285750" defTabSz="457200">
              <a:lnSpc>
                <a:spcPct val="100000"/>
              </a:lnSpc>
              <a:spcBef>
                <a:spcPts val="0"/>
              </a:spcBef>
              <a:spcAft>
                <a:spcPts val="1500"/>
              </a:spcAft>
              <a:buClr>
                <a:schemeClr val="accent1"/>
              </a:buClr>
              <a:buSzPct val="115000"/>
              <a:buFont typeface="Arial"/>
              <a:buChar char="•"/>
              <a:defRPr/>
            </a:pPr>
            <a:r>
              <a:rPr lang="en-CA" sz="3600" dirty="0">
                <a:solidFill>
                  <a:schemeClr val="tx1">
                    <a:lumMod val="85000"/>
                    <a:lumOff val="15000"/>
                  </a:schemeClr>
                </a:solidFill>
                <a:latin typeface="Calibri" panose="020F0502020204030204" pitchFamily="34" charset="0"/>
                <a:cs typeface="Calibri" panose="020F0502020204030204" pitchFamily="34" charset="0"/>
              </a:rPr>
              <a:t>Your input is </a:t>
            </a:r>
            <a:r>
              <a:rPr lang="en-CA" sz="3600" b="1" dirty="0">
                <a:solidFill>
                  <a:schemeClr val="tx1">
                    <a:lumMod val="85000"/>
                    <a:lumOff val="15000"/>
                  </a:schemeClr>
                </a:solidFill>
                <a:latin typeface="Calibri" panose="020F0502020204030204" pitchFamily="34" charset="0"/>
                <a:cs typeface="Calibri" panose="020F0502020204030204" pitchFamily="34" charset="0"/>
              </a:rPr>
              <a:t>extremely valuable</a:t>
            </a:r>
          </a:p>
          <a:p>
            <a:pPr marL="285750" lvl="1" indent="-285750" defTabSz="457200">
              <a:lnSpc>
                <a:spcPct val="100000"/>
              </a:lnSpc>
              <a:spcBef>
                <a:spcPts val="0"/>
              </a:spcBef>
              <a:spcAft>
                <a:spcPts val="1500"/>
              </a:spcAft>
              <a:buClr>
                <a:schemeClr val="accent1"/>
              </a:buClr>
              <a:buSzPct val="115000"/>
              <a:buFont typeface="Arial"/>
              <a:buChar char="•"/>
              <a:defRPr/>
            </a:pPr>
            <a:r>
              <a:rPr lang="en-CA" sz="3600" dirty="0">
                <a:solidFill>
                  <a:schemeClr val="tx1">
                    <a:lumMod val="85000"/>
                    <a:lumOff val="15000"/>
                  </a:schemeClr>
                </a:solidFill>
                <a:latin typeface="Calibri" panose="020F0502020204030204" pitchFamily="34" charset="0"/>
                <a:cs typeface="Calibri" panose="020F0502020204030204" pitchFamily="34" charset="0"/>
              </a:rPr>
              <a:t>For more </a:t>
            </a:r>
            <a:r>
              <a:rPr lang="en-CA" sz="3600" b="1" dirty="0">
                <a:solidFill>
                  <a:schemeClr val="tx1">
                    <a:lumMod val="85000"/>
                    <a:lumOff val="15000"/>
                  </a:schemeClr>
                </a:solidFill>
                <a:latin typeface="Calibri" panose="020F0502020204030204" pitchFamily="34" charset="0"/>
                <a:cs typeface="Calibri" panose="020F0502020204030204" pitchFamily="34" charset="0"/>
              </a:rPr>
              <a:t>information, </a:t>
            </a:r>
            <a:br>
              <a:rPr lang="en-CA" sz="3600" b="1" dirty="0">
                <a:solidFill>
                  <a:schemeClr val="tx1">
                    <a:lumMod val="85000"/>
                    <a:lumOff val="15000"/>
                  </a:schemeClr>
                </a:solidFill>
                <a:latin typeface="Calibri" panose="020F0502020204030204" pitchFamily="34" charset="0"/>
                <a:cs typeface="Calibri" panose="020F0502020204030204" pitchFamily="34" charset="0"/>
              </a:rPr>
            </a:br>
            <a:r>
              <a:rPr lang="en-CA" sz="3600" b="1" dirty="0">
                <a:solidFill>
                  <a:schemeClr val="tx1">
                    <a:lumMod val="85000"/>
                    <a:lumOff val="15000"/>
                  </a:schemeClr>
                </a:solidFill>
                <a:latin typeface="Calibri" panose="020F0502020204030204" pitchFamily="34" charset="0"/>
                <a:cs typeface="Calibri" panose="020F0502020204030204" pitchFamily="34" charset="0"/>
              </a:rPr>
              <a:t>please visit </a:t>
            </a:r>
            <a:r>
              <a:rPr lang="en-CA" sz="3600" b="1" dirty="0">
                <a:solidFill>
                  <a:srgbClr val="CC33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www.nappo.org</a:t>
            </a:r>
            <a:r>
              <a:rPr lang="en-CA" sz="3600" b="1" dirty="0">
                <a:solidFill>
                  <a:srgbClr val="CC3300"/>
                </a:solidFill>
                <a:latin typeface="Calibri" panose="020F0502020204030204" pitchFamily="34" charset="0"/>
                <a:cs typeface="Calibri" panose="020F0502020204030204" pitchFamily="34" charset="0"/>
              </a:rPr>
              <a:t> </a:t>
            </a:r>
            <a:r>
              <a:rPr lang="en-CA" sz="3600" b="1" dirty="0">
                <a:latin typeface="Calibri" panose="020F0502020204030204" pitchFamily="34" charset="0"/>
                <a:cs typeface="Calibri" panose="020F0502020204030204" pitchFamily="34" charset="0"/>
              </a:rPr>
              <a:t>and</a:t>
            </a:r>
            <a:r>
              <a:rPr lang="en-CA" sz="3600" b="1" dirty="0">
                <a:solidFill>
                  <a:srgbClr val="CC3300"/>
                </a:solidFill>
                <a:latin typeface="Calibri" panose="020F0502020204030204" pitchFamily="34" charset="0"/>
                <a:cs typeface="Calibri" panose="020F0502020204030204" pitchFamily="34" charset="0"/>
              </a:rPr>
              <a:t> </a:t>
            </a:r>
            <a:r>
              <a:rPr lang="en-CA" sz="3600" b="1" dirty="0">
                <a:solidFill>
                  <a:srgbClr val="CC33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www.pestalerts.org</a:t>
            </a:r>
            <a:endParaRPr lang="en-CA" sz="3600" b="1" dirty="0">
              <a:solidFill>
                <a:srgbClr val="CC3300"/>
              </a:solidFill>
              <a:latin typeface="Calibri" panose="020F0502020204030204" pitchFamily="34" charset="0"/>
              <a:cs typeface="Calibri" panose="020F0502020204030204" pitchFamily="34" charset="0"/>
            </a:endParaRPr>
          </a:p>
        </p:txBody>
      </p:sp>
      <p:sp>
        <p:nvSpPr>
          <p:cNvPr id="52" name="Oval 51">
            <a:extLst>
              <a:ext uri="{FF2B5EF4-FFF2-40B4-BE49-F238E27FC236}">
                <a16:creationId xmlns:a16="http://schemas.microsoft.com/office/drawing/2014/main" id="{6503EBBB-DEC6-CEEB-BFA5-C86FCC8BAE3B}"/>
              </a:ext>
            </a:extLst>
          </p:cNvPr>
          <p:cNvSpPr/>
          <p:nvPr/>
        </p:nvSpPr>
        <p:spPr>
          <a:xfrm>
            <a:off x="6510451" y="2569561"/>
            <a:ext cx="5038497" cy="3970939"/>
          </a:xfrm>
          <a:prstGeom prst="ellipse">
            <a:avLst/>
          </a:pr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78654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8F909C-0CD0-775F-46F4-239AA5CEA439}"/>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D9A6322-9593-65EC-E335-8ADDE172741A}"/>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15</a:t>
            </a:fld>
            <a:endParaRPr lang="en-CA" dirty="0">
              <a:solidFill>
                <a:srgbClr val="000000"/>
              </a:solidFill>
            </a:endParaRPr>
          </a:p>
        </p:txBody>
      </p:sp>
      <p:grpSp>
        <p:nvGrpSpPr>
          <p:cNvPr id="3" name="Group 2">
            <a:extLst>
              <a:ext uri="{FF2B5EF4-FFF2-40B4-BE49-F238E27FC236}">
                <a16:creationId xmlns:a16="http://schemas.microsoft.com/office/drawing/2014/main" id="{B65086DB-8F06-7FDD-50F9-F927530DAF8A}"/>
              </a:ext>
            </a:extLst>
          </p:cNvPr>
          <p:cNvGrpSpPr/>
          <p:nvPr/>
        </p:nvGrpSpPr>
        <p:grpSpPr>
          <a:xfrm>
            <a:off x="0" y="0"/>
            <a:ext cx="12192000" cy="858143"/>
            <a:chOff x="0" y="0"/>
            <a:chExt cx="12192000" cy="858143"/>
          </a:xfrm>
        </p:grpSpPr>
        <p:sp>
          <p:nvSpPr>
            <p:cNvPr id="4" name="Rectangle 3">
              <a:extLst>
                <a:ext uri="{FF2B5EF4-FFF2-40B4-BE49-F238E27FC236}">
                  <a16:creationId xmlns:a16="http://schemas.microsoft.com/office/drawing/2014/main" id="{77911DFD-D553-E9A5-7536-4FA61D017D7F}"/>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cxnSp>
          <p:nvCxnSpPr>
            <p:cNvPr id="6" name="Straight Connector 5">
              <a:extLst>
                <a:ext uri="{FF2B5EF4-FFF2-40B4-BE49-F238E27FC236}">
                  <a16:creationId xmlns:a16="http://schemas.microsoft.com/office/drawing/2014/main" id="{16D33954-1259-FF09-63F1-44023A8CF0C1}"/>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49" name="Picture 48">
            <a:extLst>
              <a:ext uri="{FF2B5EF4-FFF2-40B4-BE49-F238E27FC236}">
                <a16:creationId xmlns:a16="http://schemas.microsoft.com/office/drawing/2014/main" id="{6B43FB02-A10A-1A46-26B1-1355BA843AF9}"/>
              </a:ext>
            </a:extLst>
          </p:cNvPr>
          <p:cNvPicPr>
            <a:picLocks noChangeAspect="1"/>
          </p:cNvPicPr>
          <p:nvPr/>
        </p:nvPicPr>
        <p:blipFill>
          <a:blip r:embed="rId3"/>
          <a:stretch>
            <a:fillRect/>
          </a:stretch>
        </p:blipFill>
        <p:spPr>
          <a:xfrm>
            <a:off x="1066800" y="1304236"/>
            <a:ext cx="7637178" cy="5242126"/>
          </a:xfrm>
          <a:prstGeom prst="rect">
            <a:avLst/>
          </a:prstGeom>
        </p:spPr>
      </p:pic>
    </p:spTree>
    <p:extLst>
      <p:ext uri="{BB962C8B-B14F-4D97-AF65-F5344CB8AC3E}">
        <p14:creationId xmlns:p14="http://schemas.microsoft.com/office/powerpoint/2010/main" val="2883190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87CFDA1D-DD2E-1E5C-243A-32889E738D8B}"/>
              </a:ext>
            </a:extLst>
          </p:cNvPr>
          <p:cNvSpPr/>
          <p:nvPr/>
        </p:nvSpPr>
        <p:spPr>
          <a:xfrm>
            <a:off x="6307638" y="1066800"/>
            <a:ext cx="5122362" cy="5096181"/>
          </a:xfrm>
          <a:prstGeom prst="roundRect">
            <a:avLst>
              <a:gd name="adj" fmla="val 3785"/>
            </a:avLst>
          </a:prstGeom>
          <a:solidFill>
            <a:schemeClr val="accent1">
              <a:lumMod val="20000"/>
              <a:lumOff val="80000"/>
            </a:schemeClr>
          </a:solidFill>
          <a:ln>
            <a:noFill/>
          </a:ln>
          <a:effectLst>
            <a:outerShdw blurRad="241300" dist="88900" dir="10800000" algn="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3400" b="1">
              <a:solidFill>
                <a:schemeClr val="tx1"/>
              </a:solidFill>
              <a:latin typeface="Calibri" panose="020F0502020204030204" pitchFamily="34" charset="0"/>
              <a:cs typeface="Calibri" panose="020F0502020204030204" pitchFamily="34" charset="0"/>
            </a:endParaRPr>
          </a:p>
        </p:txBody>
      </p:sp>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2</a:t>
            </a:fld>
            <a:endParaRPr lang="en-CA" dirty="0">
              <a:solidFill>
                <a:srgbClr val="000000"/>
              </a:solidFill>
            </a:endParaRPr>
          </a:p>
        </p:txBody>
      </p:sp>
      <p:sp>
        <p:nvSpPr>
          <p:cNvPr id="3" name="Content Placeholder 2">
            <a:extLst>
              <a:ext uri="{FF2B5EF4-FFF2-40B4-BE49-F238E27FC236}">
                <a16:creationId xmlns:a16="http://schemas.microsoft.com/office/drawing/2014/main" id="{2D38EC37-8C9B-0399-6FBE-14E5E0202004}"/>
              </a:ext>
            </a:extLst>
          </p:cNvPr>
          <p:cNvSpPr txBox="1">
            <a:spLocks/>
          </p:cNvSpPr>
          <p:nvPr/>
        </p:nvSpPr>
        <p:spPr>
          <a:xfrm>
            <a:off x="783675" y="1305028"/>
            <a:ext cx="5348517" cy="4992246"/>
          </a:xfrm>
          <a:prstGeom prst="rect">
            <a:avLst/>
          </a:prstGeom>
          <a:ln>
            <a:noFill/>
          </a:ln>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defTabSz="457200">
              <a:lnSpc>
                <a:spcPct val="100000"/>
              </a:lnSpc>
              <a:spcBef>
                <a:spcPct val="20000"/>
              </a:spcBef>
              <a:spcAft>
                <a:spcPts val="600"/>
              </a:spcAft>
              <a:buClr>
                <a:schemeClr val="accent1">
                  <a:lumMod val="75000"/>
                </a:schemeClr>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Expert Group oversees the system’s information</a:t>
            </a:r>
          </a:p>
          <a:p>
            <a:pPr marL="285750" indent="-285750" defTabSz="457200">
              <a:lnSpc>
                <a:spcPct val="100000"/>
              </a:lnSpc>
              <a:spcBef>
                <a:spcPct val="20000"/>
              </a:spcBef>
              <a:spcAft>
                <a:spcPts val="600"/>
              </a:spcAft>
              <a:buClr>
                <a:schemeClr val="accent1">
                  <a:lumMod val="75000"/>
                </a:schemeClr>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Composed of members from each NAPPO country NPPO </a:t>
            </a:r>
          </a:p>
          <a:p>
            <a:pPr marL="285750" indent="-285750" defTabSz="457200">
              <a:lnSpc>
                <a:spcPct val="100000"/>
              </a:lnSpc>
              <a:spcBef>
                <a:spcPct val="20000"/>
              </a:spcBef>
              <a:spcAft>
                <a:spcPts val="600"/>
              </a:spcAft>
              <a:buClr>
                <a:schemeClr val="accent1">
                  <a:lumMod val="75000"/>
                </a:schemeClr>
              </a:buClr>
              <a:buSzPct val="115000"/>
              <a:buFont typeface="Arial"/>
              <a:buChar char="•"/>
            </a:pPr>
            <a:r>
              <a:rPr lang="en-US" altLang="en-US" sz="3600" dirty="0">
                <a:solidFill>
                  <a:schemeClr val="tx1">
                    <a:lumMod val="85000"/>
                    <a:lumOff val="15000"/>
                  </a:schemeClr>
                </a:solidFill>
                <a:latin typeface="Calibri" panose="020F0502020204030204" pitchFamily="34" charset="0"/>
                <a:cs typeface="Calibri" panose="020F0502020204030204" pitchFamily="34" charset="0"/>
              </a:rPr>
              <a:t>System platform housed at NAPPO Secretariat</a:t>
            </a:r>
          </a:p>
          <a:p>
            <a:pPr marL="0" indent="0">
              <a:buFont typeface="Arial" panose="020B0604020202020204" pitchFamily="34" charset="0"/>
              <a:buNone/>
            </a:pPr>
            <a:endParaRPr lang="en-US" altLang="en-US" sz="3600" dirty="0"/>
          </a:p>
        </p:txBody>
      </p:sp>
      <p:sp>
        <p:nvSpPr>
          <p:cNvPr id="8" name="Content Placeholder 2">
            <a:extLst>
              <a:ext uri="{FF2B5EF4-FFF2-40B4-BE49-F238E27FC236}">
                <a16:creationId xmlns:a16="http://schemas.microsoft.com/office/drawing/2014/main" id="{0059A5A1-6307-7AFC-DCEE-1D7FD5D8D112}"/>
              </a:ext>
            </a:extLst>
          </p:cNvPr>
          <p:cNvSpPr txBox="1">
            <a:spLocks/>
          </p:cNvSpPr>
          <p:nvPr/>
        </p:nvSpPr>
        <p:spPr>
          <a:xfrm>
            <a:off x="7700616" y="1204207"/>
            <a:ext cx="3805584" cy="5044193"/>
          </a:xfrm>
          <a:prstGeom prst="rect">
            <a:avLst/>
          </a:prstGeom>
          <a:ln>
            <a:no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en-US" sz="3200" b="1" dirty="0"/>
              <a:t> </a:t>
            </a:r>
            <a:r>
              <a:rPr lang="en-US" altLang="en-US" b="1" dirty="0">
                <a:latin typeface="Calibri" panose="020F0502020204030204" pitchFamily="34" charset="0"/>
                <a:cs typeface="Calibri" panose="020F0502020204030204" pitchFamily="34" charset="0"/>
              </a:rPr>
              <a:t>Canada (CFIA)</a:t>
            </a:r>
          </a:p>
          <a:p>
            <a:r>
              <a:rPr lang="en-US" altLang="en-US" dirty="0">
                <a:latin typeface="Calibri" panose="020F0502020204030204" pitchFamily="34" charset="0"/>
                <a:cs typeface="Calibri" panose="020F0502020204030204" pitchFamily="34" charset="0"/>
              </a:rPr>
              <a:t>Alexandre Blain</a:t>
            </a:r>
          </a:p>
          <a:p>
            <a:pPr marL="0" indent="0">
              <a:buNone/>
            </a:pP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United States (USDA)</a:t>
            </a:r>
          </a:p>
          <a:p>
            <a:r>
              <a:rPr lang="en-US" altLang="en-US" dirty="0">
                <a:latin typeface="Calibri" panose="020F0502020204030204" pitchFamily="34" charset="0"/>
                <a:cs typeface="Calibri" panose="020F0502020204030204" pitchFamily="34" charset="0"/>
              </a:rPr>
              <a:t>Ignacio Baez (Chair)</a:t>
            </a:r>
          </a:p>
          <a:p>
            <a:r>
              <a:rPr lang="en-US" altLang="en-US" dirty="0">
                <a:latin typeface="Calibri" panose="020F0502020204030204" pitchFamily="34" charset="0"/>
                <a:cs typeface="Calibri" panose="020F0502020204030204" pitchFamily="34" charset="0"/>
              </a:rPr>
              <a:t>Amanda Kaye</a:t>
            </a:r>
          </a:p>
          <a:p>
            <a:pPr marL="0" indent="0">
              <a:buFont typeface="Arial" panose="020B0604020202020204" pitchFamily="34" charset="0"/>
              <a:buNone/>
            </a:pPr>
            <a:br>
              <a:rPr lang="en-US" altLang="en-US" b="1" dirty="0">
                <a:latin typeface="Calibri" panose="020F0502020204030204" pitchFamily="34" charset="0"/>
                <a:cs typeface="Calibri" panose="020F0502020204030204" pitchFamily="34" charset="0"/>
              </a:rPr>
            </a:br>
            <a:r>
              <a:rPr lang="en-US" altLang="en-US" b="1" dirty="0">
                <a:latin typeface="Calibri" panose="020F0502020204030204" pitchFamily="34" charset="0"/>
                <a:cs typeface="Calibri" panose="020F0502020204030204" pitchFamily="34" charset="0"/>
              </a:rPr>
              <a:t>Mexico (</a:t>
            </a:r>
            <a:r>
              <a:rPr lang="en-US" altLang="en-US" b="1" u="sng" dirty="0">
                <a:latin typeface="Calibri" panose="020F0502020204030204" pitchFamily="34" charset="0"/>
                <a:cs typeface="Calibri" panose="020F0502020204030204" pitchFamily="34" charset="0"/>
              </a:rPr>
              <a:t>DGSV</a:t>
            </a:r>
            <a:r>
              <a:rPr lang="en-US" altLang="en-US" b="1" dirty="0">
                <a:latin typeface="Calibri" panose="020F0502020204030204" pitchFamily="34" charset="0"/>
                <a:cs typeface="Calibri" panose="020F0502020204030204" pitchFamily="34" charset="0"/>
              </a:rPr>
              <a:t>)</a:t>
            </a:r>
          </a:p>
          <a:p>
            <a:r>
              <a:rPr lang="en-US" altLang="en-US" dirty="0">
                <a:latin typeface="Calibri" panose="020F0502020204030204" pitchFamily="34" charset="0"/>
                <a:cs typeface="Calibri" panose="020F0502020204030204" pitchFamily="34" charset="0"/>
              </a:rPr>
              <a:t>Lilia Cruz Castillo </a:t>
            </a:r>
          </a:p>
        </p:txBody>
      </p:sp>
      <p:grpSp>
        <p:nvGrpSpPr>
          <p:cNvPr id="9" name="Group 8">
            <a:extLst>
              <a:ext uri="{FF2B5EF4-FFF2-40B4-BE49-F238E27FC236}">
                <a16:creationId xmlns:a16="http://schemas.microsoft.com/office/drawing/2014/main" id="{603E03D9-C69E-93D1-3343-3FCAA7F5955F}"/>
              </a:ext>
            </a:extLst>
          </p:cNvPr>
          <p:cNvGrpSpPr/>
          <p:nvPr/>
        </p:nvGrpSpPr>
        <p:grpSpPr>
          <a:xfrm>
            <a:off x="0" y="0"/>
            <a:ext cx="12192000" cy="1062531"/>
            <a:chOff x="0" y="0"/>
            <a:chExt cx="12192000" cy="1062531"/>
          </a:xfrm>
        </p:grpSpPr>
        <p:sp>
          <p:nvSpPr>
            <p:cNvPr id="10" name="Rectangle 9">
              <a:extLst>
                <a:ext uri="{FF2B5EF4-FFF2-40B4-BE49-F238E27FC236}">
                  <a16:creationId xmlns:a16="http://schemas.microsoft.com/office/drawing/2014/main" id="{E1B988EB-0487-5C81-456D-A7333EFC0C8E}"/>
                </a:ext>
              </a:extLst>
            </p:cNvPr>
            <p:cNvSpPr/>
            <p:nvPr/>
          </p:nvSpPr>
          <p:spPr>
            <a:xfrm>
              <a:off x="0" y="0"/>
              <a:ext cx="12192000" cy="85814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1 Título">
              <a:extLst>
                <a:ext uri="{FF2B5EF4-FFF2-40B4-BE49-F238E27FC236}">
                  <a16:creationId xmlns:a16="http://schemas.microsoft.com/office/drawing/2014/main" id="{ED49DA0A-7C85-2AD2-5152-72CFA52B7D2A}"/>
                </a:ext>
              </a:extLst>
            </p:cNvPr>
            <p:cNvSpPr txBox="1">
              <a:spLocks/>
            </p:cNvSpPr>
            <p:nvPr/>
          </p:nvSpPr>
          <p:spPr>
            <a:xfrm>
              <a:off x="381000" y="178848"/>
              <a:ext cx="82296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NAPPO Expert Group Members</a:t>
              </a:r>
            </a:p>
          </p:txBody>
        </p:sp>
        <p:cxnSp>
          <p:nvCxnSpPr>
            <p:cNvPr id="12" name="Straight Connector 11">
              <a:extLst>
                <a:ext uri="{FF2B5EF4-FFF2-40B4-BE49-F238E27FC236}">
                  <a16:creationId xmlns:a16="http://schemas.microsoft.com/office/drawing/2014/main" id="{C3A18367-A475-2BAC-B8D4-8C2940CB42AD}"/>
                </a:ext>
              </a:extLst>
            </p:cNvPr>
            <p:cNvCxnSpPr>
              <a:cxnSpLocks/>
            </p:cNvCxnSpPr>
            <p:nvPr/>
          </p:nvCxnSpPr>
          <p:spPr>
            <a:xfrm>
              <a:off x="0" y="762000"/>
              <a:ext cx="12192000" cy="0"/>
            </a:xfrm>
            <a:prstGeom prst="line">
              <a:avLst/>
            </a:prstGeom>
            <a:ln w="381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026" name="Picture 2">
            <a:extLst>
              <a:ext uri="{FF2B5EF4-FFF2-40B4-BE49-F238E27FC236}">
                <a16:creationId xmlns:a16="http://schemas.microsoft.com/office/drawing/2014/main" id="{2FFD31B9-439A-E3AA-FA2E-52FCD8FF9AF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84838" y="4878164"/>
            <a:ext cx="879422" cy="5029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8D87A145-26C2-1D13-D2C4-F5181E87FE65}"/>
              </a:ext>
            </a:extLst>
          </p:cNvPr>
          <p:cNvPicPr>
            <a:picLocks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7306" y="3127708"/>
            <a:ext cx="877824" cy="50176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573D8E6-C16F-4283-09BF-A21FF05E3767}"/>
              </a:ext>
            </a:extLst>
          </p:cNvPr>
          <p:cNvPicPr>
            <a:picLocks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86436" y="1476917"/>
            <a:ext cx="877824" cy="502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56640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3</a:t>
            </a:fld>
            <a:endParaRPr lang="en-CA" dirty="0">
              <a:solidFill>
                <a:srgbClr val="000000"/>
              </a:solidFill>
            </a:endParaRPr>
          </a:p>
        </p:txBody>
      </p:sp>
      <p:sp>
        <p:nvSpPr>
          <p:cNvPr id="6" name="Text Box 15">
            <a:extLst>
              <a:ext uri="{FF2B5EF4-FFF2-40B4-BE49-F238E27FC236}">
                <a16:creationId xmlns:a16="http://schemas.microsoft.com/office/drawing/2014/main" id="{F2C77DA2-D91E-DE21-D642-2B0E8E2FE62C}"/>
              </a:ext>
            </a:extLst>
          </p:cNvPr>
          <p:cNvSpPr txBox="1">
            <a:spLocks noChangeArrowheads="1"/>
          </p:cNvSpPr>
          <p:nvPr/>
        </p:nvSpPr>
        <p:spPr bwMode="auto">
          <a:xfrm>
            <a:off x="3359150" y="306863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fontAlgn="base" hangingPunct="1">
              <a:spcBef>
                <a:spcPct val="0"/>
              </a:spcBef>
              <a:spcAft>
                <a:spcPct val="0"/>
              </a:spcAft>
              <a:buFontTx/>
              <a:buNone/>
            </a:pPr>
            <a:endParaRPr lang="en-US" altLang="en-US" sz="1800">
              <a:solidFill>
                <a:srgbClr val="000000"/>
              </a:solidFill>
              <a:latin typeface="Calibri" panose="020F0502020204030204" pitchFamily="34" charset="0"/>
              <a:cs typeface="Calibri" panose="020F0502020204030204" pitchFamily="34" charset="0"/>
            </a:endParaRPr>
          </a:p>
        </p:txBody>
      </p:sp>
      <p:grpSp>
        <p:nvGrpSpPr>
          <p:cNvPr id="9" name="Group 8">
            <a:extLst>
              <a:ext uri="{FF2B5EF4-FFF2-40B4-BE49-F238E27FC236}">
                <a16:creationId xmlns:a16="http://schemas.microsoft.com/office/drawing/2014/main" id="{B446A93F-9FB2-C790-0FE4-F811D0181FDC}"/>
              </a:ext>
            </a:extLst>
          </p:cNvPr>
          <p:cNvGrpSpPr/>
          <p:nvPr/>
        </p:nvGrpSpPr>
        <p:grpSpPr>
          <a:xfrm>
            <a:off x="0" y="0"/>
            <a:ext cx="12192000" cy="1062531"/>
            <a:chOff x="0" y="0"/>
            <a:chExt cx="12192000" cy="1062531"/>
          </a:xfrm>
        </p:grpSpPr>
        <p:sp>
          <p:nvSpPr>
            <p:cNvPr id="10" name="Rectangle 9">
              <a:extLst>
                <a:ext uri="{FF2B5EF4-FFF2-40B4-BE49-F238E27FC236}">
                  <a16:creationId xmlns:a16="http://schemas.microsoft.com/office/drawing/2014/main" id="{3FF79A8A-2990-3F2C-D14E-0E46133897DD}"/>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1" name="1 Título">
              <a:extLst>
                <a:ext uri="{FF2B5EF4-FFF2-40B4-BE49-F238E27FC236}">
                  <a16:creationId xmlns:a16="http://schemas.microsoft.com/office/drawing/2014/main" id="{AEF16AA3-723A-072B-CB67-41EC334878C9}"/>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NAPPO Phytosanitary Alert System Overview</a:t>
              </a:r>
            </a:p>
          </p:txBody>
        </p:sp>
        <p:cxnSp>
          <p:nvCxnSpPr>
            <p:cNvPr id="12" name="Straight Connector 11">
              <a:extLst>
                <a:ext uri="{FF2B5EF4-FFF2-40B4-BE49-F238E27FC236}">
                  <a16:creationId xmlns:a16="http://schemas.microsoft.com/office/drawing/2014/main" id="{15AF76EC-CB2B-5174-72FE-A941B1132F5A}"/>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12">
            <a:extLst>
              <a:ext uri="{FF2B5EF4-FFF2-40B4-BE49-F238E27FC236}">
                <a16:creationId xmlns:a16="http://schemas.microsoft.com/office/drawing/2014/main" id="{74881B84-D548-6045-68EE-21E40604B711}"/>
              </a:ext>
            </a:extLst>
          </p:cNvPr>
          <p:cNvPicPr>
            <a:picLocks noChangeAspect="1"/>
          </p:cNvPicPr>
          <p:nvPr/>
        </p:nvPicPr>
        <p:blipFill>
          <a:blip r:embed="rId3"/>
          <a:stretch>
            <a:fillRect/>
          </a:stretch>
        </p:blipFill>
        <p:spPr>
          <a:xfrm>
            <a:off x="1600200" y="920295"/>
            <a:ext cx="9252042" cy="5480506"/>
          </a:xfrm>
          <a:prstGeom prst="rect">
            <a:avLst/>
          </a:prstGeom>
        </p:spPr>
      </p:pic>
      <p:sp>
        <p:nvSpPr>
          <p:cNvPr id="7" name="Rectangle 6">
            <a:extLst>
              <a:ext uri="{FF2B5EF4-FFF2-40B4-BE49-F238E27FC236}">
                <a16:creationId xmlns:a16="http://schemas.microsoft.com/office/drawing/2014/main" id="{C0CB054E-BB71-F8D2-C364-02BB3F3D071F}"/>
              </a:ext>
            </a:extLst>
          </p:cNvPr>
          <p:cNvSpPr/>
          <p:nvPr/>
        </p:nvSpPr>
        <p:spPr>
          <a:xfrm>
            <a:off x="303756" y="6312074"/>
            <a:ext cx="3816927" cy="584775"/>
          </a:xfrm>
          <a:prstGeom prst="rect">
            <a:avLst/>
          </a:prstGeom>
        </p:spPr>
        <p:txBody>
          <a:bodyPr wrap="square">
            <a:spAutoFit/>
          </a:bodyPr>
          <a:lstStyle/>
          <a:p>
            <a:r>
              <a:rPr lang="en-US" sz="3200" dirty="0">
                <a:latin typeface="Calibri" panose="020F0502020204030204" pitchFamily="34" charset="0"/>
                <a:cs typeface="Calibri" panose="020F0502020204030204" pitchFamily="34" charset="0"/>
              </a:rPr>
              <a:t>(</a:t>
            </a:r>
            <a:r>
              <a:rPr lang="en-US" sz="3200" b="1" dirty="0">
                <a:latin typeface="Calibri" panose="020F0502020204030204" pitchFamily="34" charset="0"/>
                <a:cs typeface="Calibri" panose="020F0502020204030204" pitchFamily="34" charset="0"/>
              </a:rPr>
              <a:t>www.pestalerts.org</a:t>
            </a:r>
            <a:r>
              <a:rPr lang="en-US" sz="3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598640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4</a:t>
            </a:fld>
            <a:endParaRPr lang="en-CA" dirty="0">
              <a:solidFill>
                <a:srgbClr val="000000"/>
              </a:solidFill>
            </a:endParaRPr>
          </a:p>
        </p:txBody>
      </p:sp>
      <p:grpSp>
        <p:nvGrpSpPr>
          <p:cNvPr id="3" name="Group 2">
            <a:extLst>
              <a:ext uri="{FF2B5EF4-FFF2-40B4-BE49-F238E27FC236}">
                <a16:creationId xmlns:a16="http://schemas.microsoft.com/office/drawing/2014/main" id="{68AA73A2-38B7-F2A6-AB53-AA27C5A301F2}"/>
              </a:ext>
            </a:extLst>
          </p:cNvPr>
          <p:cNvGrpSpPr/>
          <p:nvPr/>
        </p:nvGrpSpPr>
        <p:grpSpPr>
          <a:xfrm>
            <a:off x="0" y="0"/>
            <a:ext cx="12192000" cy="1062531"/>
            <a:chOff x="0" y="0"/>
            <a:chExt cx="12192000" cy="1062531"/>
          </a:xfrm>
        </p:grpSpPr>
        <p:sp>
          <p:nvSpPr>
            <p:cNvPr id="4" name="Rectangle 3">
              <a:extLst>
                <a:ext uri="{FF2B5EF4-FFF2-40B4-BE49-F238E27FC236}">
                  <a16:creationId xmlns:a16="http://schemas.microsoft.com/office/drawing/2014/main" id="{E187C0E4-3223-EA9A-F9D5-A264BD55F3B2}"/>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5" name="1 Título">
              <a:extLst>
                <a:ext uri="{FF2B5EF4-FFF2-40B4-BE49-F238E27FC236}">
                  <a16:creationId xmlns:a16="http://schemas.microsoft.com/office/drawing/2014/main" id="{D464CA96-1911-EF8D-62A5-B285A4F4B13F}"/>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Objectives and Deliverables</a:t>
              </a:r>
            </a:p>
          </p:txBody>
        </p:sp>
        <p:cxnSp>
          <p:nvCxnSpPr>
            <p:cNvPr id="6" name="Straight Connector 5">
              <a:extLst>
                <a:ext uri="{FF2B5EF4-FFF2-40B4-BE49-F238E27FC236}">
                  <a16:creationId xmlns:a16="http://schemas.microsoft.com/office/drawing/2014/main" id="{B7B361B5-8BB5-DE9A-40FC-C5D519F4BC57}"/>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7" name="Rounded Rectangle 5">
            <a:extLst>
              <a:ext uri="{FF2B5EF4-FFF2-40B4-BE49-F238E27FC236}">
                <a16:creationId xmlns:a16="http://schemas.microsoft.com/office/drawing/2014/main" id="{0748BCB2-39C2-0628-7D9F-352491F48A62}"/>
              </a:ext>
            </a:extLst>
          </p:cNvPr>
          <p:cNvSpPr/>
          <p:nvPr/>
        </p:nvSpPr>
        <p:spPr>
          <a:xfrm>
            <a:off x="775953" y="1101168"/>
            <a:ext cx="5221224" cy="4881069"/>
          </a:xfrm>
          <a:prstGeom prst="roundRect">
            <a:avLst>
              <a:gd name="adj" fmla="val 9072"/>
            </a:avLst>
          </a:prstGeom>
          <a:solidFill>
            <a:schemeClr val="accent1">
              <a:lumMod val="20000"/>
              <a:lumOff val="80000"/>
            </a:schemeClr>
          </a:solidFill>
          <a:ln>
            <a:noFill/>
          </a:ln>
          <a:effectLst>
            <a:outerShdw blurRad="241300" dist="88900" dir="10800000" algn="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3400" b="1" dirty="0">
                <a:solidFill>
                  <a:schemeClr val="tx1"/>
                </a:solidFill>
                <a:latin typeface="Calibri" panose="020F0502020204030204" pitchFamily="34" charset="0"/>
                <a:cs typeface="Calibri" panose="020F0502020204030204" pitchFamily="34" charset="0"/>
              </a:rPr>
              <a:t>Objective</a:t>
            </a:r>
          </a:p>
          <a:p>
            <a:pPr marL="285750" indent="-285750">
              <a:spcBef>
                <a:spcPct val="20000"/>
              </a:spcBef>
              <a:spcAft>
                <a:spcPts val="600"/>
              </a:spcAft>
              <a:buClr>
                <a:schemeClr val="accent1"/>
              </a:buClr>
              <a:buSzPct val="115000"/>
              <a:buFont typeface="Arial"/>
              <a:buChar char="•"/>
            </a:pPr>
            <a:r>
              <a:rPr lang="en-US" sz="3200" dirty="0">
                <a:solidFill>
                  <a:schemeClr val="tx1">
                    <a:lumMod val="85000"/>
                    <a:lumOff val="15000"/>
                  </a:schemeClr>
                </a:solidFill>
                <a:latin typeface="Calibri" panose="020F0502020204030204" pitchFamily="34" charset="0"/>
                <a:cs typeface="Calibri" panose="020F0502020204030204" pitchFamily="34" charset="0"/>
              </a:rPr>
              <a:t>Meet pest reporting obligations under the IPPC and facilitate information of non-indigenous plant pest species within North America.</a:t>
            </a:r>
          </a:p>
        </p:txBody>
      </p:sp>
      <p:sp>
        <p:nvSpPr>
          <p:cNvPr id="8" name="Rounded Rectangle 5">
            <a:extLst>
              <a:ext uri="{FF2B5EF4-FFF2-40B4-BE49-F238E27FC236}">
                <a16:creationId xmlns:a16="http://schemas.microsoft.com/office/drawing/2014/main" id="{D0ECE0C6-6233-06C2-C4D6-DECBAC0330DA}"/>
              </a:ext>
            </a:extLst>
          </p:cNvPr>
          <p:cNvSpPr/>
          <p:nvPr/>
        </p:nvSpPr>
        <p:spPr>
          <a:xfrm>
            <a:off x="6223761" y="1075410"/>
            <a:ext cx="5218044" cy="4881069"/>
          </a:xfrm>
          <a:prstGeom prst="roundRect">
            <a:avLst>
              <a:gd name="adj" fmla="val 9072"/>
            </a:avLst>
          </a:prstGeom>
          <a:solidFill>
            <a:schemeClr val="accent1">
              <a:lumMod val="20000"/>
              <a:lumOff val="80000"/>
            </a:schemeClr>
          </a:solidFill>
          <a:ln>
            <a:noFill/>
          </a:ln>
          <a:effectLst>
            <a:outerShdw blurRad="241300" dist="88900" dir="10800000" algn="r" rotWithShape="0">
              <a:schemeClr val="tx1">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en-US" sz="3400" b="1" dirty="0">
                <a:solidFill>
                  <a:schemeClr val="tx1"/>
                </a:solidFill>
                <a:latin typeface="Calibri" panose="020F0502020204030204" pitchFamily="34" charset="0"/>
                <a:cs typeface="Calibri" panose="020F0502020204030204" pitchFamily="34" charset="0"/>
              </a:rPr>
              <a:t>Deliverables</a:t>
            </a:r>
          </a:p>
          <a:p>
            <a:pPr marL="285750" indent="-285750">
              <a:lnSpc>
                <a:spcPct val="100000"/>
              </a:lnSpc>
              <a:spcBef>
                <a:spcPct val="20000"/>
              </a:spcBef>
              <a:spcAft>
                <a:spcPts val="600"/>
              </a:spcAft>
              <a:buClr>
                <a:schemeClr val="accent1"/>
              </a:buClr>
              <a:buSzPct val="115000"/>
              <a:buFont typeface="Arial"/>
              <a:buChar char="•"/>
            </a:pPr>
            <a:r>
              <a:rPr lang="en-GB" sz="3200" b="1" i="1" dirty="0">
                <a:solidFill>
                  <a:schemeClr val="accent2">
                    <a:lumMod val="50000"/>
                  </a:schemeClr>
                </a:solidFill>
                <a:latin typeface="Calibri" panose="020F0502020204030204" pitchFamily="34" charset="0"/>
                <a:cs typeface="Calibri" panose="020F0502020204030204" pitchFamily="34" charset="0"/>
              </a:rPr>
              <a:t>Official pest reports </a:t>
            </a:r>
            <a:r>
              <a:rPr lang="en-GB" sz="3200" dirty="0">
                <a:solidFill>
                  <a:schemeClr val="tx1">
                    <a:lumMod val="85000"/>
                    <a:lumOff val="15000"/>
                  </a:schemeClr>
                </a:solidFill>
                <a:latin typeface="Calibri" panose="020F0502020204030204" pitchFamily="34" charset="0"/>
                <a:cs typeface="Calibri" panose="020F0502020204030204" pitchFamily="34" charset="0"/>
              </a:rPr>
              <a:t>– comply with IPPC Standard on Pest Reporting (ISPM 17)</a:t>
            </a:r>
          </a:p>
          <a:p>
            <a:pPr marL="285750" indent="-285750">
              <a:lnSpc>
                <a:spcPct val="100000"/>
              </a:lnSpc>
              <a:spcBef>
                <a:spcPct val="20000"/>
              </a:spcBef>
              <a:spcAft>
                <a:spcPts val="600"/>
              </a:spcAft>
              <a:buClr>
                <a:schemeClr val="accent1"/>
              </a:buClr>
              <a:buSzPct val="115000"/>
              <a:buFont typeface="Arial"/>
              <a:buChar char="•"/>
            </a:pPr>
            <a:r>
              <a:rPr lang="en-GB" sz="3200" b="1" i="1" dirty="0">
                <a:solidFill>
                  <a:schemeClr val="accent2">
                    <a:lumMod val="50000"/>
                  </a:schemeClr>
                </a:solidFill>
                <a:latin typeface="Calibri" panose="020F0502020204030204" pitchFamily="34" charset="0"/>
                <a:cs typeface="Calibri" panose="020F0502020204030204" pitchFamily="34" charset="0"/>
              </a:rPr>
              <a:t>Emerging pest alerts </a:t>
            </a:r>
            <a:r>
              <a:rPr lang="en-GB" sz="3200" dirty="0">
                <a:solidFill>
                  <a:schemeClr val="tx1">
                    <a:lumMod val="85000"/>
                    <a:lumOff val="15000"/>
                  </a:schemeClr>
                </a:solidFill>
                <a:latin typeface="Calibri" panose="020F0502020204030204" pitchFamily="34" charset="0"/>
                <a:cs typeface="Calibri" panose="020F0502020204030204" pitchFamily="34" charset="0"/>
              </a:rPr>
              <a:t>– news items of pest threats not present in NAPPO  Region</a:t>
            </a:r>
            <a:endParaRPr lang="en-US" altLang="en-US" sz="3200" dirty="0">
              <a:solidFill>
                <a:schemeClr val="tx1">
                  <a:lumMod val="85000"/>
                  <a:lumOff val="1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036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5</a:t>
            </a:fld>
            <a:endParaRPr lang="en-CA" dirty="0">
              <a:solidFill>
                <a:srgbClr val="000000"/>
              </a:solidFill>
            </a:endParaRPr>
          </a:p>
        </p:txBody>
      </p:sp>
      <p:graphicFrame>
        <p:nvGraphicFramePr>
          <p:cNvPr id="3" name="Table 2">
            <a:extLst>
              <a:ext uri="{FF2B5EF4-FFF2-40B4-BE49-F238E27FC236}">
                <a16:creationId xmlns:a16="http://schemas.microsoft.com/office/drawing/2014/main" id="{083DADA9-D8E6-915C-4F80-02D38276A5C7}"/>
              </a:ext>
            </a:extLst>
          </p:cNvPr>
          <p:cNvGraphicFramePr>
            <a:graphicFrameLocks noGrp="1"/>
          </p:cNvGraphicFramePr>
          <p:nvPr>
            <p:extLst>
              <p:ext uri="{D42A27DB-BD31-4B8C-83A1-F6EECF244321}">
                <p14:modId xmlns:p14="http://schemas.microsoft.com/office/powerpoint/2010/main" val="2426176158"/>
              </p:ext>
            </p:extLst>
          </p:nvPr>
        </p:nvGraphicFramePr>
        <p:xfrm>
          <a:off x="914401" y="1224538"/>
          <a:ext cx="10439400" cy="4642861"/>
        </p:xfrm>
        <a:graphic>
          <a:graphicData uri="http://schemas.openxmlformats.org/drawingml/2006/table">
            <a:tbl>
              <a:tblPr firstRow="1" firstCol="1" bandRow="1">
                <a:tableStyleId>{5A111915-BE36-4E01-A7E5-04B1672EAD32}</a:tableStyleId>
              </a:tblPr>
              <a:tblGrid>
                <a:gridCol w="5255720">
                  <a:extLst>
                    <a:ext uri="{9D8B030D-6E8A-4147-A177-3AD203B41FA5}">
                      <a16:colId xmlns:a16="http://schemas.microsoft.com/office/drawing/2014/main" val="3832125673"/>
                    </a:ext>
                  </a:extLst>
                </a:gridCol>
                <a:gridCol w="1740129">
                  <a:extLst>
                    <a:ext uri="{9D8B030D-6E8A-4147-A177-3AD203B41FA5}">
                      <a16:colId xmlns:a16="http://schemas.microsoft.com/office/drawing/2014/main" val="781523489"/>
                    </a:ext>
                  </a:extLst>
                </a:gridCol>
                <a:gridCol w="1764218">
                  <a:extLst>
                    <a:ext uri="{9D8B030D-6E8A-4147-A177-3AD203B41FA5}">
                      <a16:colId xmlns:a16="http://schemas.microsoft.com/office/drawing/2014/main" val="900606423"/>
                    </a:ext>
                  </a:extLst>
                </a:gridCol>
                <a:gridCol w="1679333">
                  <a:extLst>
                    <a:ext uri="{9D8B030D-6E8A-4147-A177-3AD203B41FA5}">
                      <a16:colId xmlns:a16="http://schemas.microsoft.com/office/drawing/2014/main" val="105983064"/>
                    </a:ext>
                  </a:extLst>
                </a:gridCol>
              </a:tblGrid>
              <a:tr h="894869">
                <a:tc>
                  <a:txBody>
                    <a:bodyPr/>
                    <a:lstStyle/>
                    <a:p>
                      <a:pPr marL="0" marR="0" algn="l">
                        <a:spcBef>
                          <a:spcPts val="0"/>
                        </a:spcBef>
                        <a:spcAft>
                          <a:spcPts val="0"/>
                        </a:spcAft>
                      </a:pPr>
                      <a:endParaRPr lang="en-US" sz="360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3600" i="1" dirty="0">
                          <a:solidFill>
                            <a:schemeClr val="tx1"/>
                          </a:solidFill>
                          <a:effectLst/>
                          <a:latin typeface="Calibri" panose="020F0502020204030204" pitchFamily="34" charset="0"/>
                          <a:cs typeface="Calibri" panose="020F0502020204030204" pitchFamily="34" charset="0"/>
                        </a:rPr>
                        <a:t>NPPOs</a:t>
                      </a:r>
                      <a:endParaRPr lang="en-US" sz="3600" i="1"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3600" i="1" dirty="0">
                          <a:solidFill>
                            <a:schemeClr val="tx1"/>
                          </a:solidFill>
                          <a:effectLst/>
                          <a:latin typeface="Calibri" panose="020F0502020204030204" pitchFamily="34" charset="0"/>
                          <a:ea typeface="Calibri" panose="020F0502020204030204" pitchFamily="34" charset="0"/>
                          <a:cs typeface="Calibri" panose="020F0502020204030204" pitchFamily="34" charset="0"/>
                        </a:rPr>
                        <a:t>Industry</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r>
                        <a:rPr lang="en-US" sz="3600" i="1" dirty="0">
                          <a:solidFill>
                            <a:schemeClr val="accent4"/>
                          </a:solidFill>
                          <a:effectLst/>
                          <a:latin typeface="Calibri" panose="020F0502020204030204" pitchFamily="34" charset="0"/>
                          <a:ea typeface="Calibri" panose="020F0502020204030204" pitchFamily="34" charset="0"/>
                          <a:cs typeface="Calibri" panose="020F0502020204030204" pitchFamily="34" charset="0"/>
                        </a:rPr>
                        <a:t>Globally</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819185361"/>
                  </a:ext>
                </a:extLst>
              </a:tr>
              <a:tr h="1239710">
                <a:tc>
                  <a:txBody>
                    <a:bodyPr/>
                    <a:lstStyle/>
                    <a:p>
                      <a:pPr marL="285750" indent="-285750" algn="l" defTabSz="457200" rtl="0" eaLnBrk="1" latinLnBrk="0" hangingPunct="1">
                        <a:lnSpc>
                          <a:spcPct val="100000"/>
                        </a:lnSpc>
                        <a:spcBef>
                          <a:spcPct val="20000"/>
                        </a:spcBef>
                        <a:spcAft>
                          <a:spcPts val="600"/>
                        </a:spcAft>
                        <a:buClr>
                          <a:schemeClr val="accent1"/>
                        </a:buClr>
                        <a:buSzPct val="115000"/>
                        <a:buFont typeface="Arial"/>
                        <a:buChar char="•"/>
                      </a:pPr>
                      <a:r>
                        <a:rPr lang="en-US" altLang="en-US" sz="3600" b="0" kern="1200" dirty="0">
                          <a:solidFill>
                            <a:schemeClr val="tx1">
                              <a:lumMod val="85000"/>
                              <a:lumOff val="15000"/>
                            </a:schemeClr>
                          </a:solidFill>
                          <a:latin typeface="Calibri" panose="020F0502020204030204" pitchFamily="34" charset="0"/>
                          <a:ea typeface="+mn-ea"/>
                          <a:cs typeface="Calibri" panose="020F0502020204030204" pitchFamily="34" charset="0"/>
                        </a:rPr>
                        <a:t>Meet IPPC reporting obligations</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16871601"/>
                  </a:ext>
                </a:extLst>
              </a:tr>
              <a:tr h="1254141">
                <a:tc>
                  <a:txBody>
                    <a:bodyPr/>
                    <a:lstStyle/>
                    <a:p>
                      <a:pPr marL="285750" indent="-285750" algn="l" defTabSz="457200" rtl="0" eaLnBrk="1" latinLnBrk="0" hangingPunct="1">
                        <a:lnSpc>
                          <a:spcPct val="100000"/>
                        </a:lnSpc>
                        <a:spcBef>
                          <a:spcPct val="20000"/>
                        </a:spcBef>
                        <a:spcAft>
                          <a:spcPts val="600"/>
                        </a:spcAft>
                        <a:buClr>
                          <a:schemeClr val="accent1"/>
                        </a:buClr>
                        <a:buSzPct val="115000"/>
                        <a:buFont typeface="Arial"/>
                        <a:buChar char="•"/>
                      </a:pPr>
                      <a:r>
                        <a:rPr lang="en-US" sz="3600" b="0" kern="1200" dirty="0">
                          <a:solidFill>
                            <a:schemeClr val="tx1">
                              <a:lumMod val="85000"/>
                              <a:lumOff val="15000"/>
                            </a:schemeClr>
                          </a:solidFill>
                          <a:latin typeface="Calibri" panose="020F0502020204030204" pitchFamily="34" charset="0"/>
                          <a:ea typeface="+mn-ea"/>
                          <a:cs typeface="Calibri" panose="020F0502020204030204" pitchFamily="34" charset="0"/>
                        </a:rPr>
                        <a:t>Communicate official pest information</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221231948"/>
                  </a:ext>
                </a:extLst>
              </a:tr>
              <a:tr h="1254141">
                <a:tc>
                  <a:txBody>
                    <a:bodyPr/>
                    <a:lstStyle/>
                    <a:p>
                      <a:pPr marL="285750" marR="0" indent="-285750" algn="l" defTabSz="457200" rtl="0" eaLnBrk="1" latinLnBrk="0" hangingPunct="1">
                        <a:lnSpc>
                          <a:spcPct val="100000"/>
                        </a:lnSpc>
                        <a:spcBef>
                          <a:spcPct val="20000"/>
                        </a:spcBef>
                        <a:spcAft>
                          <a:spcPts val="600"/>
                        </a:spcAft>
                        <a:buClr>
                          <a:schemeClr val="accent1"/>
                        </a:buClr>
                        <a:buSzPct val="115000"/>
                        <a:buFont typeface="Arial"/>
                        <a:buChar char="•"/>
                      </a:pPr>
                      <a:r>
                        <a:rPr lang="en-US" sz="3600" b="0" kern="1200" dirty="0">
                          <a:solidFill>
                            <a:schemeClr val="tx1">
                              <a:lumMod val="85000"/>
                              <a:lumOff val="15000"/>
                            </a:schemeClr>
                          </a:solidFill>
                          <a:latin typeface="Calibri" panose="020F0502020204030204" pitchFamily="34" charset="0"/>
                          <a:ea typeface="+mn-ea"/>
                          <a:cs typeface="Calibri" panose="020F0502020204030204" pitchFamily="34" charset="0"/>
                        </a:rPr>
                        <a:t>Raise awareness on emerging plant pests</a:t>
                      </a: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tx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tx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effectLst/>
                          <a:latin typeface="Calibri" panose="020F0502020204030204" pitchFamily="34" charset="0"/>
                          <a:cs typeface="Calibri" panose="020F0502020204030204" pitchFamily="34" charset="0"/>
                          <a:sym typeface="Wingdings" panose="05000000000000000000" pitchFamily="2" charset="2"/>
                        </a:rPr>
                        <a:t></a:t>
                      </a: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p>
                      <a:pPr marL="0" marR="0" algn="ctr">
                        <a:spcBef>
                          <a:spcPts val="0"/>
                        </a:spcBef>
                        <a:spcAft>
                          <a:spcPts val="0"/>
                        </a:spcAft>
                      </a:pPr>
                      <a:endParaRPr lang="en-US" sz="3600" b="0" dirty="0">
                        <a:solidFill>
                          <a:schemeClr val="accent1"/>
                        </a:solidFill>
                        <a:effectLst/>
                        <a:latin typeface="Calibri" panose="020F0502020204030204" pitchFamily="34" charset="0"/>
                        <a:ea typeface="Calibri" panose="020F0502020204030204" pitchFamily="34" charset="0"/>
                        <a:cs typeface="Calibri" panose="020F0502020204030204" pitchFamily="34" charset="0"/>
                      </a:endParaRPr>
                    </a:p>
                  </a:txBody>
                  <a:tcPr marL="47625" marR="47625" marT="47625" marB="47625"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4763083"/>
                  </a:ext>
                </a:extLst>
              </a:tr>
            </a:tbl>
          </a:graphicData>
        </a:graphic>
      </p:graphicFrame>
      <p:grpSp>
        <p:nvGrpSpPr>
          <p:cNvPr id="4" name="Group 3">
            <a:extLst>
              <a:ext uri="{FF2B5EF4-FFF2-40B4-BE49-F238E27FC236}">
                <a16:creationId xmlns:a16="http://schemas.microsoft.com/office/drawing/2014/main" id="{0133895A-A903-BC2A-0AC6-CF7DD035AA7C}"/>
              </a:ext>
            </a:extLst>
          </p:cNvPr>
          <p:cNvGrpSpPr/>
          <p:nvPr/>
        </p:nvGrpSpPr>
        <p:grpSpPr>
          <a:xfrm>
            <a:off x="0" y="0"/>
            <a:ext cx="12192000" cy="1062531"/>
            <a:chOff x="0" y="0"/>
            <a:chExt cx="12192000" cy="1062531"/>
          </a:xfrm>
        </p:grpSpPr>
        <p:sp>
          <p:nvSpPr>
            <p:cNvPr id="5" name="Rectangle 4">
              <a:extLst>
                <a:ext uri="{FF2B5EF4-FFF2-40B4-BE49-F238E27FC236}">
                  <a16:creationId xmlns:a16="http://schemas.microsoft.com/office/drawing/2014/main" id="{C83FCDF6-2732-104A-D573-C748B69A47EA}"/>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6" name="1 Título">
              <a:extLst>
                <a:ext uri="{FF2B5EF4-FFF2-40B4-BE49-F238E27FC236}">
                  <a16:creationId xmlns:a16="http://schemas.microsoft.com/office/drawing/2014/main" id="{053A7606-15A3-C8B0-14EC-40D4AC835ECE}"/>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Project Benefits</a:t>
              </a:r>
            </a:p>
          </p:txBody>
        </p:sp>
        <p:cxnSp>
          <p:nvCxnSpPr>
            <p:cNvPr id="7" name="Straight Connector 6">
              <a:extLst>
                <a:ext uri="{FF2B5EF4-FFF2-40B4-BE49-F238E27FC236}">
                  <a16:creationId xmlns:a16="http://schemas.microsoft.com/office/drawing/2014/main" id="{556C81EF-CA77-E4B8-1096-DB90E0D2B375}"/>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9401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4326CF-5ADA-DC84-8141-719030EA1DFF}"/>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7DC9D3-0B87-D624-2FB8-F0B0E75A76E8}"/>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6</a:t>
            </a:fld>
            <a:endParaRPr lang="en-CA" dirty="0">
              <a:solidFill>
                <a:srgbClr val="000000"/>
              </a:solidFill>
            </a:endParaRPr>
          </a:p>
        </p:txBody>
      </p:sp>
      <p:sp>
        <p:nvSpPr>
          <p:cNvPr id="3" name="Content Placeholder 2">
            <a:extLst>
              <a:ext uri="{FF2B5EF4-FFF2-40B4-BE49-F238E27FC236}">
                <a16:creationId xmlns:a16="http://schemas.microsoft.com/office/drawing/2014/main" id="{B8C89FFB-D8A1-1D2B-DC57-9B56EA4D57F7}"/>
              </a:ext>
            </a:extLst>
          </p:cNvPr>
          <p:cNvSpPr txBox="1">
            <a:spLocks/>
          </p:cNvSpPr>
          <p:nvPr/>
        </p:nvSpPr>
        <p:spPr>
          <a:xfrm>
            <a:off x="553101" y="1345153"/>
            <a:ext cx="6172201" cy="4588839"/>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altLang="en-US" sz="3600" dirty="0">
                <a:latin typeface="Calibri" panose="020F0502020204030204" pitchFamily="34" charset="0"/>
                <a:cs typeface="Calibri" panose="020F0502020204030204" pitchFamily="34" charset="0"/>
              </a:rPr>
              <a:t>Official communication performed by the NPPO </a:t>
            </a:r>
          </a:p>
          <a:p>
            <a:r>
              <a:rPr lang="en-US" altLang="en-US" sz="3600" dirty="0">
                <a:latin typeface="Calibri" panose="020F0502020204030204" pitchFamily="34" charset="0"/>
                <a:cs typeface="Calibri" panose="020F0502020204030204" pitchFamily="34" charset="0"/>
              </a:rPr>
              <a:t>Communicates potential danger of a quarantine pest</a:t>
            </a:r>
          </a:p>
          <a:p>
            <a:r>
              <a:rPr lang="en-US" sz="3600" dirty="0">
                <a:latin typeface="Calibri" panose="020F0502020204030204" pitchFamily="34" charset="0"/>
                <a:cs typeface="Calibri" panose="020F0502020204030204" pitchFamily="34" charset="0"/>
              </a:rPr>
              <a:t>May include reports of implemented phytosanitary measures</a:t>
            </a:r>
            <a:endParaRPr lang="en-US" altLang="en-US" sz="3600" dirty="0">
              <a:latin typeface="Calibri" panose="020F0502020204030204" pitchFamily="34" charset="0"/>
              <a:cs typeface="Calibri" panose="020F0502020204030204" pitchFamily="34" charset="0"/>
            </a:endParaRPr>
          </a:p>
        </p:txBody>
      </p:sp>
      <p:grpSp>
        <p:nvGrpSpPr>
          <p:cNvPr id="11" name="Group 10">
            <a:extLst>
              <a:ext uri="{FF2B5EF4-FFF2-40B4-BE49-F238E27FC236}">
                <a16:creationId xmlns:a16="http://schemas.microsoft.com/office/drawing/2014/main" id="{74045587-85B0-975B-4C45-E0DAAD329507}"/>
              </a:ext>
            </a:extLst>
          </p:cNvPr>
          <p:cNvGrpSpPr/>
          <p:nvPr/>
        </p:nvGrpSpPr>
        <p:grpSpPr>
          <a:xfrm>
            <a:off x="0" y="0"/>
            <a:ext cx="12192000" cy="1062531"/>
            <a:chOff x="0" y="0"/>
            <a:chExt cx="12192000" cy="1062531"/>
          </a:xfrm>
        </p:grpSpPr>
        <p:sp>
          <p:nvSpPr>
            <p:cNvPr id="12" name="Rectangle 11">
              <a:extLst>
                <a:ext uri="{FF2B5EF4-FFF2-40B4-BE49-F238E27FC236}">
                  <a16:creationId xmlns:a16="http://schemas.microsoft.com/office/drawing/2014/main" id="{9AB54C2C-A503-32D2-F1BA-B95B514490BE}"/>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1 Título">
              <a:extLst>
                <a:ext uri="{FF2B5EF4-FFF2-40B4-BE49-F238E27FC236}">
                  <a16:creationId xmlns:a16="http://schemas.microsoft.com/office/drawing/2014/main" id="{11289A72-2C85-F2DC-514E-9E592EA0E6DE}"/>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Official Pest Reports</a:t>
              </a:r>
            </a:p>
          </p:txBody>
        </p:sp>
        <p:cxnSp>
          <p:nvCxnSpPr>
            <p:cNvPr id="14" name="Straight Connector 13">
              <a:extLst>
                <a:ext uri="{FF2B5EF4-FFF2-40B4-BE49-F238E27FC236}">
                  <a16:creationId xmlns:a16="http://schemas.microsoft.com/office/drawing/2014/main" id="{7112443F-979E-F189-A282-B046E89C272B}"/>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6" name="Oval 15">
            <a:extLst>
              <a:ext uri="{FF2B5EF4-FFF2-40B4-BE49-F238E27FC236}">
                <a16:creationId xmlns:a16="http://schemas.microsoft.com/office/drawing/2014/main" id="{39FCACF5-4D9B-3451-546D-D510A46511B9}"/>
              </a:ext>
            </a:extLst>
          </p:cNvPr>
          <p:cNvSpPr/>
          <p:nvPr/>
        </p:nvSpPr>
        <p:spPr>
          <a:xfrm>
            <a:off x="9372600" y="2667000"/>
            <a:ext cx="2590800" cy="2716752"/>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7B56E79B-3592-D7D3-0760-DE49A638E20A}"/>
              </a:ext>
            </a:extLst>
          </p:cNvPr>
          <p:cNvSpPr/>
          <p:nvPr/>
        </p:nvSpPr>
        <p:spPr>
          <a:xfrm>
            <a:off x="6754610" y="3002127"/>
            <a:ext cx="2754797" cy="738664"/>
          </a:xfrm>
          <a:prstGeom prst="rect">
            <a:avLst/>
          </a:prstGeom>
        </p:spPr>
        <p:txBody>
          <a:bodyPr wrap="square">
            <a:spAutoFit/>
          </a:bodyPr>
          <a:lstStyle/>
          <a:p>
            <a:r>
              <a:rPr lang="en-US" sz="1400" b="1" i="1" dirty="0">
                <a:solidFill>
                  <a:schemeClr val="tx1">
                    <a:lumMod val="75000"/>
                    <a:lumOff val="25000"/>
                  </a:schemeClr>
                </a:solidFill>
                <a:latin typeface="Calibri" panose="020F0502020204030204" pitchFamily="34" charset="0"/>
                <a:cs typeface="Calibri" panose="020F0502020204030204" pitchFamily="34" charset="0"/>
              </a:rPr>
              <a:t>“</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Anoplophora</a:t>
            </a:r>
            <a:r>
              <a:rPr lang="en-US" sz="1400" b="1" i="1" dirty="0">
                <a:solidFill>
                  <a:schemeClr val="tx1">
                    <a:lumMod val="75000"/>
                    <a:lumOff val="25000"/>
                  </a:schemeClr>
                </a:solidFill>
                <a:latin typeface="Calibri" panose="020F0502020204030204" pitchFamily="34" charset="0"/>
                <a:cs typeface="Calibri" panose="020F0502020204030204" pitchFamily="34" charset="0"/>
              </a:rPr>
              <a:t> </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glabripennis</a:t>
            </a:r>
            <a:r>
              <a:rPr lang="en-US" sz="1400" b="1" dirty="0">
                <a:solidFill>
                  <a:schemeClr val="tx1">
                    <a:lumMod val="75000"/>
                    <a:lumOff val="25000"/>
                  </a:schemeClr>
                </a:solidFill>
                <a:latin typeface="Calibri" panose="020F0502020204030204" pitchFamily="34" charset="0"/>
                <a:cs typeface="Calibri" panose="020F0502020204030204" pitchFamily="34" charset="0"/>
              </a:rPr>
              <a:t> – </a:t>
            </a:r>
          </a:p>
          <a:p>
            <a:r>
              <a:rPr lang="en-US" sz="1400" b="1" dirty="0">
                <a:solidFill>
                  <a:schemeClr val="tx1">
                    <a:lumMod val="75000"/>
                    <a:lumOff val="25000"/>
                  </a:schemeClr>
                </a:solidFill>
                <a:latin typeface="Calibri" panose="020F0502020204030204" pitchFamily="34" charset="0"/>
                <a:cs typeface="Calibri" panose="020F0502020204030204" pitchFamily="34" charset="0"/>
              </a:rPr>
              <a:t>Asian </a:t>
            </a:r>
            <a:r>
              <a:rPr lang="en-US" sz="1400" b="1" dirty="0" err="1">
                <a:solidFill>
                  <a:schemeClr val="tx1">
                    <a:lumMod val="75000"/>
                    <a:lumOff val="25000"/>
                  </a:schemeClr>
                </a:solidFill>
                <a:latin typeface="Calibri" panose="020F0502020204030204" pitchFamily="34" charset="0"/>
                <a:cs typeface="Calibri" panose="020F0502020204030204" pitchFamily="34" charset="0"/>
              </a:rPr>
              <a:t>longhorned</a:t>
            </a:r>
            <a:r>
              <a:rPr lang="en-US" sz="1400" b="1" dirty="0">
                <a:solidFill>
                  <a:schemeClr val="tx1">
                    <a:lumMod val="75000"/>
                    <a:lumOff val="25000"/>
                  </a:schemeClr>
                </a:solidFill>
                <a:latin typeface="Calibri" panose="020F0502020204030204" pitchFamily="34" charset="0"/>
                <a:cs typeface="Calibri" panose="020F0502020204030204" pitchFamily="34" charset="0"/>
              </a:rPr>
              <a:t> beetle (ALHB) eradicated from Canada.”</a:t>
            </a:r>
          </a:p>
        </p:txBody>
      </p:sp>
      <p:sp>
        <p:nvSpPr>
          <p:cNvPr id="6" name="Rectangle 5">
            <a:extLst>
              <a:ext uri="{FF2B5EF4-FFF2-40B4-BE49-F238E27FC236}">
                <a16:creationId xmlns:a16="http://schemas.microsoft.com/office/drawing/2014/main" id="{5653D195-C167-265D-BCDC-E026A46861FD}"/>
              </a:ext>
            </a:extLst>
          </p:cNvPr>
          <p:cNvSpPr/>
          <p:nvPr/>
        </p:nvSpPr>
        <p:spPr>
          <a:xfrm rot="1427875">
            <a:off x="6468590" y="1774708"/>
            <a:ext cx="3326833" cy="738664"/>
          </a:xfrm>
          <a:prstGeom prst="rect">
            <a:avLst/>
          </a:prstGeom>
        </p:spPr>
        <p:txBody>
          <a:bodyPr wrap="square">
            <a:spAutoFit/>
          </a:bodyPr>
          <a:lstStyle/>
          <a:p>
            <a:r>
              <a:rPr lang="en-US" sz="1400" b="1" i="1" dirty="0">
                <a:solidFill>
                  <a:schemeClr val="tx1">
                    <a:lumMod val="75000"/>
                    <a:lumOff val="25000"/>
                  </a:schemeClr>
                </a:solidFill>
                <a:latin typeface="Calibri" panose="020F0502020204030204" pitchFamily="34" charset="0"/>
                <a:cs typeface="Calibri" panose="020F0502020204030204" pitchFamily="34" charset="0"/>
              </a:rPr>
              <a:t>“</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Cydalima</a:t>
            </a:r>
            <a:r>
              <a:rPr lang="en-US" sz="1400" b="1" i="1" dirty="0">
                <a:solidFill>
                  <a:schemeClr val="tx1">
                    <a:lumMod val="75000"/>
                    <a:lumOff val="25000"/>
                  </a:schemeClr>
                </a:solidFill>
                <a:latin typeface="Calibri" panose="020F0502020204030204" pitchFamily="34" charset="0"/>
                <a:cs typeface="Calibri" panose="020F0502020204030204" pitchFamily="34" charset="0"/>
              </a:rPr>
              <a:t> </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perspectalis</a:t>
            </a:r>
            <a:r>
              <a:rPr lang="en-US" sz="1400" b="1" i="1" dirty="0">
                <a:solidFill>
                  <a:schemeClr val="tx1">
                    <a:lumMod val="75000"/>
                    <a:lumOff val="25000"/>
                  </a:schemeClr>
                </a:solidFill>
                <a:latin typeface="Calibri" panose="020F0502020204030204" pitchFamily="34" charset="0"/>
                <a:cs typeface="Calibri" panose="020F0502020204030204" pitchFamily="34" charset="0"/>
              </a:rPr>
              <a:t>: </a:t>
            </a:r>
          </a:p>
          <a:p>
            <a:r>
              <a:rPr lang="en-US" sz="1400" b="1" i="1" dirty="0">
                <a:solidFill>
                  <a:schemeClr val="tx1">
                    <a:lumMod val="75000"/>
                    <a:lumOff val="25000"/>
                  </a:schemeClr>
                </a:solidFill>
                <a:latin typeface="Calibri" panose="020F0502020204030204" pitchFamily="34" charset="0"/>
                <a:cs typeface="Calibri" panose="020F0502020204030204" pitchFamily="34" charset="0"/>
              </a:rPr>
              <a:t>APHIS Confirms Box Tree Moth and Takes Action to Contain and Eradicate the Pest”</a:t>
            </a:r>
            <a:endParaRPr lang="en-US" sz="1400" b="1" dirty="0">
              <a:solidFill>
                <a:schemeClr val="tx1">
                  <a:lumMod val="75000"/>
                  <a:lumOff val="25000"/>
                </a:schemeClr>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83849D7-AD68-D13C-4EBF-201544291D74}"/>
              </a:ext>
            </a:extLst>
          </p:cNvPr>
          <p:cNvSpPr/>
          <p:nvPr/>
        </p:nvSpPr>
        <p:spPr>
          <a:xfrm rot="19734505">
            <a:off x="6735338" y="4386378"/>
            <a:ext cx="3089541" cy="738664"/>
          </a:xfrm>
          <a:prstGeom prst="rect">
            <a:avLst/>
          </a:prstGeom>
        </p:spPr>
        <p:txBody>
          <a:bodyPr wrap="square">
            <a:spAutoFit/>
          </a:bodyPr>
          <a:lstStyle/>
          <a:p>
            <a:r>
              <a:rPr lang="en-US" sz="1400" b="1" dirty="0">
                <a:solidFill>
                  <a:schemeClr val="tx1">
                    <a:lumMod val="75000"/>
                    <a:lumOff val="25000"/>
                  </a:schemeClr>
                </a:solidFill>
                <a:latin typeface="Calibri" panose="020F0502020204030204" pitchFamily="34" charset="0"/>
                <a:cs typeface="Calibri" panose="020F0502020204030204" pitchFamily="34" charset="0"/>
              </a:rPr>
              <a:t>“Eradicated Mediterranean fruit fly </a:t>
            </a:r>
            <a:r>
              <a:rPr lang="en-US" sz="1400" b="1" i="1" dirty="0" err="1">
                <a:solidFill>
                  <a:schemeClr val="tx1">
                    <a:lumMod val="75000"/>
                    <a:lumOff val="25000"/>
                  </a:schemeClr>
                </a:solidFill>
                <a:latin typeface="Calibri" panose="020F0502020204030204" pitchFamily="34" charset="0"/>
                <a:cs typeface="Calibri" panose="020F0502020204030204" pitchFamily="34" charset="0"/>
              </a:rPr>
              <a:t>Ceratitis</a:t>
            </a:r>
            <a:r>
              <a:rPr lang="en-US" sz="1400" b="1" i="1" dirty="0">
                <a:solidFill>
                  <a:schemeClr val="tx1">
                    <a:lumMod val="75000"/>
                    <a:lumOff val="25000"/>
                  </a:schemeClr>
                </a:solidFill>
                <a:latin typeface="Calibri" panose="020F0502020204030204" pitchFamily="34" charset="0"/>
                <a:cs typeface="Calibri" panose="020F0502020204030204" pitchFamily="34" charset="0"/>
              </a:rPr>
              <a:t> capitata </a:t>
            </a:r>
            <a:r>
              <a:rPr lang="en-US" sz="1400" b="1" dirty="0">
                <a:solidFill>
                  <a:schemeClr val="tx1">
                    <a:lumMod val="75000"/>
                    <a:lumOff val="25000"/>
                  </a:schemeClr>
                </a:solidFill>
                <a:latin typeface="Calibri" panose="020F0502020204030204" pitchFamily="34" charset="0"/>
                <a:cs typeface="Calibri" panose="020F0502020204030204" pitchFamily="34" charset="0"/>
              </a:rPr>
              <a:t>(Wiedemann) in Manzanillo, Colima, Mexico.”</a:t>
            </a:r>
          </a:p>
        </p:txBody>
      </p:sp>
      <p:sp>
        <p:nvSpPr>
          <p:cNvPr id="17" name="Lightning Bolt 16">
            <a:extLst>
              <a:ext uri="{FF2B5EF4-FFF2-40B4-BE49-F238E27FC236}">
                <a16:creationId xmlns:a16="http://schemas.microsoft.com/office/drawing/2014/main" id="{90CDC323-DF93-1343-E50A-E12375E81A4E}"/>
              </a:ext>
            </a:extLst>
          </p:cNvPr>
          <p:cNvSpPr/>
          <p:nvPr/>
        </p:nvSpPr>
        <p:spPr>
          <a:xfrm rot="18963732">
            <a:off x="6720301" y="3835154"/>
            <a:ext cx="1837989" cy="824274"/>
          </a:xfrm>
          <a:prstGeom prst="lightningBol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Lightning Bolt 17">
            <a:extLst>
              <a:ext uri="{FF2B5EF4-FFF2-40B4-BE49-F238E27FC236}">
                <a16:creationId xmlns:a16="http://schemas.microsoft.com/office/drawing/2014/main" id="{646C0B75-B4DC-4D45-F334-88886B322739}"/>
              </a:ext>
            </a:extLst>
          </p:cNvPr>
          <p:cNvSpPr/>
          <p:nvPr/>
        </p:nvSpPr>
        <p:spPr>
          <a:xfrm rot="20803502">
            <a:off x="6645219" y="2288559"/>
            <a:ext cx="1837989" cy="824274"/>
          </a:xfrm>
          <a:prstGeom prst="lightningBol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Lightning Bolt 18">
            <a:extLst>
              <a:ext uri="{FF2B5EF4-FFF2-40B4-BE49-F238E27FC236}">
                <a16:creationId xmlns:a16="http://schemas.microsoft.com/office/drawing/2014/main" id="{4167BA88-4DA7-21AC-4050-3CD0CB4D2AF8}"/>
              </a:ext>
            </a:extLst>
          </p:cNvPr>
          <p:cNvSpPr/>
          <p:nvPr/>
        </p:nvSpPr>
        <p:spPr>
          <a:xfrm rot="626679">
            <a:off x="7748439" y="1256219"/>
            <a:ext cx="1837989" cy="824274"/>
          </a:xfrm>
          <a:prstGeom prst="lightningBol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ightning Bolt 19">
            <a:extLst>
              <a:ext uri="{FF2B5EF4-FFF2-40B4-BE49-F238E27FC236}">
                <a16:creationId xmlns:a16="http://schemas.microsoft.com/office/drawing/2014/main" id="{8A874D08-7F1C-13DB-2A12-FFFC389F8385}"/>
              </a:ext>
            </a:extLst>
          </p:cNvPr>
          <p:cNvSpPr/>
          <p:nvPr/>
        </p:nvSpPr>
        <p:spPr>
          <a:xfrm rot="16710052">
            <a:off x="7756470" y="5297193"/>
            <a:ext cx="1837989" cy="824274"/>
          </a:xfrm>
          <a:prstGeom prst="lightningBolt">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2856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7E3D330-6287-B901-0ADD-A2F1675374E4}"/>
              </a:ext>
            </a:extLst>
          </p:cNvPr>
          <p:cNvSpPr/>
          <p:nvPr/>
        </p:nvSpPr>
        <p:spPr>
          <a:xfrm>
            <a:off x="7766873" y="1066800"/>
            <a:ext cx="3739327" cy="1900784"/>
          </a:xfrm>
          <a:prstGeom prst="roundRect">
            <a:avLst>
              <a:gd name="adj" fmla="val 8033"/>
            </a:avLst>
          </a:prstGeom>
          <a:solidFill>
            <a:srgbClr val="DBEFD4"/>
          </a:solidFill>
          <a:ln w="9525">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7</a:t>
            </a:fld>
            <a:endParaRPr lang="en-CA" dirty="0">
              <a:solidFill>
                <a:srgbClr val="000000"/>
              </a:solidFill>
            </a:endParaRPr>
          </a:p>
        </p:txBody>
      </p:sp>
      <p:sp>
        <p:nvSpPr>
          <p:cNvPr id="3" name="Content Placeholder 2">
            <a:extLst>
              <a:ext uri="{FF2B5EF4-FFF2-40B4-BE49-F238E27FC236}">
                <a16:creationId xmlns:a16="http://schemas.microsoft.com/office/drawing/2014/main" id="{F4445702-018F-0D7A-0ED9-8310DC31E8D9}"/>
              </a:ext>
            </a:extLst>
          </p:cNvPr>
          <p:cNvSpPr txBox="1">
            <a:spLocks/>
          </p:cNvSpPr>
          <p:nvPr/>
        </p:nvSpPr>
        <p:spPr>
          <a:xfrm>
            <a:off x="990600" y="1364439"/>
            <a:ext cx="5500885" cy="4612691"/>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1500"/>
              </a:spcAft>
            </a:pPr>
            <a:r>
              <a:rPr lang="en-US" altLang="en-US" sz="3400" dirty="0">
                <a:latin typeface="Calibri" panose="020F0502020204030204" pitchFamily="34" charset="0"/>
                <a:cs typeface="Calibri" panose="020F0502020204030204" pitchFamily="34" charset="0"/>
              </a:rPr>
              <a:t>OPRs provided by each NPPO</a:t>
            </a:r>
          </a:p>
          <a:p>
            <a:pPr>
              <a:spcBef>
                <a:spcPts val="0"/>
              </a:spcBef>
              <a:spcAft>
                <a:spcPts val="1500"/>
              </a:spcAft>
            </a:pPr>
            <a:r>
              <a:rPr lang="en-US" altLang="en-US" sz="3400" dirty="0">
                <a:latin typeface="Calibri" panose="020F0502020204030204" pitchFamily="34" charset="0"/>
                <a:cs typeface="Calibri" panose="020F0502020204030204" pitchFamily="34" charset="0"/>
              </a:rPr>
              <a:t>Intended to comply with </a:t>
            </a:r>
            <a:r>
              <a:rPr lang="en-GB" sz="3400" dirty="0">
                <a:latin typeface="Calibri" panose="020F0502020204030204" pitchFamily="34" charset="0"/>
                <a:cs typeface="Calibri" panose="020F0502020204030204" pitchFamily="34" charset="0"/>
              </a:rPr>
              <a:t>IPPC Standard on Pest Reporting (ISPM 17)</a:t>
            </a:r>
          </a:p>
          <a:p>
            <a:pPr>
              <a:spcBef>
                <a:spcPts val="0"/>
              </a:spcBef>
              <a:spcAft>
                <a:spcPts val="1500"/>
              </a:spcAft>
            </a:pPr>
            <a:r>
              <a:rPr lang="en-GB" sz="3400" dirty="0">
                <a:latin typeface="Calibri" panose="020F0502020204030204" pitchFamily="34" charset="0"/>
                <a:cs typeface="Calibri" panose="020F0502020204030204" pitchFamily="34" charset="0"/>
              </a:rPr>
              <a:t>OPR on PAS manually linked to IPPC’s International Phytosanitary Portal</a:t>
            </a:r>
            <a:endParaRPr lang="en-US" altLang="en-US" sz="3400" dirty="0">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56839D80-AA6E-59AB-7CCA-99E543623EE1}"/>
              </a:ext>
            </a:extLst>
          </p:cNvPr>
          <p:cNvSpPr/>
          <p:nvPr/>
        </p:nvSpPr>
        <p:spPr>
          <a:xfrm>
            <a:off x="8198152" y="1295400"/>
            <a:ext cx="3124200" cy="1477328"/>
          </a:xfrm>
          <a:prstGeom prst="rect">
            <a:avLst/>
          </a:prstGeom>
        </p:spPr>
        <p:txBody>
          <a:bodyPr wrap="square">
            <a:spAutoFit/>
          </a:bodyPr>
          <a:lstStyle/>
          <a:p>
            <a:r>
              <a:rPr lang="en-US" i="1" dirty="0">
                <a:solidFill>
                  <a:schemeClr val="accent1">
                    <a:lumMod val="50000"/>
                  </a:schemeClr>
                </a:solidFill>
                <a:latin typeface="Calibri" panose="020F0502020204030204" pitchFamily="34" charset="0"/>
                <a:cs typeface="Calibri" panose="020F0502020204030204" pitchFamily="34" charset="0"/>
              </a:rPr>
              <a:t>“</a:t>
            </a:r>
            <a:r>
              <a:rPr lang="en-US" i="1" dirty="0" err="1">
                <a:solidFill>
                  <a:schemeClr val="accent1">
                    <a:lumMod val="50000"/>
                  </a:schemeClr>
                </a:solidFill>
                <a:latin typeface="Calibri" panose="020F0502020204030204" pitchFamily="34" charset="0"/>
                <a:cs typeface="Calibri" panose="020F0502020204030204" pitchFamily="34" charset="0"/>
              </a:rPr>
              <a:t>Anoplophora</a:t>
            </a:r>
            <a:r>
              <a:rPr lang="en-US" i="1" dirty="0">
                <a:solidFill>
                  <a:schemeClr val="accent1">
                    <a:lumMod val="50000"/>
                  </a:schemeClr>
                </a:solidFill>
                <a:latin typeface="Calibri" panose="020F0502020204030204" pitchFamily="34" charset="0"/>
                <a:cs typeface="Calibri" panose="020F0502020204030204" pitchFamily="34" charset="0"/>
              </a:rPr>
              <a:t> </a:t>
            </a:r>
            <a:r>
              <a:rPr lang="en-US" i="1" dirty="0" err="1">
                <a:solidFill>
                  <a:schemeClr val="accent1">
                    <a:lumMod val="50000"/>
                  </a:schemeClr>
                </a:solidFill>
                <a:latin typeface="Calibri" panose="020F0502020204030204" pitchFamily="34" charset="0"/>
                <a:cs typeface="Calibri" panose="020F0502020204030204" pitchFamily="34" charset="0"/>
              </a:rPr>
              <a:t>glabripennis</a:t>
            </a:r>
            <a:r>
              <a:rPr lang="en-US" i="1" dirty="0">
                <a:solidFill>
                  <a:schemeClr val="accent1">
                    <a:lumMod val="50000"/>
                  </a:schemeClr>
                </a:solidFill>
                <a:latin typeface="Calibri" panose="020F0502020204030204" pitchFamily="34" charset="0"/>
                <a:cs typeface="Calibri" panose="020F0502020204030204" pitchFamily="34" charset="0"/>
              </a:rPr>
              <a:t> </a:t>
            </a:r>
            <a:r>
              <a:rPr lang="en-US" dirty="0">
                <a:solidFill>
                  <a:schemeClr val="accent1">
                    <a:lumMod val="50000"/>
                  </a:schemeClr>
                </a:solidFill>
                <a:latin typeface="Calibri" panose="020F0502020204030204" pitchFamily="34" charset="0"/>
                <a:cs typeface="Calibri" panose="020F0502020204030204" pitchFamily="34" charset="0"/>
              </a:rPr>
              <a:t>(Asian </a:t>
            </a:r>
            <a:r>
              <a:rPr lang="en-US" dirty="0" err="1">
                <a:solidFill>
                  <a:schemeClr val="accent1">
                    <a:lumMod val="50000"/>
                  </a:schemeClr>
                </a:solidFill>
                <a:latin typeface="Calibri" panose="020F0502020204030204" pitchFamily="34" charset="0"/>
                <a:cs typeface="Calibri" panose="020F0502020204030204" pitchFamily="34" charset="0"/>
              </a:rPr>
              <a:t>Longhorned</a:t>
            </a:r>
            <a:r>
              <a:rPr lang="en-US" dirty="0">
                <a:solidFill>
                  <a:schemeClr val="accent1">
                    <a:lumMod val="50000"/>
                  </a:schemeClr>
                </a:solidFill>
                <a:latin typeface="Calibri" panose="020F0502020204030204" pitchFamily="34" charset="0"/>
                <a:cs typeface="Calibri" panose="020F0502020204030204" pitchFamily="34" charset="0"/>
              </a:rPr>
              <a:t> Beetle): APHIS Removes the Remaining Regulated Area in Brooklyn and Queens, New York” </a:t>
            </a:r>
          </a:p>
        </p:txBody>
      </p:sp>
      <p:sp>
        <p:nvSpPr>
          <p:cNvPr id="7" name="Oval 6">
            <a:extLst>
              <a:ext uri="{FF2B5EF4-FFF2-40B4-BE49-F238E27FC236}">
                <a16:creationId xmlns:a16="http://schemas.microsoft.com/office/drawing/2014/main" id="{DB2BA6EA-97B1-47BC-6084-5FCB43157920}"/>
              </a:ext>
            </a:extLst>
          </p:cNvPr>
          <p:cNvSpPr/>
          <p:nvPr/>
        </p:nvSpPr>
        <p:spPr>
          <a:xfrm>
            <a:off x="6096000" y="1143000"/>
            <a:ext cx="1981200" cy="1966976"/>
          </a:xfrm>
          <a:prstGeom prst="ellipse">
            <a:avLst/>
          </a:prstGeom>
          <a:blipFill dpi="0" rotWithShape="1">
            <a:blip r:embed="rId3" cstate="print">
              <a:extLst>
                <a:ext uri="{28A0092B-C50C-407E-A947-70E740481C1C}">
                  <a14:useLocalDpi xmlns:a14="http://schemas.microsoft.com/office/drawing/2010/main" val="0"/>
                </a:ext>
              </a:extLst>
            </a:blip>
            <a:srcRect/>
            <a:stretch>
              <a:fillRect/>
            </a:stretch>
          </a:blipFill>
          <a:ln w="952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1A6F8C16-6D2B-C2C9-A173-DC8920E47FCB}"/>
              </a:ext>
            </a:extLst>
          </p:cNvPr>
          <p:cNvSpPr txBox="1"/>
          <p:nvPr/>
        </p:nvSpPr>
        <p:spPr>
          <a:xfrm>
            <a:off x="7599249" y="2963315"/>
            <a:ext cx="1138453" cy="261610"/>
          </a:xfrm>
          <a:prstGeom prst="rect">
            <a:avLst/>
          </a:prstGeom>
          <a:noFill/>
        </p:spPr>
        <p:txBody>
          <a:bodyPr wrap="none" rtlCol="0">
            <a:spAutoFit/>
          </a:bodyPr>
          <a:lstStyle/>
          <a:p>
            <a:r>
              <a:rPr lang="en-US" sz="1100" dirty="0">
                <a:solidFill>
                  <a:schemeClr val="bg1">
                    <a:lumMod val="75000"/>
                  </a:schemeClr>
                </a:solidFill>
                <a:latin typeface="Calibri" panose="020F0502020204030204" pitchFamily="34" charset="0"/>
                <a:cs typeface="Calibri" panose="020F0502020204030204" pitchFamily="34" charset="0"/>
              </a:rPr>
              <a:t>Photo: M. </a:t>
            </a:r>
            <a:r>
              <a:rPr lang="en-US" sz="1100" dirty="0" err="1">
                <a:solidFill>
                  <a:schemeClr val="bg1">
                    <a:lumMod val="75000"/>
                  </a:schemeClr>
                </a:solidFill>
                <a:latin typeface="Calibri" panose="020F0502020204030204" pitchFamily="34" charset="0"/>
                <a:cs typeface="Calibri" panose="020F0502020204030204" pitchFamily="34" charset="0"/>
              </a:rPr>
              <a:t>Keena</a:t>
            </a:r>
            <a:endParaRPr lang="en-US" sz="1100" dirty="0">
              <a:solidFill>
                <a:schemeClr val="bg1">
                  <a:lumMod val="75000"/>
                </a:schemeClr>
              </a:solidFill>
              <a:latin typeface="Calibri" panose="020F0502020204030204" pitchFamily="34" charset="0"/>
              <a:cs typeface="Calibri" panose="020F0502020204030204" pitchFamily="34" charset="0"/>
            </a:endParaRPr>
          </a:p>
        </p:txBody>
      </p:sp>
      <p:pic>
        <p:nvPicPr>
          <p:cNvPr id="9" name="Picture 8" descr="Diagram&#10;&#10;Description automatically generated">
            <a:extLst>
              <a:ext uri="{FF2B5EF4-FFF2-40B4-BE49-F238E27FC236}">
                <a16:creationId xmlns:a16="http://schemas.microsoft.com/office/drawing/2014/main" id="{1C24C04B-8430-8DFB-1E90-401FCD810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3573" y="5127583"/>
            <a:ext cx="3685003" cy="945883"/>
          </a:xfrm>
          <a:prstGeom prst="rect">
            <a:avLst/>
          </a:prstGeom>
          <a:ln>
            <a:solidFill>
              <a:schemeClr val="bg1">
                <a:lumMod val="50000"/>
              </a:schemeClr>
            </a:solidFill>
          </a:ln>
        </p:spPr>
      </p:pic>
      <p:pic>
        <p:nvPicPr>
          <p:cNvPr id="10" name="Picture 9">
            <a:extLst>
              <a:ext uri="{FF2B5EF4-FFF2-40B4-BE49-F238E27FC236}">
                <a16:creationId xmlns:a16="http://schemas.microsoft.com/office/drawing/2014/main" id="{BD95BD4A-F215-F6E7-82BC-614469D9B736}"/>
              </a:ext>
            </a:extLst>
          </p:cNvPr>
          <p:cNvPicPr>
            <a:picLocks noChangeAspect="1"/>
          </p:cNvPicPr>
          <p:nvPr/>
        </p:nvPicPr>
        <p:blipFill>
          <a:blip r:embed="rId5"/>
          <a:stretch>
            <a:fillRect/>
          </a:stretch>
        </p:blipFill>
        <p:spPr>
          <a:xfrm>
            <a:off x="7637349" y="3670785"/>
            <a:ext cx="3685003" cy="814014"/>
          </a:xfrm>
          <a:prstGeom prst="rect">
            <a:avLst/>
          </a:prstGeom>
          <a:ln>
            <a:solidFill>
              <a:schemeClr val="bg1">
                <a:lumMod val="50000"/>
              </a:schemeClr>
            </a:solidFill>
          </a:ln>
        </p:spPr>
      </p:pic>
      <p:sp>
        <p:nvSpPr>
          <p:cNvPr id="11" name="Arrow: Down 10">
            <a:extLst>
              <a:ext uri="{FF2B5EF4-FFF2-40B4-BE49-F238E27FC236}">
                <a16:creationId xmlns:a16="http://schemas.microsoft.com/office/drawing/2014/main" id="{A80CD4B5-773C-2FA2-4544-30D2C556D43F}"/>
              </a:ext>
            </a:extLst>
          </p:cNvPr>
          <p:cNvSpPr/>
          <p:nvPr/>
        </p:nvSpPr>
        <p:spPr>
          <a:xfrm>
            <a:off x="9263660" y="3109976"/>
            <a:ext cx="457200" cy="45720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CF4678EC-941D-873A-C30A-582192BE917F}"/>
              </a:ext>
            </a:extLst>
          </p:cNvPr>
          <p:cNvSpPr/>
          <p:nvPr/>
        </p:nvSpPr>
        <p:spPr>
          <a:xfrm>
            <a:off x="9217106" y="4583277"/>
            <a:ext cx="457200" cy="457200"/>
          </a:xfrm>
          <a:prstGeom prst="down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08A0B5CA-4208-8B61-C562-595505042F7A}"/>
              </a:ext>
            </a:extLst>
          </p:cNvPr>
          <p:cNvGrpSpPr/>
          <p:nvPr/>
        </p:nvGrpSpPr>
        <p:grpSpPr>
          <a:xfrm>
            <a:off x="0" y="0"/>
            <a:ext cx="12192000" cy="1062531"/>
            <a:chOff x="0" y="0"/>
            <a:chExt cx="12192000" cy="1062531"/>
          </a:xfrm>
        </p:grpSpPr>
        <p:sp>
          <p:nvSpPr>
            <p:cNvPr id="14" name="Rectangle 13">
              <a:extLst>
                <a:ext uri="{FF2B5EF4-FFF2-40B4-BE49-F238E27FC236}">
                  <a16:creationId xmlns:a16="http://schemas.microsoft.com/office/drawing/2014/main" id="{D8496B71-7AAD-F3F2-7790-95015FD09371}"/>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1 Título">
              <a:extLst>
                <a:ext uri="{FF2B5EF4-FFF2-40B4-BE49-F238E27FC236}">
                  <a16:creationId xmlns:a16="http://schemas.microsoft.com/office/drawing/2014/main" id="{3591F461-9068-0996-66B9-9564F7F9A862}"/>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Official Pest Reports (OPRs)</a:t>
              </a:r>
            </a:p>
          </p:txBody>
        </p:sp>
        <p:cxnSp>
          <p:nvCxnSpPr>
            <p:cNvPr id="16" name="Straight Connector 15">
              <a:extLst>
                <a:ext uri="{FF2B5EF4-FFF2-40B4-BE49-F238E27FC236}">
                  <a16:creationId xmlns:a16="http://schemas.microsoft.com/office/drawing/2014/main" id="{D7AA1FA3-49BE-F9C3-DE65-5B07AA7FE9FE}"/>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064529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1873EB18-B733-DCC8-94ED-365D330CEE96}"/>
              </a:ext>
            </a:extLst>
          </p:cNvPr>
          <p:cNvSpPr/>
          <p:nvPr/>
        </p:nvSpPr>
        <p:spPr>
          <a:xfrm>
            <a:off x="6477000" y="914400"/>
            <a:ext cx="5071948" cy="5305259"/>
          </a:xfrm>
          <a:prstGeom prst="roundRect">
            <a:avLst>
              <a:gd name="adj" fmla="val 4417"/>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8</a:t>
            </a:fld>
            <a:endParaRPr lang="en-CA" dirty="0">
              <a:solidFill>
                <a:srgbClr val="000000"/>
              </a:solidFill>
            </a:endParaRPr>
          </a:p>
        </p:txBody>
      </p:sp>
      <p:sp>
        <p:nvSpPr>
          <p:cNvPr id="4" name="Content Placeholder 2">
            <a:extLst>
              <a:ext uri="{FF2B5EF4-FFF2-40B4-BE49-F238E27FC236}">
                <a16:creationId xmlns:a16="http://schemas.microsoft.com/office/drawing/2014/main" id="{DA9C74B0-A7B6-490F-72A8-628FB9AE1C6A}"/>
              </a:ext>
            </a:extLst>
          </p:cNvPr>
          <p:cNvSpPr txBox="1">
            <a:spLocks/>
          </p:cNvSpPr>
          <p:nvPr/>
        </p:nvSpPr>
        <p:spPr>
          <a:xfrm>
            <a:off x="838200" y="838200"/>
            <a:ext cx="5511466" cy="5542657"/>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buFont typeface="Arial"/>
              <a:buNone/>
            </a:pPr>
            <a:r>
              <a:rPr lang="en-US" altLang="en-US" sz="3200" b="1" dirty="0">
                <a:latin typeface="Calibri" panose="020F0502020204030204" pitchFamily="34" charset="0"/>
                <a:cs typeface="Calibri" panose="020F0502020204030204" pitchFamily="34" charset="0"/>
              </a:rPr>
              <a:t>Why provide OPRs?</a:t>
            </a:r>
          </a:p>
          <a:p>
            <a:r>
              <a:rPr lang="en-US" altLang="en-US" sz="3200" dirty="0">
                <a:latin typeface="Calibri" panose="020F0502020204030204" pitchFamily="34" charset="0"/>
                <a:cs typeface="Calibri" panose="020F0502020204030204" pitchFamily="34" charset="0"/>
              </a:rPr>
              <a:t>NAPPO countries are signatories to the IPPC.</a:t>
            </a:r>
          </a:p>
          <a:p>
            <a:r>
              <a:rPr lang="en-US" altLang="en-US" sz="3200" dirty="0">
                <a:latin typeface="Calibri" panose="020F0502020204030204" pitchFamily="34" charset="0"/>
                <a:cs typeface="Calibri" panose="020F0502020204030204" pitchFamily="34" charset="0"/>
              </a:rPr>
              <a:t>Timely information essential to protect territories from harmful pests.</a:t>
            </a:r>
          </a:p>
          <a:p>
            <a:r>
              <a:rPr lang="en-US" sz="3200" dirty="0">
                <a:latin typeface="Calibri" panose="020F0502020204030204" pitchFamily="34" charset="0"/>
                <a:cs typeface="Calibri" panose="020F0502020204030204" pitchFamily="34" charset="0"/>
              </a:rPr>
              <a:t>Timely communication and meeting phytosanitary requirements allows trade to continue.</a:t>
            </a:r>
            <a:br>
              <a:rPr lang="en-GB" sz="3200" dirty="0">
                <a:latin typeface="Calibri" panose="020F0502020204030204" pitchFamily="34" charset="0"/>
                <a:cs typeface="Calibri" panose="020F0502020204030204" pitchFamily="34" charset="0"/>
              </a:rPr>
            </a:br>
            <a:endParaRPr lang="en-US" altLang="en-US" sz="3200" dirty="0">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340A2A97-F62A-96FB-7D3F-7A0A3CDDCC9C}"/>
              </a:ext>
            </a:extLst>
          </p:cNvPr>
          <p:cNvPicPr>
            <a:picLocks noChangeAspect="1"/>
          </p:cNvPicPr>
          <p:nvPr/>
        </p:nvPicPr>
        <p:blipFill>
          <a:blip r:embed="rId3"/>
          <a:stretch>
            <a:fillRect/>
          </a:stretch>
        </p:blipFill>
        <p:spPr>
          <a:xfrm>
            <a:off x="6652593" y="1106841"/>
            <a:ext cx="4724399" cy="874359"/>
          </a:xfrm>
          <a:prstGeom prst="rect">
            <a:avLst/>
          </a:prstGeom>
        </p:spPr>
      </p:pic>
      <p:sp>
        <p:nvSpPr>
          <p:cNvPr id="7" name="TextBox 6">
            <a:extLst>
              <a:ext uri="{FF2B5EF4-FFF2-40B4-BE49-F238E27FC236}">
                <a16:creationId xmlns:a16="http://schemas.microsoft.com/office/drawing/2014/main" id="{F9579533-0B0E-FDBC-432F-42132783DA23}"/>
              </a:ext>
            </a:extLst>
          </p:cNvPr>
          <p:cNvSpPr txBox="1"/>
          <p:nvPr/>
        </p:nvSpPr>
        <p:spPr>
          <a:xfrm>
            <a:off x="6678544" y="5686912"/>
            <a:ext cx="4635498" cy="369332"/>
          </a:xfrm>
          <a:prstGeom prst="rect">
            <a:avLst/>
          </a:prstGeom>
          <a:noFill/>
        </p:spPr>
        <p:txBody>
          <a:bodyPr wrap="square" rtlCol="0">
            <a:spAutoFit/>
          </a:bodyPr>
          <a:lstStyle/>
          <a:p>
            <a:pPr algn="ctr"/>
            <a:r>
              <a:rPr lang="en-US" dirty="0">
                <a:solidFill>
                  <a:schemeClr val="accent1">
                    <a:lumMod val="50000"/>
                  </a:schemeClr>
                </a:solidFill>
                <a:latin typeface="Calibri" panose="020F0502020204030204" pitchFamily="34" charset="0"/>
                <a:cs typeface="Calibri" panose="020F0502020204030204" pitchFamily="34" charset="0"/>
              </a:rPr>
              <a:t>IPPC’s Commission on Phytosanitary Measures</a:t>
            </a:r>
          </a:p>
        </p:txBody>
      </p:sp>
      <p:sp>
        <p:nvSpPr>
          <p:cNvPr id="8" name="TextBox 7">
            <a:extLst>
              <a:ext uri="{FF2B5EF4-FFF2-40B4-BE49-F238E27FC236}">
                <a16:creationId xmlns:a16="http://schemas.microsoft.com/office/drawing/2014/main" id="{6C19F92C-C859-9D83-8454-5D571CC19B01}"/>
              </a:ext>
            </a:extLst>
          </p:cNvPr>
          <p:cNvSpPr txBox="1"/>
          <p:nvPr/>
        </p:nvSpPr>
        <p:spPr>
          <a:xfrm>
            <a:off x="10515600" y="5946102"/>
            <a:ext cx="849913" cy="261610"/>
          </a:xfrm>
          <a:prstGeom prst="rect">
            <a:avLst/>
          </a:prstGeom>
          <a:noFill/>
        </p:spPr>
        <p:txBody>
          <a:bodyPr wrap="none" rtlCol="0">
            <a:spAutoFit/>
          </a:bodyPr>
          <a:lstStyle/>
          <a:p>
            <a:r>
              <a:rPr lang="en-US" sz="1100" dirty="0">
                <a:solidFill>
                  <a:schemeClr val="bg1">
                    <a:lumMod val="75000"/>
                  </a:schemeClr>
                </a:solidFill>
              </a:rPr>
              <a:t>Photo: IPPC</a:t>
            </a:r>
          </a:p>
        </p:txBody>
      </p:sp>
      <p:pic>
        <p:nvPicPr>
          <p:cNvPr id="9" name="Picture 6" descr="News &amp; Events - International Plant Protection Convention">
            <a:extLst>
              <a:ext uri="{FF2B5EF4-FFF2-40B4-BE49-F238E27FC236}">
                <a16:creationId xmlns:a16="http://schemas.microsoft.com/office/drawing/2014/main" id="{D20FFEE7-8351-AAB3-8800-F5437C650D8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8544" y="2077342"/>
            <a:ext cx="4666494" cy="3660905"/>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68556338-6BC6-0AF2-1E40-DECD60852D8C}"/>
              </a:ext>
            </a:extLst>
          </p:cNvPr>
          <p:cNvGrpSpPr/>
          <p:nvPr/>
        </p:nvGrpSpPr>
        <p:grpSpPr>
          <a:xfrm>
            <a:off x="0" y="0"/>
            <a:ext cx="12192000" cy="1062531"/>
            <a:chOff x="0" y="0"/>
            <a:chExt cx="12192000" cy="1062531"/>
          </a:xfrm>
        </p:grpSpPr>
        <p:sp>
          <p:nvSpPr>
            <p:cNvPr id="11" name="Rectangle 10">
              <a:extLst>
                <a:ext uri="{FF2B5EF4-FFF2-40B4-BE49-F238E27FC236}">
                  <a16:creationId xmlns:a16="http://schemas.microsoft.com/office/drawing/2014/main" id="{82B34D69-97A4-EA9B-FB41-0282F24C87D9}"/>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1 Título">
              <a:extLst>
                <a:ext uri="{FF2B5EF4-FFF2-40B4-BE49-F238E27FC236}">
                  <a16:creationId xmlns:a16="http://schemas.microsoft.com/office/drawing/2014/main" id="{3AD2F315-32B2-5597-954A-8939684D166C}"/>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OPRs and Reporting Obligations</a:t>
              </a:r>
            </a:p>
          </p:txBody>
        </p:sp>
        <p:cxnSp>
          <p:nvCxnSpPr>
            <p:cNvPr id="13" name="Straight Connector 12">
              <a:extLst>
                <a:ext uri="{FF2B5EF4-FFF2-40B4-BE49-F238E27FC236}">
                  <a16:creationId xmlns:a16="http://schemas.microsoft.com/office/drawing/2014/main" id="{0CFDB3CA-C1FA-F9C1-7509-923033BB2645}"/>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85042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78FE5B-F1A0-A72A-B810-F811F657F3F7}"/>
              </a:ext>
            </a:extLst>
          </p:cNvPr>
          <p:cNvSpPr>
            <a:spLocks noGrp="1"/>
          </p:cNvSpPr>
          <p:nvPr>
            <p:ph type="sldNum" sz="quarter" idx="12"/>
          </p:nvPr>
        </p:nvSpPr>
        <p:spPr>
          <a:xfrm>
            <a:off x="11277600" y="6400800"/>
            <a:ext cx="542697" cy="279400"/>
          </a:xfrm>
        </p:spPr>
        <p:txBody>
          <a:bodyPr>
            <a:normAutofit/>
          </a:bodyPr>
          <a:lstStyle/>
          <a:p>
            <a:pPr fontAlgn="base">
              <a:spcBef>
                <a:spcPct val="0"/>
              </a:spcBef>
              <a:spcAft>
                <a:spcPct val="0"/>
              </a:spcAft>
              <a:defRPr/>
            </a:pPr>
            <a:fld id="{C3E5E9C7-D2C5-4D03-AE4D-CC1D6D5A4390}" type="slidenum">
              <a:rPr lang="en-CA" smtClean="0">
                <a:solidFill>
                  <a:srgbClr val="000000"/>
                </a:solidFill>
              </a:rPr>
              <a:pPr fontAlgn="base">
                <a:spcBef>
                  <a:spcPct val="0"/>
                </a:spcBef>
                <a:spcAft>
                  <a:spcPct val="0"/>
                </a:spcAft>
                <a:defRPr/>
              </a:pPr>
              <a:t>9</a:t>
            </a:fld>
            <a:endParaRPr lang="en-CA" dirty="0">
              <a:solidFill>
                <a:srgbClr val="000000"/>
              </a:solidFill>
            </a:endParaRPr>
          </a:p>
        </p:txBody>
      </p:sp>
      <p:sp>
        <p:nvSpPr>
          <p:cNvPr id="3" name="Rectangle 2">
            <a:extLst>
              <a:ext uri="{FF2B5EF4-FFF2-40B4-BE49-F238E27FC236}">
                <a16:creationId xmlns:a16="http://schemas.microsoft.com/office/drawing/2014/main" id="{AAC95971-9DCB-9E9F-3BB4-ACC8F5E3D101}"/>
              </a:ext>
            </a:extLst>
          </p:cNvPr>
          <p:cNvSpPr/>
          <p:nvPr/>
        </p:nvSpPr>
        <p:spPr>
          <a:xfrm>
            <a:off x="7073478" y="987288"/>
            <a:ext cx="4391234" cy="5121964"/>
          </a:xfrm>
          <a:prstGeom prst="rect">
            <a:avLst/>
          </a:prstGeom>
          <a:solidFill>
            <a:schemeClr val="accent1">
              <a:lumMod val="20000"/>
              <a:lumOff val="8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2">
            <a:extLst>
              <a:ext uri="{FF2B5EF4-FFF2-40B4-BE49-F238E27FC236}">
                <a16:creationId xmlns:a16="http://schemas.microsoft.com/office/drawing/2014/main" id="{1B13707E-4CB9-7EE2-CFE8-5FB6890A9E43}"/>
              </a:ext>
            </a:extLst>
          </p:cNvPr>
          <p:cNvSpPr txBox="1">
            <a:spLocks/>
          </p:cNvSpPr>
          <p:nvPr/>
        </p:nvSpPr>
        <p:spPr>
          <a:xfrm>
            <a:off x="1219177" y="1241379"/>
            <a:ext cx="5025532" cy="4854621"/>
          </a:xfrm>
          <a:prstGeom prst="rect">
            <a:avLst/>
          </a:prstGeom>
          <a:ln>
            <a:noFill/>
          </a:ln>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a:spcBef>
                <a:spcPts val="0"/>
              </a:spcBef>
              <a:spcAft>
                <a:spcPts val="1500"/>
              </a:spcAft>
            </a:pPr>
            <a:r>
              <a:rPr lang="en-US" altLang="en-US" sz="3600" dirty="0">
                <a:latin typeface="Calibri" panose="020F0502020204030204" pitchFamily="34" charset="0"/>
                <a:cs typeface="Calibri" panose="020F0502020204030204" pitchFamily="34" charset="0"/>
              </a:rPr>
              <a:t>Information from records and public sources</a:t>
            </a:r>
          </a:p>
          <a:p>
            <a:pPr>
              <a:spcBef>
                <a:spcPts val="0"/>
              </a:spcBef>
              <a:spcAft>
                <a:spcPts val="1500"/>
              </a:spcAft>
            </a:pPr>
            <a:r>
              <a:rPr lang="en-US" altLang="en-US" sz="3600" u="sng" dirty="0">
                <a:latin typeface="Calibri" panose="020F0502020204030204" pitchFamily="34" charset="0"/>
                <a:cs typeface="Calibri" panose="020F0502020204030204" pitchFamily="34" charset="0"/>
              </a:rPr>
              <a:t>Not</a:t>
            </a:r>
            <a:r>
              <a:rPr lang="en-US" altLang="en-US" sz="3600" dirty="0">
                <a:latin typeface="Calibri" panose="020F0502020204030204" pitchFamily="34" charset="0"/>
                <a:cs typeface="Calibri" panose="020F0502020204030204" pitchFamily="34" charset="0"/>
              </a:rPr>
              <a:t> official communications </a:t>
            </a:r>
          </a:p>
          <a:p>
            <a:pPr>
              <a:spcBef>
                <a:spcPts val="0"/>
              </a:spcBef>
              <a:spcAft>
                <a:spcPts val="1500"/>
              </a:spcAft>
            </a:pPr>
            <a:r>
              <a:rPr lang="en-US" altLang="en-US" sz="3600" dirty="0">
                <a:latin typeface="Calibri" panose="020F0502020204030204" pitchFamily="34" charset="0"/>
                <a:cs typeface="Calibri" panose="020F0502020204030204" pitchFamily="34" charset="0"/>
              </a:rPr>
              <a:t>Provided as early warning information </a:t>
            </a:r>
          </a:p>
        </p:txBody>
      </p:sp>
      <p:sp>
        <p:nvSpPr>
          <p:cNvPr id="6" name="Rectangle 5">
            <a:extLst>
              <a:ext uri="{FF2B5EF4-FFF2-40B4-BE49-F238E27FC236}">
                <a16:creationId xmlns:a16="http://schemas.microsoft.com/office/drawing/2014/main" id="{42366B2D-C139-6B33-74FC-949E2C8904D7}"/>
              </a:ext>
            </a:extLst>
          </p:cNvPr>
          <p:cNvSpPr/>
          <p:nvPr/>
        </p:nvSpPr>
        <p:spPr>
          <a:xfrm>
            <a:off x="8247085" y="1036449"/>
            <a:ext cx="3074704" cy="1015663"/>
          </a:xfrm>
          <a:prstGeom prst="rect">
            <a:avLst/>
          </a:prstGeom>
        </p:spPr>
        <p:txBody>
          <a:bodyPr wrap="square">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a:t>
            </a:r>
            <a:r>
              <a:rPr lang="en-US" sz="2000" i="1" dirty="0" err="1">
                <a:solidFill>
                  <a:schemeClr val="accent1">
                    <a:lumMod val="50000"/>
                  </a:schemeClr>
                </a:solidFill>
                <a:latin typeface="Calibri" panose="020F0502020204030204" pitchFamily="34" charset="0"/>
                <a:cs typeface="Calibri" panose="020F0502020204030204" pitchFamily="34" charset="0"/>
              </a:rPr>
              <a:t>Hymenoscyphus</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i="1" dirty="0" err="1">
                <a:solidFill>
                  <a:schemeClr val="accent1">
                    <a:lumMod val="50000"/>
                  </a:schemeClr>
                </a:solidFill>
                <a:latin typeface="Calibri" panose="020F0502020204030204" pitchFamily="34" charset="0"/>
                <a:cs typeface="Calibri" panose="020F0502020204030204" pitchFamily="34" charset="0"/>
              </a:rPr>
              <a:t>fraxineus</a:t>
            </a:r>
            <a:r>
              <a:rPr lang="en-US" sz="2000" dirty="0">
                <a:solidFill>
                  <a:schemeClr val="accent1">
                    <a:lumMod val="50000"/>
                  </a:schemeClr>
                </a:solidFill>
                <a:latin typeface="Calibri" panose="020F0502020204030204" pitchFamily="34" charset="0"/>
                <a:cs typeface="Calibri" panose="020F0502020204030204" pitchFamily="34" charset="0"/>
              </a:rPr>
              <a:t>, causal agent of ash dieback: new hosts”</a:t>
            </a:r>
          </a:p>
        </p:txBody>
      </p:sp>
      <p:sp>
        <p:nvSpPr>
          <p:cNvPr id="7" name="Rectangle 6">
            <a:extLst>
              <a:ext uri="{FF2B5EF4-FFF2-40B4-BE49-F238E27FC236}">
                <a16:creationId xmlns:a16="http://schemas.microsoft.com/office/drawing/2014/main" id="{19544C0F-904A-C0C3-18F2-99BB9AE3C1D0}"/>
              </a:ext>
            </a:extLst>
          </p:cNvPr>
          <p:cNvSpPr/>
          <p:nvPr/>
        </p:nvSpPr>
        <p:spPr>
          <a:xfrm>
            <a:off x="7863970" y="2291429"/>
            <a:ext cx="2686623" cy="1015663"/>
          </a:xfrm>
          <a:prstGeom prst="rect">
            <a:avLst/>
          </a:prstGeom>
        </p:spPr>
        <p:txBody>
          <a:bodyPr wrap="square">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“First report of </a:t>
            </a:r>
            <a:r>
              <a:rPr lang="en-US" sz="2000" i="1" dirty="0" err="1">
                <a:solidFill>
                  <a:schemeClr val="accent1">
                    <a:lumMod val="50000"/>
                  </a:schemeClr>
                </a:solidFill>
                <a:latin typeface="Calibri" panose="020F0502020204030204" pitchFamily="34" charset="0"/>
                <a:cs typeface="Calibri" panose="020F0502020204030204" pitchFamily="34" charset="0"/>
              </a:rPr>
              <a:t>Argyrotaenia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i="1" dirty="0" err="1">
                <a:solidFill>
                  <a:schemeClr val="accent1">
                    <a:lumMod val="50000"/>
                  </a:schemeClr>
                </a:solidFill>
                <a:latin typeface="Calibri" panose="020F0502020204030204" pitchFamily="34" charset="0"/>
                <a:cs typeface="Calibri" panose="020F0502020204030204" pitchFamily="34" charset="0"/>
              </a:rPr>
              <a:t>tucumana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as a pest”</a:t>
            </a:r>
          </a:p>
        </p:txBody>
      </p:sp>
      <p:sp>
        <p:nvSpPr>
          <p:cNvPr id="8" name="Rectangle 7">
            <a:extLst>
              <a:ext uri="{FF2B5EF4-FFF2-40B4-BE49-F238E27FC236}">
                <a16:creationId xmlns:a16="http://schemas.microsoft.com/office/drawing/2014/main" id="{79C9CEBB-4966-8451-D4AC-AC9FCF6B0714}"/>
              </a:ext>
            </a:extLst>
          </p:cNvPr>
          <p:cNvSpPr/>
          <p:nvPr/>
        </p:nvSpPr>
        <p:spPr>
          <a:xfrm>
            <a:off x="8499821" y="3523604"/>
            <a:ext cx="2541305" cy="1015663"/>
          </a:xfrm>
          <a:prstGeom prst="rect">
            <a:avLst/>
          </a:prstGeom>
        </p:spPr>
        <p:txBody>
          <a:bodyPr wrap="square">
            <a:spAutoFit/>
          </a:bodyPr>
          <a:lstStyle/>
          <a:p>
            <a:r>
              <a:rPr lang="en-US" sz="2000" i="1" dirty="0">
                <a:solidFill>
                  <a:schemeClr val="accent1">
                    <a:lumMod val="50000"/>
                  </a:schemeClr>
                </a:solidFill>
                <a:latin typeface="Calibri" panose="020F0502020204030204" pitchFamily="34" charset="0"/>
                <a:cs typeface="Calibri" panose="020F0502020204030204" pitchFamily="34" charset="0"/>
              </a:rPr>
              <a:t>“</a:t>
            </a:r>
            <a:r>
              <a:rPr lang="en-US" sz="2000" i="1" dirty="0" err="1">
                <a:solidFill>
                  <a:schemeClr val="accent1">
                    <a:lumMod val="50000"/>
                  </a:schemeClr>
                </a:solidFill>
                <a:latin typeface="Calibri" panose="020F0502020204030204" pitchFamily="34" charset="0"/>
                <a:cs typeface="Calibri" panose="020F0502020204030204" pitchFamily="34" charset="0"/>
              </a:rPr>
              <a:t>Tuta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i="1" dirty="0" err="1">
                <a:solidFill>
                  <a:schemeClr val="accent1">
                    <a:lumMod val="50000"/>
                  </a:schemeClr>
                </a:solidFill>
                <a:latin typeface="Calibri" panose="020F0502020204030204" pitchFamily="34" charset="0"/>
                <a:cs typeface="Calibri" panose="020F0502020204030204" pitchFamily="34" charset="0"/>
              </a:rPr>
              <a:t>absoluta</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new distribution and detection”</a:t>
            </a:r>
          </a:p>
        </p:txBody>
      </p:sp>
      <p:sp>
        <p:nvSpPr>
          <p:cNvPr id="9" name="Rectangle 8">
            <a:extLst>
              <a:ext uri="{FF2B5EF4-FFF2-40B4-BE49-F238E27FC236}">
                <a16:creationId xmlns:a16="http://schemas.microsoft.com/office/drawing/2014/main" id="{650D4D61-2FA4-4B93-4D8E-25CE243426B7}"/>
              </a:ext>
            </a:extLst>
          </p:cNvPr>
          <p:cNvSpPr/>
          <p:nvPr/>
        </p:nvSpPr>
        <p:spPr>
          <a:xfrm>
            <a:off x="7905802" y="4758909"/>
            <a:ext cx="3191162" cy="1015663"/>
          </a:xfrm>
          <a:prstGeom prst="rect">
            <a:avLst/>
          </a:prstGeom>
        </p:spPr>
        <p:txBody>
          <a:bodyPr wrap="square">
            <a:spAutoFit/>
          </a:bodyPr>
          <a:lstStyle/>
          <a:p>
            <a:r>
              <a:rPr lang="en-US" sz="2000" dirty="0">
                <a:solidFill>
                  <a:schemeClr val="accent1">
                    <a:lumMod val="50000"/>
                  </a:schemeClr>
                </a:solidFill>
                <a:latin typeface="Calibri" panose="020F0502020204030204" pitchFamily="34" charset="0"/>
                <a:cs typeface="Calibri" panose="020F0502020204030204" pitchFamily="34" charset="0"/>
              </a:rPr>
              <a:t>“Mexico intercepts </a:t>
            </a:r>
            <a:r>
              <a:rPr lang="en-US" sz="2000" i="1" dirty="0">
                <a:solidFill>
                  <a:schemeClr val="accent1">
                    <a:lumMod val="50000"/>
                  </a:schemeClr>
                </a:solidFill>
                <a:latin typeface="Calibri" panose="020F0502020204030204" pitchFamily="34" charset="0"/>
                <a:cs typeface="Calibri" panose="020F0502020204030204" pitchFamily="34" charset="0"/>
              </a:rPr>
              <a:t>Trogoderma </a:t>
            </a:r>
            <a:r>
              <a:rPr lang="en-US" sz="2000" i="1" dirty="0" err="1">
                <a:solidFill>
                  <a:schemeClr val="accent1">
                    <a:lumMod val="50000"/>
                  </a:schemeClr>
                </a:solidFill>
                <a:latin typeface="Calibri" panose="020F0502020204030204" pitchFamily="34" charset="0"/>
                <a:cs typeface="Calibri" panose="020F0502020204030204" pitchFamily="34" charset="0"/>
              </a:rPr>
              <a:t>granarium</a:t>
            </a:r>
            <a:r>
              <a:rPr lang="en-US" sz="2000" i="1" dirty="0">
                <a:solidFill>
                  <a:schemeClr val="accent1">
                    <a:lumMod val="50000"/>
                  </a:schemeClr>
                </a:solidFill>
                <a:latin typeface="Calibri" panose="020F0502020204030204" pitchFamily="34" charset="0"/>
                <a:cs typeface="Calibri" panose="020F0502020204030204" pitchFamily="34" charset="0"/>
              </a:rPr>
              <a:t> </a:t>
            </a:r>
            <a:r>
              <a:rPr lang="en-US" sz="2000" dirty="0">
                <a:solidFill>
                  <a:schemeClr val="accent1">
                    <a:lumMod val="50000"/>
                  </a:schemeClr>
                </a:solidFill>
                <a:latin typeface="Calibri" panose="020F0502020204030204" pitchFamily="34" charset="0"/>
                <a:cs typeface="Calibri" panose="020F0502020204030204" pitchFamily="34" charset="0"/>
              </a:rPr>
              <a:t>on international consignments”</a:t>
            </a:r>
          </a:p>
        </p:txBody>
      </p:sp>
      <p:grpSp>
        <p:nvGrpSpPr>
          <p:cNvPr id="10" name="Grupo 6">
            <a:extLst>
              <a:ext uri="{FF2B5EF4-FFF2-40B4-BE49-F238E27FC236}">
                <a16:creationId xmlns:a16="http://schemas.microsoft.com/office/drawing/2014/main" id="{CF06BBFB-855F-828A-B595-1DF23564D67B}"/>
              </a:ext>
            </a:extLst>
          </p:cNvPr>
          <p:cNvGrpSpPr/>
          <p:nvPr/>
        </p:nvGrpSpPr>
        <p:grpSpPr>
          <a:xfrm>
            <a:off x="6096000" y="2742864"/>
            <a:ext cx="1600200" cy="1600200"/>
            <a:chOff x="6365707" y="3089776"/>
            <a:chExt cx="1559093" cy="1480681"/>
          </a:xfrm>
        </p:grpSpPr>
        <p:sp>
          <p:nvSpPr>
            <p:cNvPr id="11" name="Oval 10">
              <a:extLst>
                <a:ext uri="{FF2B5EF4-FFF2-40B4-BE49-F238E27FC236}">
                  <a16:creationId xmlns:a16="http://schemas.microsoft.com/office/drawing/2014/main" id="{0ABC854C-1F6D-94FD-A713-94BEBAD08F75}"/>
                </a:ext>
              </a:extLst>
            </p:cNvPr>
            <p:cNvSpPr/>
            <p:nvPr/>
          </p:nvSpPr>
          <p:spPr>
            <a:xfrm>
              <a:off x="6365707" y="3089776"/>
              <a:ext cx="1559093" cy="1480681"/>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AABE42B4-C94F-BD88-2064-FE34C7C4EC5B}"/>
                </a:ext>
              </a:extLst>
            </p:cNvPr>
            <p:cNvPicPr>
              <a:picLocks noChangeAspect="1"/>
            </p:cNvPicPr>
            <p:nvPr/>
          </p:nvPicPr>
          <p:blipFill>
            <a:blip r:embed="rId3"/>
            <a:stretch>
              <a:fillRect/>
            </a:stretch>
          </p:blipFill>
          <p:spPr>
            <a:xfrm>
              <a:off x="6694282" y="3276600"/>
              <a:ext cx="857110" cy="1082642"/>
            </a:xfrm>
            <a:prstGeom prst="rect">
              <a:avLst/>
            </a:prstGeom>
          </p:spPr>
        </p:pic>
      </p:grpSp>
      <p:sp>
        <p:nvSpPr>
          <p:cNvPr id="13" name="Oval 12">
            <a:extLst>
              <a:ext uri="{FF2B5EF4-FFF2-40B4-BE49-F238E27FC236}">
                <a16:creationId xmlns:a16="http://schemas.microsoft.com/office/drawing/2014/main" id="{20965503-108A-4F7C-15C4-9BE83C344B08}"/>
              </a:ext>
            </a:extLst>
          </p:cNvPr>
          <p:cNvSpPr/>
          <p:nvPr/>
        </p:nvSpPr>
        <p:spPr>
          <a:xfrm>
            <a:off x="6096000" y="914400"/>
            <a:ext cx="1600200" cy="1600200"/>
          </a:xfrm>
          <a:prstGeom prst="ellipse">
            <a:avLst/>
          </a:pr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upo 8">
            <a:extLst>
              <a:ext uri="{FF2B5EF4-FFF2-40B4-BE49-F238E27FC236}">
                <a16:creationId xmlns:a16="http://schemas.microsoft.com/office/drawing/2014/main" id="{F096C5AC-C25F-A805-5C01-B6E808EB3410}"/>
              </a:ext>
            </a:extLst>
          </p:cNvPr>
          <p:cNvGrpSpPr/>
          <p:nvPr/>
        </p:nvGrpSpPr>
        <p:grpSpPr>
          <a:xfrm>
            <a:off x="6096000" y="4588426"/>
            <a:ext cx="1600200" cy="1600200"/>
            <a:chOff x="6365707" y="4823246"/>
            <a:chExt cx="1559093" cy="1577554"/>
          </a:xfrm>
        </p:grpSpPr>
        <p:sp>
          <p:nvSpPr>
            <p:cNvPr id="15" name="Oval 4">
              <a:extLst>
                <a:ext uri="{FF2B5EF4-FFF2-40B4-BE49-F238E27FC236}">
                  <a16:creationId xmlns:a16="http://schemas.microsoft.com/office/drawing/2014/main" id="{70FCFD84-F00C-5283-DD4D-300370B5D89A}"/>
                </a:ext>
              </a:extLst>
            </p:cNvPr>
            <p:cNvSpPr/>
            <p:nvPr/>
          </p:nvSpPr>
          <p:spPr>
            <a:xfrm>
              <a:off x="6365707" y="4823246"/>
              <a:ext cx="1559093" cy="1577554"/>
            </a:xfrm>
            <a:prstGeom prst="ellipse">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4" descr="Khapra Beetle, Trogoderma granarium Everts (Coleoptera: Dermestidae) |  SpringerLink">
              <a:extLst>
                <a:ext uri="{FF2B5EF4-FFF2-40B4-BE49-F238E27FC236}">
                  <a16:creationId xmlns:a16="http://schemas.microsoft.com/office/drawing/2014/main" id="{940096AA-B376-47E3-948F-F94284B402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024557"/>
              <a:ext cx="1002620" cy="118756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Group 16">
            <a:extLst>
              <a:ext uri="{FF2B5EF4-FFF2-40B4-BE49-F238E27FC236}">
                <a16:creationId xmlns:a16="http://schemas.microsoft.com/office/drawing/2014/main" id="{F67F7682-639E-DB60-584A-AEC91A6A4886}"/>
              </a:ext>
            </a:extLst>
          </p:cNvPr>
          <p:cNvGrpSpPr/>
          <p:nvPr/>
        </p:nvGrpSpPr>
        <p:grpSpPr>
          <a:xfrm>
            <a:off x="0" y="0"/>
            <a:ext cx="12192000" cy="1062531"/>
            <a:chOff x="0" y="0"/>
            <a:chExt cx="12192000" cy="1062531"/>
          </a:xfrm>
        </p:grpSpPr>
        <p:sp>
          <p:nvSpPr>
            <p:cNvPr id="18" name="Rectangle 17">
              <a:extLst>
                <a:ext uri="{FF2B5EF4-FFF2-40B4-BE49-F238E27FC236}">
                  <a16:creationId xmlns:a16="http://schemas.microsoft.com/office/drawing/2014/main" id="{2A06C114-E8A3-2D2E-5C2E-6D61B3D07E07}"/>
                </a:ext>
              </a:extLst>
            </p:cNvPr>
            <p:cNvSpPr/>
            <p:nvPr/>
          </p:nvSpPr>
          <p:spPr>
            <a:xfrm>
              <a:off x="0" y="0"/>
              <a:ext cx="12192000" cy="85814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19" name="1 Título">
              <a:extLst>
                <a:ext uri="{FF2B5EF4-FFF2-40B4-BE49-F238E27FC236}">
                  <a16:creationId xmlns:a16="http://schemas.microsoft.com/office/drawing/2014/main" id="{21070AB9-A4DD-F5BB-3C4F-7068F28692B5}"/>
                </a:ext>
              </a:extLst>
            </p:cNvPr>
            <p:cNvSpPr txBox="1">
              <a:spLocks/>
            </p:cNvSpPr>
            <p:nvPr/>
          </p:nvSpPr>
          <p:spPr>
            <a:xfrm>
              <a:off x="381000" y="178848"/>
              <a:ext cx="10972800" cy="88368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solidFill>
                    <a:schemeClr val="bg1"/>
                  </a:solidFill>
                  <a:latin typeface="Calibri" panose="020F0502020204030204" pitchFamily="34" charset="0"/>
                  <a:cs typeface="Calibri" panose="020F0502020204030204" pitchFamily="34" charset="0"/>
                </a:rPr>
                <a:t>Emerging Pest Alert</a:t>
              </a:r>
            </a:p>
          </p:txBody>
        </p:sp>
        <p:cxnSp>
          <p:nvCxnSpPr>
            <p:cNvPr id="20" name="Straight Connector 19">
              <a:extLst>
                <a:ext uri="{FF2B5EF4-FFF2-40B4-BE49-F238E27FC236}">
                  <a16:creationId xmlns:a16="http://schemas.microsoft.com/office/drawing/2014/main" id="{C28F7362-73CC-2581-5981-00DCF6C20467}"/>
                </a:ext>
              </a:extLst>
            </p:cNvPr>
            <p:cNvCxnSpPr>
              <a:cxnSpLocks/>
            </p:cNvCxnSpPr>
            <p:nvPr/>
          </p:nvCxnSpPr>
          <p:spPr>
            <a:xfrm>
              <a:off x="0" y="762000"/>
              <a:ext cx="12192000" cy="0"/>
            </a:xfrm>
            <a:prstGeom prst="line">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85318197"/>
      </p:ext>
    </p:extLst>
  </p:cSld>
  <p:clrMapOvr>
    <a:masterClrMapping/>
  </p:clrMapOvr>
</p:sld>
</file>

<file path=ppt/theme/theme1.xml><?xml version="1.0" encoding="utf-8"?>
<a:theme xmlns:a="http://schemas.openxmlformats.org/drawingml/2006/main" name="Fac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1d07005-8444-42b2-a841-576e386ff06a">
      <Terms xmlns="http://schemas.microsoft.com/office/infopath/2007/PartnerControls"/>
    </lcf76f155ced4ddcb4097134ff3c332f>
    <TaxCatchAll xmlns="826fa057-fb92-41d3-a05d-69389c14cff1"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0DFBDAA08241146B46D0B1640CC890F" ma:contentTypeVersion="19" ma:contentTypeDescription="Create a new document." ma:contentTypeScope="" ma:versionID="59bff8a0fa15e84811eb26df86f894a4">
  <xsd:schema xmlns:xsd="http://www.w3.org/2001/XMLSchema" xmlns:xs="http://www.w3.org/2001/XMLSchema" xmlns:p="http://schemas.microsoft.com/office/2006/metadata/properties" xmlns:ns2="51d07005-8444-42b2-a841-576e386ff06a" xmlns:ns3="826fa057-fb92-41d3-a05d-69389c14cff1" targetNamespace="http://schemas.microsoft.com/office/2006/metadata/properties" ma:root="true" ma:fieldsID="547236e0e5e5ee95d534b2772b9cafca" ns2:_="" ns3:_="">
    <xsd:import namespace="51d07005-8444-42b2-a841-576e386ff06a"/>
    <xsd:import namespace="826fa057-fb92-41d3-a05d-69389c14cf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d07005-8444-42b2-a841-576e386ff0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d39854ef-6beb-4fd7-bc9b-c96434c7cf1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26fa057-fb92-41d3-a05d-69389c14cff1"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99ac99f-5bc7-4e9e-b205-96276ba9976a}" ma:internalName="TaxCatchAll" ma:showField="CatchAllData" ma:web="826fa057-fb92-41d3-a05d-69389c14cff1">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CF72986-1C19-43B4-9E81-34D7DC152FF6}">
  <ds:schemaRefs>
    <ds:schemaRef ds:uri="826fa057-fb92-41d3-a05d-69389c14cff1"/>
    <ds:schemaRef ds:uri="http://purl.org/dc/dcmitype/"/>
    <ds:schemaRef ds:uri="51d07005-8444-42b2-a841-576e386ff06a"/>
    <ds:schemaRef ds:uri="http://purl.org/dc/term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9004206-809B-48C2-9863-0BCC092C242D}"/>
</file>

<file path=customXml/itemProps3.xml><?xml version="1.0" encoding="utf-8"?>
<ds:datastoreItem xmlns:ds="http://schemas.openxmlformats.org/officeDocument/2006/customXml" ds:itemID="{5577AC81-8DAF-4A68-9295-35E7E6C279D5}">
  <ds:schemaRefs>
    <ds:schemaRef ds:uri="http://schemas.microsoft.com/sharepoint/v3/contenttype/forms"/>
  </ds:schemaRefs>
</ds:datastoreItem>
</file>

<file path=docMetadata/LabelInfo.xml><?xml version="1.0" encoding="utf-8"?>
<clbl:labelList xmlns:clbl="http://schemas.microsoft.com/office/2020/mipLabelMetadata">
  <clbl:label id="{ed5b36e7-01ee-4ebc-867e-e03cfa0d4697}" enabled="0" method="" siteId="{ed5b36e7-01ee-4ebc-867e-e03cfa0d4697}" removed="1"/>
</clbl:labelList>
</file>

<file path=docProps/app.xml><?xml version="1.0" encoding="utf-8"?>
<Properties xmlns="http://schemas.openxmlformats.org/officeDocument/2006/extended-properties" xmlns:vt="http://schemas.openxmlformats.org/officeDocument/2006/docPropsVTypes">
  <Template>Facet</Template>
  <TotalTime>10497</TotalTime>
  <Words>2257</Words>
  <Application>Microsoft Office PowerPoint</Application>
  <PresentationFormat>Widescreen</PresentationFormat>
  <Paragraphs>215</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Symbol</vt:lpstr>
      <vt:lpstr>Trebuchet MS</vt:lpstr>
      <vt:lpstr>Wingdings 3</vt:lpstr>
      <vt:lpstr>Facet</vt:lpstr>
      <vt:lpstr>Phytosanitary Alert System (PAS) PAS Expert Group  Progress Report 2024-2025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Luffi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of systems approaches in managing pest risks associated with the movement of forest products</dc:title>
  <dc:creator>Luffi</dc:creator>
  <cp:lastModifiedBy>Alexandre Blain</cp:lastModifiedBy>
  <cp:revision>228</cp:revision>
  <cp:lastPrinted>2018-10-19T12:20:56Z</cp:lastPrinted>
  <dcterms:created xsi:type="dcterms:W3CDTF">2015-09-11T19:21:22Z</dcterms:created>
  <dcterms:modified xsi:type="dcterms:W3CDTF">2025-10-20T19:43:57Z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0x01010080DFBDAA08241146B46D0B1640CC890F</vt:lpwstr>
  </property>
  <property fmtid="{D5CDD505-2E9C-101B-9397-08002B2CF9AE}" pid="3" name="MediaServiceImageTags">
    <vt:lpwstr/>
  </property>
</Properties>
</file>