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79" r:id="rId2"/>
    <p:sldId id="291" r:id="rId3"/>
    <p:sldId id="292" r:id="rId4"/>
    <p:sldId id="288" r:id="rId5"/>
    <p:sldId id="285" r:id="rId6"/>
    <p:sldId id="281" r:id="rId7"/>
    <p:sldId id="289" r:id="rId8"/>
    <p:sldId id="286" r:id="rId9"/>
    <p:sldId id="290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6ECCF20-C458-4777-BAF6-05B62BF41B72}" v="3" dt="2025-10-16T20:13:14.920"/>
    <p1510:client id="{723B6E6F-2E7E-4B17-A4BE-1D76B268710E}" v="10" dt="2025-10-17T15:28:38.16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509" autoAdjust="0"/>
    <p:restoredTop sz="90436" autoAdjust="0"/>
  </p:normalViewPr>
  <p:slideViewPr>
    <p:cSldViewPr snapToGrid="0">
      <p:cViewPr varScale="1">
        <p:scale>
          <a:sx n="58" d="100"/>
          <a:sy n="58" d="100"/>
        </p:scale>
        <p:origin x="136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ugo Arredondo" userId="4857d58f-02c1-4ae8-816c-f36c63671e7f" providerId="ADAL" clId="{400212B8-8347-46B1-BD22-C0AB156EE74C}"/>
    <pc:docChg chg="undo custSel modSld">
      <pc:chgData name="Hugo Arredondo" userId="4857d58f-02c1-4ae8-816c-f36c63671e7f" providerId="ADAL" clId="{400212B8-8347-46B1-BD22-C0AB156EE74C}" dt="2025-10-17T15:32:18.063" v="479" actId="255"/>
      <pc:docMkLst>
        <pc:docMk/>
      </pc:docMkLst>
      <pc:sldChg chg="modSp mod">
        <pc:chgData name="Hugo Arredondo" userId="4857d58f-02c1-4ae8-816c-f36c63671e7f" providerId="ADAL" clId="{400212B8-8347-46B1-BD22-C0AB156EE74C}" dt="2025-10-16T22:43:32.590" v="0" actId="20577"/>
        <pc:sldMkLst>
          <pc:docMk/>
          <pc:sldMk cId="3825589180" sldId="279"/>
        </pc:sldMkLst>
        <pc:spChg chg="mod">
          <ac:chgData name="Hugo Arredondo" userId="4857d58f-02c1-4ae8-816c-f36c63671e7f" providerId="ADAL" clId="{400212B8-8347-46B1-BD22-C0AB156EE74C}" dt="2025-10-16T22:43:32.590" v="0" actId="20577"/>
          <ac:spMkLst>
            <pc:docMk/>
            <pc:sldMk cId="3825589180" sldId="279"/>
            <ac:spMk id="6" creationId="{7A6AE9DE-2BC4-D9BB-3A59-CA19C07C3A6C}"/>
          </ac:spMkLst>
        </pc:spChg>
      </pc:sldChg>
      <pc:sldChg chg="addSp modSp mod">
        <pc:chgData name="Hugo Arredondo" userId="4857d58f-02c1-4ae8-816c-f36c63671e7f" providerId="ADAL" clId="{400212B8-8347-46B1-BD22-C0AB156EE74C}" dt="2025-10-17T15:25:19.166" v="415" actId="1038"/>
        <pc:sldMkLst>
          <pc:docMk/>
          <pc:sldMk cId="1702123345" sldId="281"/>
        </pc:sldMkLst>
        <pc:spChg chg="add mod">
          <ac:chgData name="Hugo Arredondo" userId="4857d58f-02c1-4ae8-816c-f36c63671e7f" providerId="ADAL" clId="{400212B8-8347-46B1-BD22-C0AB156EE74C}" dt="2025-10-17T15:24:56.137" v="400"/>
          <ac:spMkLst>
            <pc:docMk/>
            <pc:sldMk cId="1702123345" sldId="281"/>
            <ac:spMk id="2" creationId="{E639E672-7E19-B0E3-185A-40296DFC300E}"/>
          </ac:spMkLst>
        </pc:spChg>
        <pc:spChg chg="add mod">
          <ac:chgData name="Hugo Arredondo" userId="4857d58f-02c1-4ae8-816c-f36c63671e7f" providerId="ADAL" clId="{400212B8-8347-46B1-BD22-C0AB156EE74C}" dt="2025-10-17T15:24:56.137" v="400"/>
          <ac:spMkLst>
            <pc:docMk/>
            <pc:sldMk cId="1702123345" sldId="281"/>
            <ac:spMk id="3" creationId="{29865AFB-975F-733B-4B31-34F84D4731B8}"/>
          </ac:spMkLst>
        </pc:spChg>
        <pc:spChg chg="mod">
          <ac:chgData name="Hugo Arredondo" userId="4857d58f-02c1-4ae8-816c-f36c63671e7f" providerId="ADAL" clId="{400212B8-8347-46B1-BD22-C0AB156EE74C}" dt="2025-10-17T15:25:19.166" v="415" actId="1038"/>
          <ac:spMkLst>
            <pc:docMk/>
            <pc:sldMk cId="1702123345" sldId="281"/>
            <ac:spMk id="5" creationId="{A3D9B2DD-F177-9F50-6553-087C288039A1}"/>
          </ac:spMkLst>
        </pc:spChg>
      </pc:sldChg>
      <pc:sldChg chg="addSp modSp mod">
        <pc:chgData name="Hugo Arredondo" userId="4857d58f-02c1-4ae8-816c-f36c63671e7f" providerId="ADAL" clId="{400212B8-8347-46B1-BD22-C0AB156EE74C}" dt="2025-10-17T15:26:35.474" v="463" actId="20577"/>
        <pc:sldMkLst>
          <pc:docMk/>
          <pc:sldMk cId="647372227" sldId="285"/>
        </pc:sldMkLst>
        <pc:spChg chg="mod">
          <ac:chgData name="Hugo Arredondo" userId="4857d58f-02c1-4ae8-816c-f36c63671e7f" providerId="ADAL" clId="{400212B8-8347-46B1-BD22-C0AB156EE74C}" dt="2025-10-17T15:26:35.474" v="463" actId="20577"/>
          <ac:spMkLst>
            <pc:docMk/>
            <pc:sldMk cId="647372227" sldId="285"/>
            <ac:spMk id="3" creationId="{86390311-FD18-7B24-88C9-A43266D967C2}"/>
          </ac:spMkLst>
        </pc:spChg>
        <pc:spChg chg="mod">
          <ac:chgData name="Hugo Arredondo" userId="4857d58f-02c1-4ae8-816c-f36c63671e7f" providerId="ADAL" clId="{400212B8-8347-46B1-BD22-C0AB156EE74C}" dt="2025-10-17T15:24:36.423" v="399" actId="6549"/>
          <ac:spMkLst>
            <pc:docMk/>
            <pc:sldMk cId="647372227" sldId="285"/>
            <ac:spMk id="5" creationId="{6DF8B81D-AD42-6900-D29D-800F6E90DE3A}"/>
          </ac:spMkLst>
        </pc:spChg>
        <pc:spChg chg="add mod">
          <ac:chgData name="Hugo Arredondo" userId="4857d58f-02c1-4ae8-816c-f36c63671e7f" providerId="ADAL" clId="{400212B8-8347-46B1-BD22-C0AB156EE74C}" dt="2025-10-17T15:23:47.265" v="384" actId="1076"/>
          <ac:spMkLst>
            <pc:docMk/>
            <pc:sldMk cId="647372227" sldId="285"/>
            <ac:spMk id="6" creationId="{4F04E205-AA6B-762C-1274-B01200DD3666}"/>
          </ac:spMkLst>
        </pc:spChg>
      </pc:sldChg>
      <pc:sldChg chg="modSp mod">
        <pc:chgData name="Hugo Arredondo" userId="4857d58f-02c1-4ae8-816c-f36c63671e7f" providerId="ADAL" clId="{400212B8-8347-46B1-BD22-C0AB156EE74C}" dt="2025-10-17T15:23:35.247" v="382" actId="20577"/>
        <pc:sldMkLst>
          <pc:docMk/>
          <pc:sldMk cId="539135711" sldId="288"/>
        </pc:sldMkLst>
        <pc:spChg chg="mod">
          <ac:chgData name="Hugo Arredondo" userId="4857d58f-02c1-4ae8-816c-f36c63671e7f" providerId="ADAL" clId="{400212B8-8347-46B1-BD22-C0AB156EE74C}" dt="2025-10-17T15:23:35.247" v="382" actId="20577"/>
          <ac:spMkLst>
            <pc:docMk/>
            <pc:sldMk cId="539135711" sldId="288"/>
            <ac:spMk id="7" creationId="{6C618D40-4A41-97E4-2BD4-49DF81194585}"/>
          </ac:spMkLst>
        </pc:spChg>
        <pc:graphicFrameChg chg="modGraphic">
          <ac:chgData name="Hugo Arredondo" userId="4857d58f-02c1-4ae8-816c-f36c63671e7f" providerId="ADAL" clId="{400212B8-8347-46B1-BD22-C0AB156EE74C}" dt="2025-10-17T15:22:38.393" v="373" actId="6549"/>
          <ac:graphicFrameMkLst>
            <pc:docMk/>
            <pc:sldMk cId="539135711" sldId="288"/>
            <ac:graphicFrameMk id="5" creationId="{D6B17A9D-EC62-5352-6A6C-77BB2E21E069}"/>
          </ac:graphicFrameMkLst>
        </pc:graphicFrameChg>
      </pc:sldChg>
      <pc:sldChg chg="modSp mod">
        <pc:chgData name="Hugo Arredondo" userId="4857d58f-02c1-4ae8-816c-f36c63671e7f" providerId="ADAL" clId="{400212B8-8347-46B1-BD22-C0AB156EE74C}" dt="2025-10-17T15:32:18.063" v="479" actId="255"/>
        <pc:sldMkLst>
          <pc:docMk/>
          <pc:sldMk cId="3412563054" sldId="289"/>
        </pc:sldMkLst>
        <pc:spChg chg="mod">
          <ac:chgData name="Hugo Arredondo" userId="4857d58f-02c1-4ae8-816c-f36c63671e7f" providerId="ADAL" clId="{400212B8-8347-46B1-BD22-C0AB156EE74C}" dt="2025-10-17T15:32:18.063" v="479" actId="255"/>
          <ac:spMkLst>
            <pc:docMk/>
            <pc:sldMk cId="3412563054" sldId="289"/>
            <ac:spMk id="6" creationId="{9978414F-2B95-209D-E2A3-69D5C1E17AC6}"/>
          </ac:spMkLst>
        </pc:spChg>
      </pc:sldChg>
      <pc:sldChg chg="modSp mod">
        <pc:chgData name="Hugo Arredondo" userId="4857d58f-02c1-4ae8-816c-f36c63671e7f" providerId="ADAL" clId="{400212B8-8347-46B1-BD22-C0AB156EE74C}" dt="2025-10-17T14:46:57.099" v="125" actId="6549"/>
        <pc:sldMkLst>
          <pc:docMk/>
          <pc:sldMk cId="2204426437" sldId="291"/>
        </pc:sldMkLst>
        <pc:spChg chg="mod">
          <ac:chgData name="Hugo Arredondo" userId="4857d58f-02c1-4ae8-816c-f36c63671e7f" providerId="ADAL" clId="{400212B8-8347-46B1-BD22-C0AB156EE74C}" dt="2025-10-17T14:46:57.099" v="125" actId="6549"/>
          <ac:spMkLst>
            <pc:docMk/>
            <pc:sldMk cId="2204426437" sldId="291"/>
            <ac:spMk id="7" creationId="{43C8930B-ACB2-E1D5-D9F5-69D13F9C3C61}"/>
          </ac:spMkLst>
        </pc:spChg>
      </pc:sldChg>
      <pc:sldChg chg="modSp mod">
        <pc:chgData name="Hugo Arredondo" userId="4857d58f-02c1-4ae8-816c-f36c63671e7f" providerId="ADAL" clId="{400212B8-8347-46B1-BD22-C0AB156EE74C}" dt="2025-10-17T15:02:03.696" v="237" actId="20577"/>
        <pc:sldMkLst>
          <pc:docMk/>
          <pc:sldMk cId="2206672416" sldId="292"/>
        </pc:sldMkLst>
        <pc:spChg chg="mod">
          <ac:chgData name="Hugo Arredondo" userId="4857d58f-02c1-4ae8-816c-f36c63671e7f" providerId="ADAL" clId="{400212B8-8347-46B1-BD22-C0AB156EE74C}" dt="2025-10-17T15:01:46.266" v="236" actId="1076"/>
          <ac:spMkLst>
            <pc:docMk/>
            <pc:sldMk cId="2206672416" sldId="292"/>
            <ac:spMk id="2" creationId="{320D9BAB-AC1F-7EC2-715A-B0995809E957}"/>
          </ac:spMkLst>
        </pc:spChg>
        <pc:graphicFrameChg chg="mod modGraphic">
          <ac:chgData name="Hugo Arredondo" userId="4857d58f-02c1-4ae8-816c-f36c63671e7f" providerId="ADAL" clId="{400212B8-8347-46B1-BD22-C0AB156EE74C}" dt="2025-10-17T15:02:03.696" v="237" actId="20577"/>
          <ac:graphicFrameMkLst>
            <pc:docMk/>
            <pc:sldMk cId="2206672416" sldId="292"/>
            <ac:graphicFrameMk id="3" creationId="{FF1D9069-A55C-23C2-D8CC-CCDA1A20E0C9}"/>
          </ac:graphicFrameMkLst>
        </pc:graphicFrameChg>
      </pc:sldChg>
    </pc:docChg>
  </pc:docChgLst>
  <pc:docChgLst>
    <pc:chgData name="Hugo Arredondo" userId="4857d58f-02c1-4ae8-816c-f36c63671e7f" providerId="ADAL" clId="{D4DB8BF4-2D6B-4BC3-B454-0FD391098852}"/>
    <pc:docChg chg="undo custSel modSld">
      <pc:chgData name="Hugo Arredondo" userId="4857d58f-02c1-4ae8-816c-f36c63671e7f" providerId="ADAL" clId="{D4DB8BF4-2D6B-4BC3-B454-0FD391098852}" dt="2025-10-16T20:15:12.961" v="816" actId="1076"/>
      <pc:docMkLst>
        <pc:docMk/>
      </pc:docMkLst>
      <pc:sldChg chg="modSp mod">
        <pc:chgData name="Hugo Arredondo" userId="4857d58f-02c1-4ae8-816c-f36c63671e7f" providerId="ADAL" clId="{D4DB8BF4-2D6B-4BC3-B454-0FD391098852}" dt="2025-10-16T16:06:14.238" v="632" actId="1076"/>
        <pc:sldMkLst>
          <pc:docMk/>
          <pc:sldMk cId="3809292852" sldId="286"/>
        </pc:sldMkLst>
        <pc:spChg chg="mod">
          <ac:chgData name="Hugo Arredondo" userId="4857d58f-02c1-4ae8-816c-f36c63671e7f" providerId="ADAL" clId="{D4DB8BF4-2D6B-4BC3-B454-0FD391098852}" dt="2025-10-16T16:06:14.238" v="632" actId="1076"/>
          <ac:spMkLst>
            <pc:docMk/>
            <pc:sldMk cId="3809292852" sldId="286"/>
            <ac:spMk id="3" creationId="{1CD93391-2E5D-E9BF-68F0-09BAA152DB77}"/>
          </ac:spMkLst>
        </pc:spChg>
        <pc:graphicFrameChg chg="mod">
          <ac:chgData name="Hugo Arredondo" userId="4857d58f-02c1-4ae8-816c-f36c63671e7f" providerId="ADAL" clId="{D4DB8BF4-2D6B-4BC3-B454-0FD391098852}" dt="2025-10-16T16:06:14.238" v="632" actId="1076"/>
          <ac:graphicFrameMkLst>
            <pc:docMk/>
            <pc:sldMk cId="3809292852" sldId="286"/>
            <ac:graphicFrameMk id="2" creationId="{1497C0FA-7B39-81D2-1B9E-B0F6F77F65A8}"/>
          </ac:graphicFrameMkLst>
        </pc:graphicFrameChg>
      </pc:sldChg>
      <pc:sldChg chg="modSp mod">
        <pc:chgData name="Hugo Arredondo" userId="4857d58f-02c1-4ae8-816c-f36c63671e7f" providerId="ADAL" clId="{D4DB8BF4-2D6B-4BC3-B454-0FD391098852}" dt="2025-10-16T20:15:12.961" v="816" actId="1076"/>
        <pc:sldMkLst>
          <pc:docMk/>
          <pc:sldMk cId="3412563054" sldId="289"/>
        </pc:sldMkLst>
        <pc:spChg chg="mod">
          <ac:chgData name="Hugo Arredondo" userId="4857d58f-02c1-4ae8-816c-f36c63671e7f" providerId="ADAL" clId="{D4DB8BF4-2D6B-4BC3-B454-0FD391098852}" dt="2025-10-16T20:15:12.961" v="816" actId="1076"/>
          <ac:spMkLst>
            <pc:docMk/>
            <pc:sldMk cId="3412563054" sldId="289"/>
            <ac:spMk id="6" creationId="{9978414F-2B95-209D-E2A3-69D5C1E17AC6}"/>
          </ac:spMkLst>
        </pc:spChg>
      </pc:sldChg>
      <pc:sldChg chg="modSp mod">
        <pc:chgData name="Hugo Arredondo" userId="4857d58f-02c1-4ae8-816c-f36c63671e7f" providerId="ADAL" clId="{D4DB8BF4-2D6B-4BC3-B454-0FD391098852}" dt="2025-10-16T18:32:13.045" v="681" actId="6549"/>
        <pc:sldMkLst>
          <pc:docMk/>
          <pc:sldMk cId="2204426437" sldId="291"/>
        </pc:sldMkLst>
        <pc:spChg chg="mod">
          <ac:chgData name="Hugo Arredondo" userId="4857d58f-02c1-4ae8-816c-f36c63671e7f" providerId="ADAL" clId="{D4DB8BF4-2D6B-4BC3-B454-0FD391098852}" dt="2025-10-16T18:32:13.045" v="681" actId="6549"/>
          <ac:spMkLst>
            <pc:docMk/>
            <pc:sldMk cId="2204426437" sldId="291"/>
            <ac:spMk id="7" creationId="{43C8930B-ACB2-E1D5-D9F5-69D13F9C3C61}"/>
          </ac:spMkLst>
        </pc:spChg>
      </pc:sldChg>
      <pc:sldChg chg="modSp mod">
        <pc:chgData name="Hugo Arredondo" userId="4857d58f-02c1-4ae8-816c-f36c63671e7f" providerId="ADAL" clId="{D4DB8BF4-2D6B-4BC3-B454-0FD391098852}" dt="2025-10-16T15:52:48.441" v="362" actId="1036"/>
        <pc:sldMkLst>
          <pc:docMk/>
          <pc:sldMk cId="2206672416" sldId="292"/>
        </pc:sldMkLst>
        <pc:spChg chg="mod">
          <ac:chgData name="Hugo Arredondo" userId="4857d58f-02c1-4ae8-816c-f36c63671e7f" providerId="ADAL" clId="{D4DB8BF4-2D6B-4BC3-B454-0FD391098852}" dt="2025-10-16T15:52:48.441" v="362" actId="1036"/>
          <ac:spMkLst>
            <pc:docMk/>
            <pc:sldMk cId="2206672416" sldId="292"/>
            <ac:spMk id="2" creationId="{320D9BAB-AC1F-7EC2-715A-B0995809E957}"/>
          </ac:spMkLst>
        </pc:spChg>
        <pc:graphicFrameChg chg="mod modGraphic">
          <ac:chgData name="Hugo Arredondo" userId="4857d58f-02c1-4ae8-816c-f36c63671e7f" providerId="ADAL" clId="{D4DB8BF4-2D6B-4BC3-B454-0FD391098852}" dt="2025-10-16T15:50:30.864" v="359" actId="6549"/>
          <ac:graphicFrameMkLst>
            <pc:docMk/>
            <pc:sldMk cId="2206672416" sldId="292"/>
            <ac:graphicFrameMk id="3" creationId="{FF1D9069-A55C-23C2-D8CC-CCDA1A20E0C9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81EA1A-6B86-475A-830D-695970D6DD5F}" type="datetimeFigureOut">
              <a:rPr lang="es-MX" smtClean="0"/>
              <a:t>22/10/2025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30F40C-6627-4A8E-B42A-F9F383411DD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134640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iiresearch.com/report/moi1693752-north-america-biocontrol-agents-market-share.html?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iiresearch.com/report/moi1693752-north-america-biocontrol-agents-market-share.html?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iiresearch.com/report/moi1693752-north-america-biocontrol-agents-market-share.html?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iiresearch.com/report/moi1693752-north-america-biocontrol-agents-market-share.html?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iiresearch.com/report/moi1693752-north-america-biocontrol-agents-market-share.html?" TargetMode="External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iiresearch.com/report/moi1693752-north-america-biocontrol-agents-market-share.html?" TargetMode="Externa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8D476A-51C8-3A7E-B07C-8E9512D6DA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9881CB1A-D820-0FC7-4A27-5588BE148C3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90962F31-E873-7FC6-2626-2B8B1F8DE99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200" dirty="0">
                <a:latin typeface="Calibri Light" panose="020F0302020204030204" pitchFamily="34" charset="0"/>
                <a:cs typeface="Calibri Light" panose="020F0302020204030204" pitchFamily="34" charset="0"/>
              </a:rPr>
              <a:t>Incluir una lista preaprobada de especies de ACB orientación sobre nombres corrector</a:t>
            </a:r>
          </a:p>
          <a:p>
            <a:r>
              <a:rPr lang="en-US" dirty="0">
                <a:hlinkClick r:id="rId3"/>
              </a:rPr>
              <a:t>North America Biocontrol Agents - Market Share Analysis, Industry Trends &amp; Statistics, Growth Forecasts (2025 - 2030)</a:t>
            </a:r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49C0758-CB11-3843-E44E-EBD11B22C25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930F40C-6627-4A8E-B42A-F9F383411DDE}" type="slidenum">
              <a:rPr kumimoji="0" lang="es-MX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s-MX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167466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8A47FD-0B29-7A23-3D2D-A10A22332D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9E3CBB69-DF79-87F7-9A07-2D80CFCEBF5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109AB492-043D-BA29-5ED8-78D3F0C87F9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200" dirty="0">
                <a:latin typeface="Calibri Light" panose="020F0302020204030204" pitchFamily="34" charset="0"/>
                <a:cs typeface="Calibri Light" panose="020F0302020204030204" pitchFamily="34" charset="0"/>
              </a:rPr>
              <a:t>Incluir una lista preaprobada de especies de ACB orientación sobre nombres corrector</a:t>
            </a:r>
          </a:p>
          <a:p>
            <a:r>
              <a:rPr lang="en-US" dirty="0">
                <a:hlinkClick r:id="rId3"/>
              </a:rPr>
              <a:t>North America Biocontrol Agents - Market Share Analysis, Industry Trends &amp; Statistics, Growth Forecasts (2025 - 2030)</a:t>
            </a:r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94A66A8-FC80-C3B3-45E8-8C96DCBC6DB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930F40C-6627-4A8E-B42A-F9F383411DDE}" type="slidenum">
              <a:rPr kumimoji="0" lang="es-MX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s-MX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96651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363C81-159A-A6C0-92C1-AD1C94C597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FEF81B41-70E2-3C1B-9440-8A76A67CE16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76640983-F7A8-D097-5588-5016373EE37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200" dirty="0">
                <a:latin typeface="Calibri Light" panose="020F0302020204030204" pitchFamily="34" charset="0"/>
                <a:cs typeface="Calibri Light" panose="020F0302020204030204" pitchFamily="34" charset="0"/>
              </a:rPr>
              <a:t>Incluir una lista preaprobada de especies de ACB orientación sobre nombres corrector</a:t>
            </a:r>
          </a:p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EE97563-A50A-1856-419B-88BC3AD5658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930F40C-6627-4A8E-B42A-F9F383411DDE}" type="slidenum">
              <a:rPr kumimoji="0" lang="es-MX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s-MX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74778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14691F-1D7B-8693-21DD-CE83E7C4D2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F3EA7214-4842-5F7E-D77D-94BB4570152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9CA5E440-EC6E-5300-D2D8-DBA4BC72AC8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dirty="0"/>
              <a:t>Contribuye al fortalecimiento de la confianza en un comercio seguro entre los países miembros de la NAPPO.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C206A71-175D-1087-D7F5-82669BD8A3A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930F40C-6627-4A8E-B42A-F9F383411DDE}" type="slidenum">
              <a:rPr kumimoji="0" lang="es-MX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s-MX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808615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1ADEE0-AC71-4E89-59FE-4286F8DFAA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462B0F26-9506-A2B5-9078-64FD05DE1E9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21C65AC4-36A9-2F58-3DB4-18D7A1531A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200" dirty="0">
                <a:latin typeface="Calibri Light" panose="020F0302020204030204" pitchFamily="34" charset="0"/>
                <a:cs typeface="Calibri Light" panose="020F0302020204030204" pitchFamily="34" charset="0"/>
              </a:rPr>
              <a:t>Incluir una lista preaprobada de especies de ACB orientación sobre nombres corrector</a:t>
            </a:r>
          </a:p>
          <a:p>
            <a:r>
              <a:rPr lang="en-US" dirty="0">
                <a:hlinkClick r:id="rId3"/>
              </a:rPr>
              <a:t>North America Biocontrol Agents - Market Share Analysis, Industry Trends &amp; Statistics, Growth Forecasts (2025 - 2030)</a:t>
            </a:r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5D799DB-98E9-FE03-387E-54165C70F64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930F40C-6627-4A8E-B42A-F9F383411DDE}" type="slidenum">
              <a:rPr kumimoji="0" lang="es-MX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s-MX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711631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7DE3C5-B68A-01AD-1DDC-94677E3B25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EBD8E817-0EE9-DE9C-91CF-68B46733721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E2F8D5BC-F580-FDDD-279D-8229B2DAC9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200" dirty="0">
                <a:latin typeface="Calibri Light" panose="020F0302020204030204" pitchFamily="34" charset="0"/>
                <a:cs typeface="Calibri Light" panose="020F0302020204030204" pitchFamily="34" charset="0"/>
              </a:rPr>
              <a:t>Incluir una lista preaprobada de especies de ACB orientación sobre nombres corrector</a:t>
            </a:r>
          </a:p>
          <a:p>
            <a:r>
              <a:rPr lang="en-US" dirty="0">
                <a:hlinkClick r:id="rId3"/>
              </a:rPr>
              <a:t>North America Biocontrol Agents - Market Share Analysis, Industry Trends &amp; Statistics, Growth Forecasts (2025 - 2030)</a:t>
            </a:r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6129DB3-C109-41BC-CC99-DAB816C479E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930F40C-6627-4A8E-B42A-F9F383411DDE}" type="slidenum">
              <a:rPr kumimoji="0" lang="es-MX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s-MX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778377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7DBF17-CFF6-3187-F3A9-CBFDBA0DCF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3620E7DB-9A26-6B0A-9D14-FED5E400FDB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B57BABEB-CF14-C78B-4F04-D20136BD0B6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200" dirty="0">
                <a:latin typeface="Calibri Light" panose="020F0302020204030204" pitchFamily="34" charset="0"/>
                <a:cs typeface="Calibri Light" panose="020F0302020204030204" pitchFamily="34" charset="0"/>
              </a:rPr>
              <a:t>Incluir una lista preaprobada de especies de ACB orientación sobre nombres corrector</a:t>
            </a:r>
          </a:p>
          <a:p>
            <a:r>
              <a:rPr lang="en-US" dirty="0">
                <a:hlinkClick r:id="rId3"/>
              </a:rPr>
              <a:t>North America Biocontrol Agents - Market Share Analysis, Industry Trends &amp; Statistics, Growth Forecasts (2025 - 2030)</a:t>
            </a:r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9BDA94A-81C3-AB77-5540-10E5AB1CC4A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930F40C-6627-4A8E-B42A-F9F383411DDE}" type="slidenum">
              <a:rPr kumimoji="0" lang="es-MX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s-MX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590481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E6C571-0D38-C531-A025-C23AF522DC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8BB5917E-7E9E-53BE-7B19-3D1F3497BC5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CF3A2110-291A-5370-4115-2BCF8B1959A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200" dirty="0">
                <a:latin typeface="Calibri Light" panose="020F0302020204030204" pitchFamily="34" charset="0"/>
                <a:cs typeface="Calibri Light" panose="020F0302020204030204" pitchFamily="34" charset="0"/>
              </a:rPr>
              <a:t>Incluir una lista preaprobada de especies de ACB orientación sobre nombres corrector</a:t>
            </a:r>
          </a:p>
          <a:p>
            <a:r>
              <a:rPr lang="en-US" dirty="0">
                <a:hlinkClick r:id="rId3"/>
              </a:rPr>
              <a:t>North America Biocontrol Agents - Market Share Analysis, Industry Trends &amp; Statistics, Growth Forecasts (2025 - 2030)</a:t>
            </a:r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D42A212-C657-C49B-A3B5-5E28E536CE4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930F40C-6627-4A8E-B42A-F9F383411DDE}" type="slidenum">
              <a:rPr kumimoji="0" lang="es-MX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s-MX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971015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MX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MX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MX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MX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MX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MX"/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MX"/>
            </a:p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MX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30325-887D-45E1-8AB3-E02C5155CB5C}" type="datetimeFigureOut">
              <a:rPr lang="es-MX" smtClean="0"/>
              <a:t>22/10/2025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3D1CD-C8EC-49DD-AFEF-1B42B49015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56613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30325-887D-45E1-8AB3-E02C5155CB5C}" type="datetimeFigureOut">
              <a:rPr lang="es-MX" smtClean="0"/>
              <a:t>22/10/2025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3D1CD-C8EC-49DD-AFEF-1B42B49015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27375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30325-887D-45E1-8AB3-E02C5155CB5C}" type="datetimeFigureOut">
              <a:rPr lang="es-MX" smtClean="0"/>
              <a:t>22/10/2025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3D1CD-C8EC-49DD-AFEF-1B42B4901574}" type="slidenum">
              <a:rPr lang="es-MX" smtClean="0"/>
              <a:t>‹Nº›</a:t>
            </a:fld>
            <a:endParaRPr lang="es-MX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984657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30325-887D-45E1-8AB3-E02C5155CB5C}" type="datetimeFigureOut">
              <a:rPr lang="es-MX" smtClean="0"/>
              <a:t>22/10/2025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3D1CD-C8EC-49DD-AFEF-1B42B49015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563991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30325-887D-45E1-8AB3-E02C5155CB5C}" type="datetimeFigureOut">
              <a:rPr lang="es-MX" smtClean="0"/>
              <a:t>22/10/2025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3D1CD-C8EC-49DD-AFEF-1B42B4901574}" type="slidenum">
              <a:rPr lang="es-MX" smtClean="0"/>
              <a:t>‹Nº›</a:t>
            </a:fld>
            <a:endParaRPr lang="es-MX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404717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30325-887D-45E1-8AB3-E02C5155CB5C}" type="datetimeFigureOut">
              <a:rPr lang="es-MX" smtClean="0"/>
              <a:t>22/10/2025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3D1CD-C8EC-49DD-AFEF-1B42B49015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767076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30325-887D-45E1-8AB3-E02C5155CB5C}" type="datetimeFigureOut">
              <a:rPr lang="es-MX" smtClean="0"/>
              <a:t>22/10/2025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3D1CD-C8EC-49DD-AFEF-1B42B49015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3486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30325-887D-45E1-8AB3-E02C5155CB5C}" type="datetimeFigureOut">
              <a:rPr lang="es-MX" smtClean="0"/>
              <a:t>22/10/2025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3D1CD-C8EC-49DD-AFEF-1B42B49015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68397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30325-887D-45E1-8AB3-E02C5155CB5C}" type="datetimeFigureOut">
              <a:rPr lang="es-MX" smtClean="0"/>
              <a:t>22/10/2025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3D1CD-C8EC-49DD-AFEF-1B42B49015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49867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30325-887D-45E1-8AB3-E02C5155CB5C}" type="datetimeFigureOut">
              <a:rPr lang="es-MX" smtClean="0"/>
              <a:t>22/10/2025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3D1CD-C8EC-49DD-AFEF-1B42B49015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57161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30325-887D-45E1-8AB3-E02C5155CB5C}" type="datetimeFigureOut">
              <a:rPr lang="es-MX" smtClean="0"/>
              <a:t>22/10/2025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3D1CD-C8EC-49DD-AFEF-1B42B49015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11200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30325-887D-45E1-8AB3-E02C5155CB5C}" type="datetimeFigureOut">
              <a:rPr lang="es-MX" smtClean="0"/>
              <a:t>22/10/2025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3D1CD-C8EC-49DD-AFEF-1B42B49015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83553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30325-887D-45E1-8AB3-E02C5155CB5C}" type="datetimeFigureOut">
              <a:rPr lang="es-MX" smtClean="0"/>
              <a:t>22/10/2025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3D1CD-C8EC-49DD-AFEF-1B42B49015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57472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30325-887D-45E1-8AB3-E02C5155CB5C}" type="datetimeFigureOut">
              <a:rPr lang="es-MX" smtClean="0"/>
              <a:t>22/10/2025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3D1CD-C8EC-49DD-AFEF-1B42B49015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57216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30325-887D-45E1-8AB3-E02C5155CB5C}" type="datetimeFigureOut">
              <a:rPr lang="es-MX" smtClean="0"/>
              <a:t>22/10/2025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3D1CD-C8EC-49DD-AFEF-1B42B49015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90735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30325-887D-45E1-8AB3-E02C5155CB5C}" type="datetimeFigureOut">
              <a:rPr lang="es-MX" smtClean="0"/>
              <a:t>22/10/2025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3D1CD-C8EC-49DD-AFEF-1B42B49015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17698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MX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MX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MX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MX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MX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MX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MX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MX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730325-887D-45E1-8AB3-E02C5155CB5C}" type="datetimeFigureOut">
              <a:rPr lang="es-MX" smtClean="0"/>
              <a:t>22/10/2025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B33D1CD-C8EC-49DD-AFEF-1B42B49015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68594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imagenagropecuaria.com/author/ernesto-perea-y/" TargetMode="External"/><Relationship Id="rId4" Type="http://schemas.openxmlformats.org/officeDocument/2006/relationships/hyperlink" Target="https://imagenagropecuaria.com/2025/crece-mercado-de-bionsumos-en-mexico-carece-de-normatividad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61C3A1-EA2A-FCD4-650C-37831D44D2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62BD8520-9A3F-49E2-F3E6-A2F3C4E322B2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257"/>
          <a:stretch/>
        </p:blipFill>
        <p:spPr>
          <a:xfrm>
            <a:off x="837148" y="314353"/>
            <a:ext cx="4014652" cy="804930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911739B7-10F6-9B56-A30D-3039360B67AF}"/>
              </a:ext>
            </a:extLst>
          </p:cNvPr>
          <p:cNvSpPr txBox="1"/>
          <p:nvPr/>
        </p:nvSpPr>
        <p:spPr>
          <a:xfrm>
            <a:off x="0" y="1663338"/>
            <a:ext cx="12192000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es-MX" sz="3400" b="1" dirty="0">
              <a:solidFill>
                <a:srgbClr val="C00000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es-MX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Perspectiva de la industria del control biológico </a:t>
            </a:r>
          </a:p>
          <a:p>
            <a:pPr algn="ctr"/>
            <a:r>
              <a:rPr lang="es-MX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sobre la NRMF 26</a:t>
            </a:r>
          </a:p>
          <a:p>
            <a:pPr algn="ctr"/>
            <a:endParaRPr lang="es-MX" sz="2000" b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en-US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Biological Control Industry's Perspective </a:t>
            </a:r>
          </a:p>
          <a:p>
            <a:pPr algn="ctr"/>
            <a:r>
              <a:rPr lang="en-US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on NRMF 26</a:t>
            </a:r>
            <a:endParaRPr lang="es-MX" sz="3400" b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7A6AE9DE-2BC4-D9BB-3A59-CA19C07C3A6C}"/>
              </a:ext>
            </a:extLst>
          </p:cNvPr>
          <p:cNvSpPr txBox="1"/>
          <p:nvPr/>
        </p:nvSpPr>
        <p:spPr>
          <a:xfrm>
            <a:off x="7404338" y="5427867"/>
            <a:ext cx="44016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Hugo Arredondo </a:t>
            </a:r>
            <a:r>
              <a:rPr lang="en-CA" b="1" dirty="0">
                <a:solidFill>
                  <a:schemeClr val="dk1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– </a:t>
            </a:r>
            <a:r>
              <a:rPr lang="es-MX" b="1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Biobest</a:t>
            </a:r>
            <a:r>
              <a:rPr lang="es-MX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México</a:t>
            </a:r>
          </a:p>
          <a:p>
            <a:pPr algn="r"/>
            <a:r>
              <a:rPr lang="es-ES" b="1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Annual</a:t>
            </a:r>
            <a:r>
              <a:rPr lang="es-ES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NAPPO Meeting</a:t>
            </a:r>
          </a:p>
          <a:p>
            <a:pPr algn="r"/>
            <a:r>
              <a:rPr lang="es-ES" b="1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Octuber</a:t>
            </a:r>
            <a:r>
              <a:rPr lang="es-ES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22, 2025</a:t>
            </a:r>
          </a:p>
          <a:p>
            <a:pPr algn="r"/>
            <a:r>
              <a:rPr lang="es-ES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Ottawa, Canadá</a:t>
            </a:r>
          </a:p>
        </p:txBody>
      </p:sp>
    </p:spTree>
    <p:extLst>
      <p:ext uri="{BB962C8B-B14F-4D97-AF65-F5344CB8AC3E}">
        <p14:creationId xmlns:p14="http://schemas.microsoft.com/office/powerpoint/2010/main" val="38255891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994C94-A239-AE1D-2051-39531F4B34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74C6AF1D-BDF2-A025-FBBE-E6B7997C5133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257"/>
          <a:stretch/>
        </p:blipFill>
        <p:spPr>
          <a:xfrm>
            <a:off x="823501" y="142472"/>
            <a:ext cx="4014652" cy="804930"/>
          </a:xfrm>
          <a:prstGeom prst="rect">
            <a:avLst/>
          </a:prstGeom>
        </p:spPr>
      </p:pic>
      <p:pic>
        <p:nvPicPr>
          <p:cNvPr id="3" name="Imagen 2" descr="Imagen que contiene persona, interior, hombre, tabla&#10;&#10;Descripción generada automáticamente">
            <a:extLst>
              <a:ext uri="{FF2B5EF4-FFF2-40B4-BE49-F238E27FC236}">
                <a16:creationId xmlns:a16="http://schemas.microsoft.com/office/drawing/2014/main" id="{907D282C-7968-4865-600D-79DD58BC45E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389" y="4053771"/>
            <a:ext cx="3697312" cy="2461023"/>
          </a:xfrm>
          <a:prstGeom prst="rect">
            <a:avLst/>
          </a:prstGeom>
        </p:spPr>
      </p:pic>
      <p:pic>
        <p:nvPicPr>
          <p:cNvPr id="5" name="Imagen 4" descr="Imagen que contiene interior, edificio, persona, parado&#10;&#10;Descripción generada automáticamente">
            <a:extLst>
              <a:ext uri="{FF2B5EF4-FFF2-40B4-BE49-F238E27FC236}">
                <a16:creationId xmlns:a16="http://schemas.microsoft.com/office/drawing/2014/main" id="{E19E5CDF-BE18-E582-8CA4-ABA67DEE533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389" y="1211453"/>
            <a:ext cx="3697312" cy="2774463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43C8930B-ACB2-E1D5-D9F5-69D13F9C3C61}"/>
              </a:ext>
            </a:extLst>
          </p:cNvPr>
          <p:cNvSpPr txBox="1"/>
          <p:nvPr/>
        </p:nvSpPr>
        <p:spPr>
          <a:xfrm>
            <a:off x="4700596" y="1418578"/>
            <a:ext cx="6549480" cy="47859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NRMF 26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Contexto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419" sz="1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Motivación:</a:t>
            </a:r>
          </a:p>
          <a:p>
            <a:pPr marL="800100" marR="0" lvl="1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s-MX" sz="1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Demoras en la liberación de embarques en los puntos de ingreso.</a:t>
            </a:r>
          </a:p>
          <a:p>
            <a:pPr marL="800100" marR="0" lvl="1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s-419" sz="1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Los ACB son perecederos.</a:t>
            </a:r>
          </a:p>
          <a:p>
            <a:pPr marL="800100" marR="0" lvl="1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s-419" sz="1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Los embarques incluyen materiales y documentación que </a:t>
            </a:r>
            <a:r>
              <a:rPr lang="es-419" sz="1900" b="1" dirty="0">
                <a:solidFill>
                  <a:prstClr val="black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requieren revisiones.</a:t>
            </a:r>
          </a:p>
          <a:p>
            <a:pPr marL="800100" lvl="1" indent="-342900">
              <a:buFont typeface="+mj-lt"/>
              <a:buAutoNum type="alphaLcPeriod"/>
              <a:defRPr/>
            </a:pPr>
            <a:r>
              <a:rPr lang="es-MX" sz="1900" b="1" dirty="0">
                <a:solidFill>
                  <a:prstClr val="black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Se requiere un mecanismo que optimice tiempos de revisión e inspección.</a:t>
            </a:r>
          </a:p>
          <a:p>
            <a:pPr marL="800100" lvl="1" indent="-342900">
              <a:buFont typeface="+mj-lt"/>
              <a:buAutoNum type="alphaLcPeriod"/>
              <a:defRPr/>
            </a:pPr>
            <a:endParaRPr lang="es-MX" sz="1900" b="1" dirty="0">
              <a:solidFill>
                <a:prstClr val="black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lvl="1">
              <a:defRPr/>
            </a:pPr>
            <a:r>
              <a:rPr lang="es-MX" sz="1900" b="1" dirty="0">
                <a:solidFill>
                  <a:prstClr val="black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Cómo hacer para optimizar inspecciones y garantizar un comercio seguro?:</a:t>
            </a:r>
          </a:p>
          <a:p>
            <a:pPr marL="806450" lvl="1" indent="-358775">
              <a:buFont typeface="+mj-lt"/>
              <a:buAutoNum type="alphaLcPeriod"/>
              <a:defRPr/>
            </a:pPr>
            <a:r>
              <a:rPr lang="es-MX" sz="1900" b="1" dirty="0">
                <a:solidFill>
                  <a:prstClr val="black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A través de una carta de certificación oficial avalada y emitida por la ONPF.</a:t>
            </a:r>
          </a:p>
        </p:txBody>
      </p:sp>
    </p:spTree>
    <p:extLst>
      <p:ext uri="{BB962C8B-B14F-4D97-AF65-F5344CB8AC3E}">
        <p14:creationId xmlns:p14="http://schemas.microsoft.com/office/powerpoint/2010/main" val="22044264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53BEAE8-E3B0-01A6-A603-F940F14F42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6DB96BE6-1651-D2F8-3EEC-03C69B7F70D8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257"/>
          <a:stretch/>
        </p:blipFill>
        <p:spPr>
          <a:xfrm>
            <a:off x="871122" y="225093"/>
            <a:ext cx="4014652" cy="804930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320D9BAB-AC1F-7EC2-715A-B0995809E957}"/>
              </a:ext>
            </a:extLst>
          </p:cNvPr>
          <p:cNvSpPr txBox="1"/>
          <p:nvPr/>
        </p:nvSpPr>
        <p:spPr>
          <a:xfrm>
            <a:off x="4305214" y="1233474"/>
            <a:ext cx="3001014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Carta de Certificación</a:t>
            </a:r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FF1D9069-A55C-23C2-D8CC-CCDA1A20E0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0719673"/>
              </p:ext>
            </p:extLst>
          </p:nvPr>
        </p:nvGraphicFramePr>
        <p:xfrm>
          <a:off x="871122" y="1831222"/>
          <a:ext cx="10055908" cy="448176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40372">
                  <a:extLst>
                    <a:ext uri="{9D8B030D-6E8A-4147-A177-3AD203B41FA5}">
                      <a16:colId xmlns:a16="http://schemas.microsoft.com/office/drawing/2014/main" val="2704970730"/>
                    </a:ext>
                  </a:extLst>
                </a:gridCol>
                <a:gridCol w="7315536">
                  <a:extLst>
                    <a:ext uri="{9D8B030D-6E8A-4147-A177-3AD203B41FA5}">
                      <a16:colId xmlns:a16="http://schemas.microsoft.com/office/drawing/2014/main" val="3821608455"/>
                    </a:ext>
                  </a:extLst>
                </a:gridCol>
              </a:tblGrid>
              <a:tr h="1268480">
                <a:tc>
                  <a:txBody>
                    <a:bodyPr/>
                    <a:lstStyle/>
                    <a:p>
                      <a:pPr marL="177800" lvl="0" indent="-1778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romanUcPeriod"/>
                      </a:pPr>
                      <a:r>
                        <a:rPr lang="es-419" sz="1800" kern="1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 Información     </a:t>
                      </a:r>
                      <a:endParaRPr lang="es-MX" sz="1800" kern="100" dirty="0">
                        <a:solidFill>
                          <a:schemeClr val="tx1"/>
                        </a:solidFill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177800" indent="-17780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s-419" sz="1800" kern="1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     General</a:t>
                      </a:r>
                      <a:endParaRPr lang="es-MX" sz="1800" kern="100" dirty="0">
                        <a:solidFill>
                          <a:schemeClr val="tx1"/>
                        </a:solidFill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s-MX" sz="1800" kern="1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 </a:t>
                      </a:r>
                    </a:p>
                  </a:txBody>
                  <a:tcPr marL="49443" marR="49443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444500" lvl="0" indent="-2857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s-419" sz="1800" kern="1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Fecha y lugar de inspección, y de expedición de certificado.</a:t>
                      </a:r>
                    </a:p>
                    <a:p>
                      <a:pPr marL="444500" lvl="0" indent="-2857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s-419" sz="1800" kern="1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Nombre y dirección de la empresa exportadora.</a:t>
                      </a:r>
                    </a:p>
                    <a:p>
                      <a:pPr marL="444500" lvl="0" indent="-2857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s-419" sz="1800" kern="1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Nombre y dirección de la empresa importadora.</a:t>
                      </a:r>
                    </a:p>
                    <a:p>
                      <a:pPr marL="444500" lvl="0" indent="-2857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s-419" sz="1800" kern="1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Especie y cantidad a exportar, y presentación comercial con # de Lote.</a:t>
                      </a:r>
                    </a:p>
                    <a:p>
                      <a:pPr marL="444500" lvl="0" indent="-2857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s-419" sz="1800" kern="1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Sustratos que acompañan al ACB (incluye presas y huéspedes).</a:t>
                      </a:r>
                    </a:p>
                    <a:p>
                      <a:pPr marL="444500" lvl="0" indent="-2857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s-419" sz="1800" kern="1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Medio de transporte y aduana de entrada.</a:t>
                      </a:r>
                      <a:endParaRPr lang="es-MX" sz="1800" kern="100" dirty="0">
                        <a:solidFill>
                          <a:schemeClr val="tx1"/>
                        </a:solidFill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419" sz="700" kern="1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 </a:t>
                      </a:r>
                      <a:endParaRPr lang="es-MX" sz="700" kern="100" dirty="0">
                        <a:solidFill>
                          <a:schemeClr val="tx1"/>
                        </a:solidFill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9443" marR="49443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7077287"/>
                  </a:ext>
                </a:extLst>
              </a:tr>
              <a:tr h="329352">
                <a:tc>
                  <a:txBody>
                    <a:bodyPr/>
                    <a:lstStyle/>
                    <a:p>
                      <a:pPr marL="273050" lvl="0" indent="-2730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419" sz="1800" kern="1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II.  Verificación de identidad   </a:t>
                      </a:r>
                    </a:p>
                    <a:p>
                      <a:pPr marL="273050" lvl="0" indent="-2730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419" sz="1800" kern="1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      taxonómica </a:t>
                      </a:r>
                      <a:endParaRPr lang="es-MX" sz="1800" kern="100" dirty="0">
                        <a:solidFill>
                          <a:schemeClr val="tx1"/>
                        </a:solidFill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273050" lvl="0" indent="-2730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s-MX" sz="1200" kern="100" dirty="0">
                        <a:solidFill>
                          <a:schemeClr val="tx1"/>
                        </a:solidFill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9443" marR="49443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444500" lvl="0" indent="-2857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s-MX" sz="1800" b="1" kern="1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Datos del especialista (nombre, afiliación, contacto), junto con la fecha, lugar de identificación y ubicación de los especímenes de referencia.</a:t>
                      </a:r>
                    </a:p>
                  </a:txBody>
                  <a:tcPr marL="49443" marR="49443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4889389"/>
                  </a:ext>
                </a:extLst>
              </a:tr>
              <a:tr h="1195232">
                <a:tc>
                  <a:txBody>
                    <a:bodyPr/>
                    <a:lstStyle/>
                    <a:p>
                      <a:pPr marL="273050" lvl="0" indent="-273050">
                        <a:lnSpc>
                          <a:spcPct val="115000"/>
                        </a:lnSpc>
                        <a:buFont typeface="+mj-lt"/>
                        <a:buNone/>
                      </a:pPr>
                      <a:r>
                        <a:rPr lang="es-419" sz="1800" kern="1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III. Descripción de la producción comercial del ACB y Declaratoria sanitaria</a:t>
                      </a:r>
                      <a:endParaRPr lang="es-MX" sz="1800" kern="100" dirty="0">
                        <a:solidFill>
                          <a:schemeClr val="tx1"/>
                        </a:solidFill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9443" marR="49443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444500" lvl="0" indent="-2857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s-419" sz="1800" b="1" kern="1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Origen de colonia.</a:t>
                      </a:r>
                      <a:endParaRPr lang="es-MX" sz="1800" b="1" kern="100" dirty="0">
                        <a:solidFill>
                          <a:schemeClr val="tx1"/>
                        </a:solidFill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444500" lvl="0" indent="-2857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s-419" sz="1800" b="1" kern="1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Ubicación de las instalaciones y fecha de inicio de la producción masiva.</a:t>
                      </a:r>
                      <a:endParaRPr lang="es-MX" sz="1800" b="1" kern="100" dirty="0">
                        <a:solidFill>
                          <a:schemeClr val="tx1"/>
                        </a:solidFill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444500" lvl="0" indent="-2857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s-MX" sz="1800" b="1" kern="1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Verificar que la producción se realice en un ambiente controlado.</a:t>
                      </a:r>
                    </a:p>
                    <a:p>
                      <a:pPr marL="444500" lvl="0" indent="-2857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s-419" sz="1800" b="1" kern="1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Verificar que esté libre de contaminantes biológicos.</a:t>
                      </a:r>
                    </a:p>
                    <a:p>
                      <a:pPr marL="444500" lvl="0" indent="-2857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endParaRPr lang="es-MX" sz="700" b="1" kern="100" dirty="0">
                        <a:solidFill>
                          <a:schemeClr val="tx1"/>
                        </a:solidFill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9443" marR="49443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3793803"/>
                  </a:ext>
                </a:extLst>
              </a:tr>
              <a:tr h="745486">
                <a:tc>
                  <a:txBody>
                    <a:bodyPr/>
                    <a:lstStyle/>
                    <a:p>
                      <a:pPr marL="273050" lvl="0" indent="-273050">
                        <a:lnSpc>
                          <a:spcPct val="115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es-419" sz="1800" kern="1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IV. Datos de </a:t>
                      </a:r>
                      <a:r>
                        <a:rPr lang="es-419" sz="1800" b="1" kern="1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la ONPF</a:t>
                      </a:r>
                      <a:endParaRPr lang="es-MX" sz="1800" kern="100" dirty="0">
                        <a:solidFill>
                          <a:schemeClr val="tx1"/>
                        </a:solidFill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9443" marR="49443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444500" lvl="0" indent="-2857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s-419" sz="1800" b="1" kern="1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Firma, cargo, dirección postal, teléfono, correo-e.</a:t>
                      </a:r>
                      <a:endParaRPr lang="es-MX" sz="1800" b="1" kern="100" dirty="0">
                        <a:solidFill>
                          <a:schemeClr val="tx1"/>
                        </a:solidFill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444500" lvl="0" indent="-2857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s-419" sz="1800" b="1" kern="1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Fecha de expiración.</a:t>
                      </a:r>
                      <a:endParaRPr lang="es-MX" sz="1800" b="1" kern="100" dirty="0">
                        <a:solidFill>
                          <a:schemeClr val="tx1"/>
                        </a:solidFill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9443" marR="49443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03278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66724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24CCDFF-2337-08D2-92CF-D6C80BB463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6B6B5022-0795-80AD-4B8B-C1E9A1C32FF2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257"/>
          <a:stretch/>
        </p:blipFill>
        <p:spPr>
          <a:xfrm>
            <a:off x="871122" y="225093"/>
            <a:ext cx="4014652" cy="804930"/>
          </a:xfrm>
          <a:prstGeom prst="rect">
            <a:avLst/>
          </a:prstGeom>
        </p:spPr>
      </p:pic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D6B17A9D-EC62-5352-6A6C-77BB2E21E0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6975220"/>
              </p:ext>
            </p:extLst>
          </p:nvPr>
        </p:nvGraphicFramePr>
        <p:xfrm>
          <a:off x="1288524" y="2088991"/>
          <a:ext cx="9468852" cy="38435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03830">
                  <a:extLst>
                    <a:ext uri="{9D8B030D-6E8A-4147-A177-3AD203B41FA5}">
                      <a16:colId xmlns:a16="http://schemas.microsoft.com/office/drawing/2014/main" val="2661596935"/>
                    </a:ext>
                  </a:extLst>
                </a:gridCol>
                <a:gridCol w="6965022">
                  <a:extLst>
                    <a:ext uri="{9D8B030D-6E8A-4147-A177-3AD203B41FA5}">
                      <a16:colId xmlns:a16="http://schemas.microsoft.com/office/drawing/2014/main" val="3443440325"/>
                    </a:ext>
                  </a:extLst>
                </a:gridCol>
              </a:tblGrid>
              <a:tr h="1268480">
                <a:tc>
                  <a:txBody>
                    <a:bodyPr/>
                    <a:lstStyle/>
                    <a:p>
                      <a:pPr marL="177800" lvl="0" indent="-1778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romanUcPeriod"/>
                      </a:pPr>
                      <a:r>
                        <a:rPr lang="es-419" sz="1800" kern="1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es-MX" sz="1800" kern="1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Mejora la Trazabilidad: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s-MX" sz="1800" kern="1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 </a:t>
                      </a:r>
                    </a:p>
                  </a:txBody>
                  <a:tcPr marL="49443" marR="49443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539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s-MX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Garantiza la identidad, origen, lugar de producción y pureza de los ACB.</a:t>
                      </a:r>
                    </a:p>
                    <a:p>
                      <a:pPr marL="539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s-MX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Contribuye en la verificación de cumplimiento en los procesos de producción, transporte y comercialización.</a:t>
                      </a:r>
                    </a:p>
                    <a:p>
                      <a:pPr marL="444500" lvl="0" indent="-2857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endParaRPr lang="es-MX" sz="1400" kern="100" dirty="0">
                        <a:solidFill>
                          <a:schemeClr val="tx1"/>
                        </a:solidFill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9443" marR="49443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6272741"/>
                  </a:ext>
                </a:extLst>
              </a:tr>
              <a:tr h="1142482">
                <a:tc>
                  <a:txBody>
                    <a:bodyPr/>
                    <a:lstStyle/>
                    <a:p>
                      <a:pPr marL="269875" marR="0" lvl="0" indent="-269875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800" b="1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II. Facilita el comercio internacional</a:t>
                      </a:r>
                    </a:p>
                  </a:txBody>
                  <a:tcPr marL="49443" marR="49443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539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0" lang="es-MX" sz="2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Disminuye los tiempos de inspección aduanal.</a:t>
                      </a:r>
                    </a:p>
                    <a:p>
                      <a:pPr marL="539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0" lang="es-MX" sz="2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Fomenta la confianza en un comercio seguro y transparente entre los países miembros de la NAPPO.</a:t>
                      </a:r>
                    </a:p>
                  </a:txBody>
                  <a:tcPr marL="49443" marR="49443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62262745"/>
                  </a:ext>
                </a:extLst>
              </a:tr>
              <a:tr h="1268480">
                <a:tc>
                  <a:txBody>
                    <a:bodyPr/>
                    <a:lstStyle/>
                    <a:p>
                      <a:pPr marL="269875" marR="0" lvl="0" indent="-269875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000" b="1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III. Actualización Técnica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endParaRPr lang="es-MX" sz="2000" kern="100" dirty="0">
                        <a:solidFill>
                          <a:schemeClr val="tx1"/>
                        </a:solidFill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9443" marR="49443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539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MX" sz="2000" b="1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Actualización de la lista especies (99) de ACB autorizadas para la región.</a:t>
                      </a:r>
                    </a:p>
                    <a:p>
                      <a:pPr marL="539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MX" sz="2000" b="1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Alineación con las tendencias y prácticas actuales del comercio.  </a:t>
                      </a:r>
                      <a:endParaRPr lang="es-MX" sz="2000" kern="100" dirty="0">
                        <a:solidFill>
                          <a:schemeClr val="tx1"/>
                        </a:solidFill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9443" marR="49443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86234662"/>
                  </a:ext>
                </a:extLst>
              </a:tr>
            </a:tbl>
          </a:graphicData>
        </a:graphic>
      </p:graphicFrame>
      <p:sp>
        <p:nvSpPr>
          <p:cNvPr id="7" name="CuadroTexto 6">
            <a:extLst>
              <a:ext uri="{FF2B5EF4-FFF2-40B4-BE49-F238E27FC236}">
                <a16:creationId xmlns:a16="http://schemas.microsoft.com/office/drawing/2014/main" id="{6C618D40-4A41-97E4-2BD4-49DF81194585}"/>
              </a:ext>
            </a:extLst>
          </p:cNvPr>
          <p:cNvSpPr txBox="1"/>
          <p:nvPr/>
        </p:nvSpPr>
        <p:spPr>
          <a:xfrm>
            <a:off x="4968641" y="1205564"/>
            <a:ext cx="225471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sz="40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Beneficios</a:t>
            </a:r>
          </a:p>
        </p:txBody>
      </p:sp>
    </p:spTree>
    <p:extLst>
      <p:ext uri="{BB962C8B-B14F-4D97-AF65-F5344CB8AC3E}">
        <p14:creationId xmlns:p14="http://schemas.microsoft.com/office/powerpoint/2010/main" val="5391357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9FAB1F-DEC4-D603-8743-FC004CE509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13E2DBA7-734B-EB9E-E933-3E9A8D531872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257"/>
          <a:stretch/>
        </p:blipFill>
        <p:spPr>
          <a:xfrm>
            <a:off x="837148" y="314353"/>
            <a:ext cx="4014652" cy="804930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86390311-FD18-7B24-88C9-A43266D967C2}"/>
              </a:ext>
            </a:extLst>
          </p:cNvPr>
          <p:cNvSpPr txBox="1"/>
          <p:nvPr/>
        </p:nvSpPr>
        <p:spPr>
          <a:xfrm>
            <a:off x="2371741" y="2276956"/>
            <a:ext cx="7255191" cy="6617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2200" b="1" dirty="0">
                <a:solidFill>
                  <a:prstClr val="black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A Nivel Global (datos de Banco Mundial)</a:t>
            </a:r>
          </a:p>
          <a:p>
            <a:pPr algn="ctr"/>
            <a:r>
              <a:rPr lang="es-MX" sz="15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Fuente </a:t>
            </a:r>
            <a:r>
              <a:rPr lang="es-MX" sz="15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  <a:hlinkClick r:id="rId5" tooltip="ERNESTO PEREA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Ernesto Pere</a:t>
            </a:r>
            <a:r>
              <a:rPr lang="es-MX" sz="15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a </a:t>
            </a:r>
            <a:r>
              <a:rPr lang="es-MX" sz="15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(2025) Crece mercado de </a:t>
            </a:r>
            <a:r>
              <a:rPr lang="es-MX" sz="1500" b="1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bionsumos</a:t>
            </a:r>
            <a:r>
              <a:rPr lang="es-MX" sz="15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en México - </a:t>
            </a:r>
            <a:r>
              <a:rPr lang="es-MX" sz="1500" b="1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Imágen</a:t>
            </a:r>
            <a:r>
              <a:rPr lang="es-MX" sz="15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Agropecuaria</a:t>
            </a:r>
            <a:endParaRPr lang="es-MX" sz="1500" b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graphicFrame>
        <p:nvGraphicFramePr>
          <p:cNvPr id="9" name="Tabla 8">
            <a:extLst>
              <a:ext uri="{FF2B5EF4-FFF2-40B4-BE49-F238E27FC236}">
                <a16:creationId xmlns:a16="http://schemas.microsoft.com/office/drawing/2014/main" id="{3DAE8419-A707-0916-B7CC-73A5231E05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8949155"/>
              </p:ext>
            </p:extLst>
          </p:nvPr>
        </p:nvGraphicFramePr>
        <p:xfrm>
          <a:off x="1531611" y="3011869"/>
          <a:ext cx="8935453" cy="2407920"/>
        </p:xfrm>
        <a:graphic>
          <a:graphicData uri="http://schemas.openxmlformats.org/drawingml/2006/table">
            <a:tbl>
              <a:tblPr/>
              <a:tblGrid>
                <a:gridCol w="2791326">
                  <a:extLst>
                    <a:ext uri="{9D8B030D-6E8A-4147-A177-3AD203B41FA5}">
                      <a16:colId xmlns:a16="http://schemas.microsoft.com/office/drawing/2014/main" val="3814616349"/>
                    </a:ext>
                  </a:extLst>
                </a:gridCol>
                <a:gridCol w="2919079">
                  <a:extLst>
                    <a:ext uri="{9D8B030D-6E8A-4147-A177-3AD203B41FA5}">
                      <a16:colId xmlns:a16="http://schemas.microsoft.com/office/drawing/2014/main" val="3703981617"/>
                    </a:ext>
                  </a:extLst>
                </a:gridCol>
                <a:gridCol w="3225048">
                  <a:extLst>
                    <a:ext uri="{9D8B030D-6E8A-4147-A177-3AD203B41FA5}">
                      <a16:colId xmlns:a16="http://schemas.microsoft.com/office/drawing/2014/main" val="241763604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2000" b="1" dirty="0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Año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000" b="1" kern="120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Mercado Global de </a:t>
                      </a:r>
                      <a:r>
                        <a:rPr lang="es-MX" sz="2000" b="1" kern="1200" dirty="0" err="1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Bioinsumos</a:t>
                      </a:r>
                      <a:r>
                        <a:rPr lang="es-MX" sz="2000" b="1" kern="120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*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2000" b="1" dirty="0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México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26573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000" b="1" kern="120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2024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s-MX" sz="2000" b="1" dirty="0"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s-MX" sz="2000" b="1" dirty="0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US$ 10 mil millones</a:t>
                      </a:r>
                    </a:p>
                    <a:p>
                      <a:pPr marL="0" indent="0" algn="ctr">
                        <a:buNone/>
                      </a:pPr>
                      <a:endParaRPr lang="es-MX" sz="2000" b="1" dirty="0"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000" b="1" dirty="0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US$ 634 </a:t>
                      </a:r>
                      <a:r>
                        <a:rPr lang="es-MX" sz="2000" b="1" kern="120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millones</a:t>
                      </a:r>
                      <a:endParaRPr lang="es-MX" sz="2000" b="1" dirty="0"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30792683"/>
                  </a:ext>
                </a:extLst>
              </a:tr>
              <a:tr h="43474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2000" b="1" kern="120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000" b="1" kern="120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2030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2000" b="1" dirty="0"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000" b="1" dirty="0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US$ 20 </a:t>
                      </a:r>
                      <a:r>
                        <a:rPr lang="es-MX" sz="2000" b="1" kern="120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mil millones</a:t>
                      </a:r>
                      <a:endParaRPr lang="es-MX" sz="2000" b="1" dirty="0"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s-MX" sz="2000" b="1" dirty="0"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s-MX" sz="2000" b="1" dirty="0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US$ 2 mil millones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2200370"/>
                  </a:ext>
                </a:extLst>
              </a:tr>
            </a:tbl>
          </a:graphicData>
        </a:graphic>
      </p:graphicFrame>
      <p:sp>
        <p:nvSpPr>
          <p:cNvPr id="5" name="CuadroTexto 4">
            <a:extLst>
              <a:ext uri="{FF2B5EF4-FFF2-40B4-BE49-F238E27FC236}">
                <a16:creationId xmlns:a16="http://schemas.microsoft.com/office/drawing/2014/main" id="{6DF8B81D-AD42-6900-D29D-800F6E90DE3A}"/>
              </a:ext>
            </a:extLst>
          </p:cNvPr>
          <p:cNvSpPr txBox="1"/>
          <p:nvPr/>
        </p:nvSpPr>
        <p:spPr>
          <a:xfrm>
            <a:off x="1430794" y="1924472"/>
            <a:ext cx="641060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IV. Impacto Económico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AC42BA68-1819-69A8-69CF-879E93BB4545}"/>
              </a:ext>
            </a:extLst>
          </p:cNvPr>
          <p:cNvSpPr txBox="1"/>
          <p:nvPr/>
        </p:nvSpPr>
        <p:spPr>
          <a:xfrm>
            <a:off x="1430794" y="5419789"/>
            <a:ext cx="73985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2075"/>
            <a:r>
              <a:rPr lang="es-MX" sz="14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* Incluye los ACB (artrópodos y microorganismos antagonistas y entomopatógenos), además, microorganismos con cualidades para la </a:t>
            </a:r>
            <a:r>
              <a:rPr lang="es-MX" sz="1400" b="1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biofertilización</a:t>
            </a:r>
            <a:r>
              <a:rPr lang="es-MX" sz="14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, </a:t>
            </a:r>
            <a:r>
              <a:rPr lang="es-MX" sz="1400" b="1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bioestimulación</a:t>
            </a:r>
            <a:r>
              <a:rPr lang="es-MX" sz="14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y mejoradores de suelo</a:t>
            </a:r>
          </a:p>
        </p:txBody>
      </p:sp>
    </p:spTree>
    <p:extLst>
      <p:ext uri="{BB962C8B-B14F-4D97-AF65-F5344CB8AC3E}">
        <p14:creationId xmlns:p14="http://schemas.microsoft.com/office/powerpoint/2010/main" val="6473722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4DBDD3-E59D-7D9A-4184-49CD8DA52A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0DE5B952-8A85-142F-9FA1-A31AC6AFA1B5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257"/>
          <a:stretch/>
        </p:blipFill>
        <p:spPr>
          <a:xfrm>
            <a:off x="837148" y="314353"/>
            <a:ext cx="4014652" cy="80493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A3D9B2DD-F177-9F50-6553-087C288039A1}"/>
              </a:ext>
            </a:extLst>
          </p:cNvPr>
          <p:cNvSpPr txBox="1"/>
          <p:nvPr/>
        </p:nvSpPr>
        <p:spPr>
          <a:xfrm>
            <a:off x="2304169" y="2417153"/>
            <a:ext cx="7566358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2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En Norteamérica</a:t>
            </a:r>
          </a:p>
          <a:p>
            <a:pPr lvl="0" algn="ctr">
              <a:defRPr/>
            </a:pPr>
            <a:r>
              <a:rPr lang="es-MX" sz="1600" b="1" dirty="0">
                <a:solidFill>
                  <a:prstClr val="black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Fuente: Global </a:t>
            </a:r>
            <a:r>
              <a:rPr lang="es-MX" sz="1600" b="1" dirty="0" err="1">
                <a:solidFill>
                  <a:prstClr val="black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Information</a:t>
            </a:r>
            <a:r>
              <a:rPr lang="es-MX" sz="1600" b="1" dirty="0">
                <a:solidFill>
                  <a:prstClr val="black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, 2025. North </a:t>
            </a:r>
            <a:r>
              <a:rPr lang="es-MX" sz="1600" b="1" dirty="0" err="1">
                <a:solidFill>
                  <a:prstClr val="black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America</a:t>
            </a:r>
            <a:r>
              <a:rPr lang="es-MX" sz="1600" b="1" dirty="0">
                <a:solidFill>
                  <a:prstClr val="black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s-MX" sz="1600" b="1" dirty="0" err="1">
                <a:solidFill>
                  <a:prstClr val="black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Biocontrol</a:t>
            </a:r>
            <a:r>
              <a:rPr lang="es-MX" sz="1600" b="1" dirty="0">
                <a:solidFill>
                  <a:prstClr val="black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s-MX" sz="1600" b="1" dirty="0" err="1">
                <a:solidFill>
                  <a:prstClr val="black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Agents</a:t>
            </a:r>
            <a:r>
              <a:rPr lang="es-MX" sz="1600" b="1" dirty="0">
                <a:solidFill>
                  <a:prstClr val="black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, </a:t>
            </a:r>
            <a:r>
              <a:rPr lang="es-MX" sz="1600" b="1" dirty="0" err="1">
                <a:solidFill>
                  <a:prstClr val="black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Forecast</a:t>
            </a:r>
            <a:r>
              <a:rPr lang="es-MX" sz="1600" b="1" dirty="0">
                <a:solidFill>
                  <a:prstClr val="black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2025–2030</a:t>
            </a:r>
          </a:p>
        </p:txBody>
      </p:sp>
      <p:graphicFrame>
        <p:nvGraphicFramePr>
          <p:cNvPr id="10" name="Tabla 9">
            <a:extLst>
              <a:ext uri="{FF2B5EF4-FFF2-40B4-BE49-F238E27FC236}">
                <a16:creationId xmlns:a16="http://schemas.microsoft.com/office/drawing/2014/main" id="{23C88DFC-C516-B898-CBAD-9D02C5949A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1569889"/>
              </p:ext>
            </p:extLst>
          </p:nvPr>
        </p:nvGraphicFramePr>
        <p:xfrm>
          <a:off x="2446712" y="3154954"/>
          <a:ext cx="7298575" cy="1463040"/>
        </p:xfrm>
        <a:graphic>
          <a:graphicData uri="http://schemas.openxmlformats.org/drawingml/2006/table">
            <a:tbl>
              <a:tblPr/>
              <a:tblGrid>
                <a:gridCol w="1512916">
                  <a:extLst>
                    <a:ext uri="{9D8B030D-6E8A-4147-A177-3AD203B41FA5}">
                      <a16:colId xmlns:a16="http://schemas.microsoft.com/office/drawing/2014/main" val="3220501348"/>
                    </a:ext>
                  </a:extLst>
                </a:gridCol>
                <a:gridCol w="2942706">
                  <a:extLst>
                    <a:ext uri="{9D8B030D-6E8A-4147-A177-3AD203B41FA5}">
                      <a16:colId xmlns:a16="http://schemas.microsoft.com/office/drawing/2014/main" val="974057180"/>
                    </a:ext>
                  </a:extLst>
                </a:gridCol>
                <a:gridCol w="2842953">
                  <a:extLst>
                    <a:ext uri="{9D8B030D-6E8A-4147-A177-3AD203B41FA5}">
                      <a16:colId xmlns:a16="http://schemas.microsoft.com/office/drawing/2014/main" val="62587629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b="1" dirty="0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Año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b="1" dirty="0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Total Mercado ACB*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b="1" dirty="0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ACB Artrópodos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73531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b="1" dirty="0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2022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55600" indent="0">
                        <a:buNone/>
                      </a:pPr>
                      <a:r>
                        <a:rPr lang="es-MX" b="1" dirty="0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US $118.54 millones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69875" indent="0">
                        <a:buNone/>
                      </a:pPr>
                      <a:r>
                        <a:rPr lang="es-MX" b="1" dirty="0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US $54.5 millones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74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b="1" dirty="0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2025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55600" indent="0">
                        <a:buNone/>
                      </a:pPr>
                      <a:r>
                        <a:rPr lang="es-MX" b="1" dirty="0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US $146.8 </a:t>
                      </a:r>
                      <a:r>
                        <a:rPr lang="es-MX" sz="1800" b="1" kern="120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millones</a:t>
                      </a:r>
                      <a:endParaRPr lang="es-MX" b="1" dirty="0"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69875" indent="0">
                        <a:buNone/>
                      </a:pPr>
                      <a:r>
                        <a:rPr lang="es-MX" b="1" dirty="0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US $67.23 </a:t>
                      </a:r>
                      <a:r>
                        <a:rPr lang="es-MX" sz="1800" b="1" kern="120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millones**</a:t>
                      </a:r>
                      <a:endParaRPr lang="es-MX" b="1" dirty="0"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44354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b="1" dirty="0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2030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55600" indent="0">
                        <a:buNone/>
                      </a:pPr>
                      <a:r>
                        <a:rPr lang="es-MX" b="1" dirty="0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US $218.8 </a:t>
                      </a:r>
                      <a:r>
                        <a:rPr lang="es-MX" sz="1800" b="1" kern="120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millones</a:t>
                      </a:r>
                      <a:endParaRPr lang="es-MX" b="1" dirty="0"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b="1" dirty="0"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—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42586165"/>
                  </a:ext>
                </a:extLst>
              </a:tr>
            </a:tbl>
          </a:graphicData>
        </a:graphic>
      </p:graphicFrame>
      <p:sp>
        <p:nvSpPr>
          <p:cNvPr id="13" name="CuadroTexto 12">
            <a:extLst>
              <a:ext uri="{FF2B5EF4-FFF2-40B4-BE49-F238E27FC236}">
                <a16:creationId xmlns:a16="http://schemas.microsoft.com/office/drawing/2014/main" id="{6773E9C9-D63E-3EF9-9E18-2B5219D10312}"/>
              </a:ext>
            </a:extLst>
          </p:cNvPr>
          <p:cNvSpPr txBox="1"/>
          <p:nvPr/>
        </p:nvSpPr>
        <p:spPr>
          <a:xfrm>
            <a:off x="2204779" y="4617994"/>
            <a:ext cx="736339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*Incluye microorganismos benéficos</a:t>
            </a:r>
            <a:endParaRPr lang="es-MX" sz="1400" dirty="0">
              <a:solidFill>
                <a:prstClr val="black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**</a:t>
            </a:r>
            <a:r>
              <a:rPr kumimoji="0" lang="es-MX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kumimoji="0" lang="es-MX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Estimación con base en el mismo </a:t>
            </a:r>
            <a:r>
              <a:rPr lang="es-MX" sz="1400" b="1" dirty="0">
                <a:solidFill>
                  <a:prstClr val="black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% de 2022</a:t>
            </a:r>
            <a:endParaRPr kumimoji="0" lang="es-MX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E639E672-7E19-B0E3-185A-40296DFC300E}"/>
              </a:ext>
            </a:extLst>
          </p:cNvPr>
          <p:cNvSpPr txBox="1"/>
          <p:nvPr/>
        </p:nvSpPr>
        <p:spPr>
          <a:xfrm>
            <a:off x="1430794" y="1924472"/>
            <a:ext cx="641060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IV. Impacto Económico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29865AFB-975F-733B-4B31-34F84D4731B8}"/>
              </a:ext>
            </a:extLst>
          </p:cNvPr>
          <p:cNvSpPr txBox="1"/>
          <p:nvPr/>
        </p:nvSpPr>
        <p:spPr>
          <a:xfrm>
            <a:off x="4968641" y="1100023"/>
            <a:ext cx="225471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sz="40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Beneficios</a:t>
            </a:r>
          </a:p>
        </p:txBody>
      </p:sp>
    </p:spTree>
    <p:extLst>
      <p:ext uri="{BB962C8B-B14F-4D97-AF65-F5344CB8AC3E}">
        <p14:creationId xmlns:p14="http://schemas.microsoft.com/office/powerpoint/2010/main" val="17021233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5A8FC3-C289-7D55-10C2-95F60E1C47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1C3823E0-8CF7-D51B-345F-BB61FF39B778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257"/>
          <a:stretch/>
        </p:blipFill>
        <p:spPr>
          <a:xfrm>
            <a:off x="837148" y="314353"/>
            <a:ext cx="4014652" cy="80493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9978414F-2B95-209D-E2A3-69D5C1E17AC6}"/>
              </a:ext>
            </a:extLst>
          </p:cNvPr>
          <p:cNvSpPr txBox="1"/>
          <p:nvPr/>
        </p:nvSpPr>
        <p:spPr>
          <a:xfrm>
            <a:off x="135836" y="2121553"/>
            <a:ext cx="10353208" cy="28734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52413" marR="0" lvl="0" indent="0" algn="ctr" defTabSz="4572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s-419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¿Qué Buscamos?</a:t>
            </a:r>
          </a:p>
          <a:p>
            <a:pPr marL="1350963" indent="-273050">
              <a:lnSpc>
                <a:spcPct val="115000"/>
              </a:lnSpc>
              <a:buFont typeface="Arial" panose="020B0604020202020204" pitchFamily="34" charset="0"/>
              <a:buChar char="•"/>
              <a:defRPr/>
            </a:pPr>
            <a:r>
              <a:rPr lang="es-MX" sz="28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Contar con una Carta de Certificación oficialmente reconocida para ACB, que valide la identidad y las condiciones sanitarias, con el propósito de facilitar el comercio internacional.</a:t>
            </a:r>
          </a:p>
          <a:p>
            <a:pPr marL="1350963" indent="-273050">
              <a:lnSpc>
                <a:spcPct val="115000"/>
              </a:lnSpc>
              <a:buFont typeface="Arial" panose="020B0604020202020204" pitchFamily="34" charset="0"/>
              <a:buChar char="•"/>
              <a:defRPr/>
            </a:pPr>
            <a:endParaRPr lang="es-MX" sz="500" b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1350963" indent="-273050">
              <a:lnSpc>
                <a:spcPct val="115000"/>
              </a:lnSpc>
              <a:buFont typeface="Arial" panose="020B0604020202020204" pitchFamily="34" charset="0"/>
              <a:buChar char="•"/>
              <a:defRPr/>
            </a:pPr>
            <a:r>
              <a:rPr lang="es-MX" sz="28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Con potencial aplicación para otras regiones.</a:t>
            </a:r>
          </a:p>
        </p:txBody>
      </p:sp>
    </p:spTree>
    <p:extLst>
      <p:ext uri="{BB962C8B-B14F-4D97-AF65-F5344CB8AC3E}">
        <p14:creationId xmlns:p14="http://schemas.microsoft.com/office/powerpoint/2010/main" val="34125630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B3DB54-5790-50D1-A656-642B79AFFA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66B9040C-BA80-6378-827C-B32DB61EF7E1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257"/>
          <a:stretch/>
        </p:blipFill>
        <p:spPr>
          <a:xfrm>
            <a:off x="837148" y="314353"/>
            <a:ext cx="4014652" cy="804930"/>
          </a:xfrm>
          <a:prstGeom prst="rect">
            <a:avLst/>
          </a:prstGeom>
        </p:spPr>
      </p:pic>
      <p:graphicFrame>
        <p:nvGraphicFramePr>
          <p:cNvPr id="2" name="Content Placeholder 4">
            <a:extLst>
              <a:ext uri="{FF2B5EF4-FFF2-40B4-BE49-F238E27FC236}">
                <a16:creationId xmlns:a16="http://schemas.microsoft.com/office/drawing/2014/main" id="{1497C0FA-7B39-81D2-1B9E-B0F6F77F65A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7469569"/>
              </p:ext>
            </p:extLst>
          </p:nvPr>
        </p:nvGraphicFramePr>
        <p:xfrm>
          <a:off x="3221905" y="2964497"/>
          <a:ext cx="6072518" cy="2025143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072518">
                  <a:extLst>
                    <a:ext uri="{9D8B030D-6E8A-4147-A177-3AD203B41FA5}">
                      <a16:colId xmlns:a16="http://schemas.microsoft.com/office/drawing/2014/main" val="1027437030"/>
                    </a:ext>
                  </a:extLst>
                </a:gridCol>
              </a:tblGrid>
              <a:tr h="247610">
                <a:tc>
                  <a:txBody>
                    <a:bodyPr/>
                    <a:lstStyle/>
                    <a:p>
                      <a:pPr algn="ctr"/>
                      <a:r>
                        <a:rPr lang="es-ES_tradnl" sz="2000" b="1" noProof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Organización</a:t>
                      </a:r>
                    </a:p>
                  </a:txBody>
                  <a:tcPr marL="100584" marR="100584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3436082"/>
                  </a:ext>
                </a:extLst>
              </a:tr>
              <a:tr h="32046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000" b="1" kern="1200" dirty="0" err="1">
                          <a:solidFill>
                            <a:schemeClr val="dk1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Biobest</a:t>
                      </a:r>
                      <a:r>
                        <a:rPr lang="es-ES" sz="2000" b="1" kern="1200" dirty="0">
                          <a:solidFill>
                            <a:schemeClr val="dk1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 México </a:t>
                      </a:r>
                    </a:p>
                  </a:txBody>
                  <a:tcPr marL="100584" marR="100584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9987386"/>
                  </a:ext>
                </a:extLst>
              </a:tr>
              <a:tr h="32046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000" b="1" kern="1200" dirty="0" err="1">
                          <a:solidFill>
                            <a:schemeClr val="dk1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Biobest</a:t>
                      </a:r>
                      <a:r>
                        <a:rPr lang="en-CA" sz="2000" b="1" kern="1200" dirty="0">
                          <a:solidFill>
                            <a:schemeClr val="dk1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 Group – </a:t>
                      </a:r>
                      <a:r>
                        <a:rPr lang="en-CA" sz="2000" b="1" kern="1200" dirty="0" err="1">
                          <a:solidFill>
                            <a:schemeClr val="dk1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Canadá</a:t>
                      </a:r>
                      <a:r>
                        <a:rPr lang="en-CA" sz="2000" b="1" kern="1200" dirty="0">
                          <a:solidFill>
                            <a:schemeClr val="dk1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 –</a:t>
                      </a:r>
                    </a:p>
                  </a:txBody>
                  <a:tcPr marL="100584" marR="100584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0411164"/>
                  </a:ext>
                </a:extLst>
              </a:tr>
              <a:tr h="32046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000" b="1" kern="1200" dirty="0">
                          <a:solidFill>
                            <a:schemeClr val="dk1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Applied Bionomics Ltd. – </a:t>
                      </a:r>
                      <a:r>
                        <a:rPr lang="en-CA" sz="2000" b="1" kern="1200" dirty="0" err="1">
                          <a:solidFill>
                            <a:schemeClr val="dk1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Canadá</a:t>
                      </a:r>
                      <a:r>
                        <a:rPr lang="en-CA" sz="2000" b="1" kern="1200" dirty="0">
                          <a:solidFill>
                            <a:schemeClr val="dk1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 –</a:t>
                      </a:r>
                    </a:p>
                  </a:txBody>
                  <a:tcPr marL="100584" marR="100584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8256560"/>
                  </a:ext>
                </a:extLst>
              </a:tr>
              <a:tr h="44018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000" b="1" kern="1200" dirty="0">
                          <a:solidFill>
                            <a:schemeClr val="dk1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Koppert USA</a:t>
                      </a:r>
                    </a:p>
                  </a:txBody>
                  <a:tcPr marL="100584" marR="100584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4450980"/>
                  </a:ext>
                </a:extLst>
              </a:tr>
            </a:tbl>
          </a:graphicData>
        </a:graphic>
      </p:graphicFrame>
      <p:sp>
        <p:nvSpPr>
          <p:cNvPr id="3" name="Title 1">
            <a:extLst>
              <a:ext uri="{FF2B5EF4-FFF2-40B4-BE49-F238E27FC236}">
                <a16:creationId xmlns:a16="http://schemas.microsoft.com/office/drawing/2014/main" id="{1CD93391-2E5D-E9BF-68F0-09BAA152DB77}"/>
              </a:ext>
            </a:extLst>
          </p:cNvPr>
          <p:cNvSpPr txBox="1">
            <a:spLocks/>
          </p:cNvSpPr>
          <p:nvPr/>
        </p:nvSpPr>
        <p:spPr>
          <a:xfrm>
            <a:off x="3141740" y="2019390"/>
            <a:ext cx="6210770" cy="723810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419" sz="24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Participantes de la Industria </a:t>
            </a:r>
          </a:p>
          <a:p>
            <a:pPr algn="ctr"/>
            <a:r>
              <a:rPr lang="es-419" sz="24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Grupo de Expertos en Control Biológico</a:t>
            </a:r>
            <a:r>
              <a:rPr lang="es-419" sz="2400" b="1" dirty="0">
                <a:highlight>
                  <a:srgbClr val="FFFF00"/>
                </a:highlight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38092928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9D5516-2682-8DAB-38DA-883A8D0F0F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uadroTexto 11">
            <a:extLst>
              <a:ext uri="{FF2B5EF4-FFF2-40B4-BE49-F238E27FC236}">
                <a16:creationId xmlns:a16="http://schemas.microsoft.com/office/drawing/2014/main" id="{8A060BBC-47AB-3DCA-EC4D-A07045A5F7DF}"/>
              </a:ext>
            </a:extLst>
          </p:cNvPr>
          <p:cNvSpPr txBox="1"/>
          <p:nvPr/>
        </p:nvSpPr>
        <p:spPr>
          <a:xfrm>
            <a:off x="1549668" y="2714320"/>
            <a:ext cx="523614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err="1">
                <a:latin typeface="+mj-lt"/>
              </a:rPr>
              <a:t>Annual</a:t>
            </a:r>
            <a:r>
              <a:rPr lang="es-ES" sz="2400" b="1" dirty="0">
                <a:latin typeface="+mj-lt"/>
              </a:rPr>
              <a:t> NAPPO Meeting</a:t>
            </a:r>
          </a:p>
          <a:p>
            <a:pPr algn="ctr"/>
            <a:r>
              <a:rPr lang="es-ES" sz="2400" b="1" dirty="0" err="1">
                <a:latin typeface="+mj-lt"/>
              </a:rPr>
              <a:t>Octuber</a:t>
            </a:r>
            <a:r>
              <a:rPr lang="es-ES" sz="2400" b="1" dirty="0">
                <a:latin typeface="+mj-lt"/>
              </a:rPr>
              <a:t> 22, 2025</a:t>
            </a:r>
          </a:p>
          <a:p>
            <a:pPr algn="ctr"/>
            <a:r>
              <a:rPr lang="es-ES" sz="2400" b="1" dirty="0">
                <a:latin typeface="+mj-lt"/>
              </a:rPr>
              <a:t>Ottawa, Canadá </a:t>
            </a:r>
          </a:p>
          <a:p>
            <a:pPr algn="ctr"/>
            <a:endParaRPr lang="es-ES" sz="2400" b="1" dirty="0">
              <a:latin typeface="+mj-lt"/>
            </a:endParaRPr>
          </a:p>
        </p:txBody>
      </p:sp>
      <p:pic>
        <p:nvPicPr>
          <p:cNvPr id="3" name="Picture 1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57998862-B967-AAEE-9C87-DECCEE1E821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352" y="431154"/>
            <a:ext cx="4855391" cy="824967"/>
          </a:xfrm>
          <a:prstGeom prst="rect">
            <a:avLst/>
          </a:prstGeom>
        </p:spPr>
      </p:pic>
      <p:pic>
        <p:nvPicPr>
          <p:cNvPr id="2" name="Picture 2" descr="Ver las imÃ¡genes de origen">
            <a:extLst>
              <a:ext uri="{FF2B5EF4-FFF2-40B4-BE49-F238E27FC236}">
                <a16:creationId xmlns:a16="http://schemas.microsoft.com/office/drawing/2014/main" id="{CFA1F64B-4C91-3EF3-5F96-1C5CE57A746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878"/>
          <a:stretch/>
        </p:blipFill>
        <p:spPr bwMode="auto">
          <a:xfrm>
            <a:off x="8478121" y="3500758"/>
            <a:ext cx="3706669" cy="3094031"/>
          </a:xfrm>
          <a:prstGeom prst="rect">
            <a:avLst/>
          </a:prstGeom>
        </p:spPr>
      </p:pic>
      <p:pic>
        <p:nvPicPr>
          <p:cNvPr id="5" name="Picture 2" descr="Phytoseiulus-System | Biobest">
            <a:extLst>
              <a:ext uri="{FF2B5EF4-FFF2-40B4-BE49-F238E27FC236}">
                <a16:creationId xmlns:a16="http://schemas.microsoft.com/office/drawing/2014/main" id="{65AAC5F4-E5D2-F2AF-6397-C87750F032B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6535"/>
          <a:stretch/>
        </p:blipFill>
        <p:spPr bwMode="auto">
          <a:xfrm rot="10800000">
            <a:off x="8478121" y="170019"/>
            <a:ext cx="3706668" cy="33307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8794690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0DFBDAA08241146B46D0B1640CC890F" ma:contentTypeVersion="19" ma:contentTypeDescription="Create a new document." ma:contentTypeScope="" ma:versionID="59bff8a0fa15e84811eb26df86f894a4">
  <xsd:schema xmlns:xsd="http://www.w3.org/2001/XMLSchema" xmlns:xs="http://www.w3.org/2001/XMLSchema" xmlns:p="http://schemas.microsoft.com/office/2006/metadata/properties" xmlns:ns2="51d07005-8444-42b2-a841-576e386ff06a" xmlns:ns3="826fa057-fb92-41d3-a05d-69389c14cff1" targetNamespace="http://schemas.microsoft.com/office/2006/metadata/properties" ma:root="true" ma:fieldsID="547236e0e5e5ee95d534b2772b9cafca" ns2:_="" ns3:_="">
    <xsd:import namespace="51d07005-8444-42b2-a841-576e386ff06a"/>
    <xsd:import namespace="826fa057-fb92-41d3-a05d-69389c14cff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d07005-8444-42b2-a841-576e386ff0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d39854ef-6beb-4fd7-bc9b-c96434c7cf1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6fa057-fb92-41d3-a05d-69389c14cff1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f99ac99f-5bc7-4e9e-b205-96276ba9976a}" ma:internalName="TaxCatchAll" ma:showField="CatchAllData" ma:web="826fa057-fb92-41d3-a05d-69389c14cf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1d07005-8444-42b2-a841-576e386ff06a">
      <Terms xmlns="http://schemas.microsoft.com/office/infopath/2007/PartnerControls"/>
    </lcf76f155ced4ddcb4097134ff3c332f>
    <TaxCatchAll xmlns="826fa057-fb92-41d3-a05d-69389c14cff1" xsi:nil="true"/>
  </documentManagement>
</p:properties>
</file>

<file path=customXml/itemProps1.xml><?xml version="1.0" encoding="utf-8"?>
<ds:datastoreItem xmlns:ds="http://schemas.openxmlformats.org/officeDocument/2006/customXml" ds:itemID="{F78F0329-FCEA-4787-A426-E32A310477C6}"/>
</file>

<file path=customXml/itemProps2.xml><?xml version="1.0" encoding="utf-8"?>
<ds:datastoreItem xmlns:ds="http://schemas.openxmlformats.org/officeDocument/2006/customXml" ds:itemID="{854EA3F2-49DA-49EB-91CD-05D2F4F73A12}"/>
</file>

<file path=customXml/itemProps3.xml><?xml version="1.0" encoding="utf-8"?>
<ds:datastoreItem xmlns:ds="http://schemas.openxmlformats.org/officeDocument/2006/customXml" ds:itemID="{7CFE0656-301E-4139-938D-3306E359A566}"/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6069</TotalTime>
  <Words>835</Words>
  <Application>Microsoft Office PowerPoint</Application>
  <PresentationFormat>Panorámica</PresentationFormat>
  <Paragraphs>125</Paragraphs>
  <Slides>9</Slides>
  <Notes>8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Trebuchet MS</vt:lpstr>
      <vt:lpstr>Wingdings 3</vt:lpstr>
      <vt:lpstr>Faceta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Hugo Arredondo</dc:creator>
  <cp:lastModifiedBy>Hugo Arredondo</cp:lastModifiedBy>
  <cp:revision>25</cp:revision>
  <dcterms:created xsi:type="dcterms:W3CDTF">2023-10-04T15:55:49Z</dcterms:created>
  <dcterms:modified xsi:type="dcterms:W3CDTF">2025-10-22T13:44:40Z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0x01010080DFBDAA08241146B46D0B1640CC890F</vt:lpwstr>
  </property>
</Properties>
</file>