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authors.xml" ContentType="application/vnd.ms-powerpoint.author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71" r:id="rId3"/>
    <p:sldId id="267" r:id="rId4"/>
    <p:sldId id="262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FCAD4B9-24D3-7DD4-9E6B-65E7F5C24D84}" name="Nedelka Marin-Martinez" initials="NMM" userId="S::nedelka.marin-martinez@nappo.onmicrosoft.com::18629550-3c9d-4252-a615-0373b95fad7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85" autoAdjust="0"/>
    <p:restoredTop sz="90799" autoAdjust="0"/>
  </p:normalViewPr>
  <p:slideViewPr>
    <p:cSldViewPr snapToGrid="0">
      <p:cViewPr>
        <p:scale>
          <a:sx n="70" d="100"/>
          <a:sy n="70" d="100"/>
        </p:scale>
        <p:origin x="666" y="29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8/10/relationships/authors" Target="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customXml" Target="../customXml/item3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05F0AD-3821-4802-A4F5-CBC976663A84}" type="datetimeFigureOut">
              <a:rPr lang="en-CA" smtClean="0"/>
              <a:t>2025-10-03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910653-A68A-40FF-BBB3-29DB2F62020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57002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10653-A68A-40FF-BBB3-29DB2F62020F}" type="slidenum">
              <a:rPr lang="en-CA" smtClean="0"/>
              <a:t>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35366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10653-A68A-40FF-BBB3-29DB2F62020F}" type="slidenum">
              <a:rPr lang="en-CA" smtClean="0"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10288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10653-A68A-40FF-BBB3-29DB2F62020F}" type="slidenum">
              <a:rPr lang="en-CA" smtClean="0"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28654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10653-A68A-40FF-BBB3-29DB2F62020F}" type="slidenum">
              <a:rPr lang="en-CA" smtClean="0"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84402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10653-A68A-40FF-BBB3-29DB2F62020F}" type="slidenum">
              <a:rPr lang="en-CA" smtClean="0"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55849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7D15-8480-4044-A46F-D9CEB5343601}" type="datetimeFigureOut">
              <a:rPr lang="en-CA" smtClean="0"/>
              <a:t>2025-10-03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617F-642B-44B8-8917-878796F1EC2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10131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7D15-8480-4044-A46F-D9CEB5343601}" type="datetimeFigureOut">
              <a:rPr lang="en-CA" smtClean="0"/>
              <a:t>2025-10-03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617F-642B-44B8-8917-878796F1EC2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0957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7D15-8480-4044-A46F-D9CEB5343601}" type="datetimeFigureOut">
              <a:rPr lang="en-CA" smtClean="0"/>
              <a:t>2025-10-03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617F-642B-44B8-8917-878796F1EC2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73360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7D15-8480-4044-A46F-D9CEB5343601}" type="datetimeFigureOut">
              <a:rPr lang="en-CA" smtClean="0"/>
              <a:t>2025-10-03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617F-642B-44B8-8917-878796F1EC2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31643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7D15-8480-4044-A46F-D9CEB5343601}" type="datetimeFigureOut">
              <a:rPr lang="en-CA" smtClean="0"/>
              <a:t>2025-10-03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617F-642B-44B8-8917-878796F1EC2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91546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7D15-8480-4044-A46F-D9CEB5343601}" type="datetimeFigureOut">
              <a:rPr lang="en-CA" smtClean="0"/>
              <a:t>2025-10-03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617F-642B-44B8-8917-878796F1EC2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15248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7D15-8480-4044-A46F-D9CEB5343601}" type="datetimeFigureOut">
              <a:rPr lang="en-CA" smtClean="0"/>
              <a:t>2025-10-03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617F-642B-44B8-8917-878796F1EC2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18587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7D15-8480-4044-A46F-D9CEB5343601}" type="datetimeFigureOut">
              <a:rPr lang="en-CA" smtClean="0"/>
              <a:t>2025-10-03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617F-642B-44B8-8917-878796F1EC2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77748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7D15-8480-4044-A46F-D9CEB5343601}" type="datetimeFigureOut">
              <a:rPr lang="en-CA" smtClean="0"/>
              <a:t>2025-10-03</a:t>
            </a:fld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617F-642B-44B8-8917-878796F1EC2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88741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7D15-8480-4044-A46F-D9CEB5343601}" type="datetimeFigureOut">
              <a:rPr lang="en-CA" smtClean="0"/>
              <a:t>2025-10-03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617F-642B-44B8-8917-878796F1EC2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47533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7D15-8480-4044-A46F-D9CEB5343601}" type="datetimeFigureOut">
              <a:rPr lang="en-CA" smtClean="0"/>
              <a:t>2025-10-03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617F-642B-44B8-8917-878796F1EC2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76180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A7D15-8480-4044-A46F-D9CEB5343601}" type="datetimeFigureOut">
              <a:rPr lang="en-CA" smtClean="0"/>
              <a:t>2025-10-03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C617F-642B-44B8-8917-878796F1EC2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4686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6303" y="1856674"/>
            <a:ext cx="5519656" cy="1528763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Update on the Fundamental Review of RSPM 26</a:t>
            </a:r>
            <a:endParaRPr lang="en-CA" sz="3200" b="1" i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21280" y="5384864"/>
            <a:ext cx="9144000" cy="1655762"/>
          </a:xfrm>
        </p:spPr>
        <p:txBody>
          <a:bodyPr>
            <a:normAutofit/>
          </a:bodyPr>
          <a:lstStyle/>
          <a:p>
            <a:endParaRPr lang="en-CA" sz="1800" dirty="0"/>
          </a:p>
          <a:p>
            <a:r>
              <a:rPr lang="en-CA" b="1" dirty="0"/>
              <a:t>NAPPO Annual Meeting 2025 (October 22, 2025)</a:t>
            </a:r>
          </a:p>
          <a:p>
            <a:r>
              <a:rPr lang="en-CA" b="1" dirty="0"/>
              <a:t>Biocontrol Revision RSPM 26 Expert Working Group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86500"/>
            <a:ext cx="3361765" cy="571500"/>
          </a:xfrm>
          <a:prstGeom prst="rect">
            <a:avLst/>
          </a:prstGeom>
          <a:gradFill flip="none" rotWithShape="1">
            <a:gsLst>
              <a:gs pos="84000">
                <a:schemeClr val="accent6">
                  <a:lumMod val="0"/>
                  <a:lumOff val="100000"/>
                </a:schemeClr>
              </a:gs>
              <a:gs pos="67000">
                <a:schemeClr val="accent6">
                  <a:lumMod val="0"/>
                  <a:lumOff val="100000"/>
                </a:schemeClr>
              </a:gs>
              <a:gs pos="97000">
                <a:schemeClr val="accent6">
                  <a:alpha val="0"/>
                  <a:lumMod val="0"/>
                  <a:lumOff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832DC1-DA7D-C4BD-CD8C-57D89B1D7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0704" y="319858"/>
            <a:ext cx="4222650" cy="5270237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3696B334-2A64-1320-CA48-B9150156D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25422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809"/>
    </mc:Choice>
    <mc:Fallback>
      <p:transition spd="slow" advTm="117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2970"/>
            <a:ext cx="10515600" cy="974539"/>
          </a:xfrm>
        </p:spPr>
        <p:txBody>
          <a:bodyPr/>
          <a:lstStyle/>
          <a:p>
            <a:pPr algn="ctr"/>
            <a:r>
              <a:rPr lang="en-CA" b="1" dirty="0"/>
              <a:t>Discussion paper: Key elements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50" y="1479692"/>
            <a:ext cx="11647170" cy="4351338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CA" dirty="0"/>
              <a:t>Overview of the commercial arthropod biological control agent market</a:t>
            </a:r>
          </a:p>
          <a:p>
            <a:pPr lvl="1"/>
            <a:endParaRPr lang="en-CA" dirty="0"/>
          </a:p>
          <a:p>
            <a:pPr lvl="1"/>
            <a:r>
              <a:rPr lang="en-CA" dirty="0"/>
              <a:t>Background and trigger for RSPM 26</a:t>
            </a:r>
          </a:p>
          <a:p>
            <a:pPr lvl="2"/>
            <a:endParaRPr lang="en-CA" sz="2400" dirty="0"/>
          </a:p>
          <a:p>
            <a:pPr lvl="1"/>
            <a:r>
              <a:rPr lang="en-CA" dirty="0"/>
              <a:t>Former and current trade environments and regulations</a:t>
            </a:r>
          </a:p>
          <a:p>
            <a:pPr lvl="1"/>
            <a:endParaRPr lang="en-CA" dirty="0"/>
          </a:p>
          <a:p>
            <a:pPr lvl="1"/>
            <a:r>
              <a:rPr lang="en-CA" dirty="0"/>
              <a:t>Status and challenges in RSPM 26 implementation</a:t>
            </a:r>
          </a:p>
          <a:p>
            <a:pPr lvl="1"/>
            <a:endParaRPr lang="en-CA" dirty="0"/>
          </a:p>
          <a:p>
            <a:pPr lvl="1"/>
            <a:r>
              <a:rPr lang="en-CA" dirty="0"/>
              <a:t>Options for RSPM 26:</a:t>
            </a:r>
          </a:p>
          <a:p>
            <a:pPr lvl="2"/>
            <a:r>
              <a:rPr lang="en-CA" dirty="0"/>
              <a:t>Maintain status quo</a:t>
            </a:r>
          </a:p>
          <a:p>
            <a:pPr lvl="2"/>
            <a:r>
              <a:rPr lang="en-CA" dirty="0"/>
              <a:t>Archive</a:t>
            </a:r>
          </a:p>
          <a:p>
            <a:pPr lvl="2"/>
            <a:r>
              <a:rPr lang="en-CA" dirty="0"/>
              <a:t>Replace with a guidance document</a:t>
            </a:r>
          </a:p>
          <a:p>
            <a:pPr lvl="2"/>
            <a:r>
              <a:rPr lang="en-CA" dirty="0"/>
              <a:t>Update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86500"/>
            <a:ext cx="3361765" cy="571500"/>
          </a:xfrm>
          <a:prstGeom prst="rect">
            <a:avLst/>
          </a:prstGeom>
          <a:gradFill flip="none" rotWithShape="1">
            <a:gsLst>
              <a:gs pos="84000">
                <a:schemeClr val="accent6">
                  <a:lumMod val="0"/>
                  <a:lumOff val="100000"/>
                </a:schemeClr>
              </a:gs>
              <a:gs pos="67000">
                <a:schemeClr val="accent6">
                  <a:lumMod val="0"/>
                  <a:lumOff val="100000"/>
                </a:schemeClr>
              </a:gs>
              <a:gs pos="97000">
                <a:schemeClr val="accent6">
                  <a:alpha val="0"/>
                  <a:lumMod val="0"/>
                  <a:lumOff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A5C19DB0-A174-D700-7864-6F567B096F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18402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651"/>
    </mc:Choice>
    <mc:Fallback>
      <p:transition spd="slow" advTm="108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Decision and Key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35125"/>
            <a:ext cx="10515600" cy="4351338"/>
          </a:xfrm>
        </p:spPr>
        <p:txBody>
          <a:bodyPr>
            <a:normAutofit/>
          </a:bodyPr>
          <a:lstStyle/>
          <a:p>
            <a:r>
              <a:rPr lang="en-CA" dirty="0"/>
              <a:t>EWG Decision: Update RSPM 26</a:t>
            </a:r>
          </a:p>
          <a:p>
            <a:pPr lvl="1"/>
            <a:r>
              <a:rPr lang="en-CA" dirty="0"/>
              <a:t>Remove </a:t>
            </a:r>
            <a:r>
              <a:rPr lang="en-CA" i="1" dirty="0"/>
              <a:t>non-Apis</a:t>
            </a:r>
            <a:r>
              <a:rPr lang="en-CA" dirty="0"/>
              <a:t> pollinators from scope</a:t>
            </a:r>
          </a:p>
          <a:p>
            <a:pPr lvl="1"/>
            <a:r>
              <a:rPr lang="en-CA" dirty="0"/>
              <a:t>Adopt less prescriptive approach focused on shared objectives</a:t>
            </a:r>
          </a:p>
          <a:p>
            <a:pPr lvl="1"/>
            <a:r>
              <a:rPr lang="en-CA" dirty="0"/>
              <a:t>Add appendices on import requirements and approved CABCA</a:t>
            </a:r>
          </a:p>
          <a:p>
            <a:pPr lvl="1"/>
            <a:endParaRPr lang="en-CA" dirty="0"/>
          </a:p>
          <a:p>
            <a:r>
              <a:rPr lang="en-CA" dirty="0"/>
              <a:t>Key factors considered:</a:t>
            </a:r>
          </a:p>
          <a:p>
            <a:pPr lvl="1"/>
            <a:r>
              <a:rPr lang="en-CA" dirty="0"/>
              <a:t>Expertise of EWG including regulatory oversight of </a:t>
            </a:r>
            <a:r>
              <a:rPr lang="en-CA" i="1" dirty="0"/>
              <a:t>non-Apis</a:t>
            </a:r>
            <a:r>
              <a:rPr lang="en-CA" dirty="0"/>
              <a:t> pollinators</a:t>
            </a:r>
          </a:p>
          <a:p>
            <a:pPr lvl="1"/>
            <a:r>
              <a:rPr lang="en-CA" dirty="0"/>
              <a:t>Status and challenges related to implementation</a:t>
            </a:r>
          </a:p>
          <a:p>
            <a:pPr lvl="1"/>
            <a:r>
              <a:rPr lang="en-CA" dirty="0"/>
              <a:t>Differences in import requirements</a:t>
            </a:r>
          </a:p>
          <a:p>
            <a:pPr lvl="1"/>
            <a:r>
              <a:rPr lang="en-CA" dirty="0"/>
              <a:t>Current climate and challenges</a:t>
            </a:r>
          </a:p>
          <a:p>
            <a:pPr lvl="1"/>
            <a:endParaRPr lang="en-CA" dirty="0"/>
          </a:p>
          <a:p>
            <a:pPr lvl="1"/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86500"/>
            <a:ext cx="3361765" cy="571500"/>
          </a:xfrm>
          <a:prstGeom prst="rect">
            <a:avLst/>
          </a:prstGeom>
          <a:gradFill flip="none" rotWithShape="1">
            <a:gsLst>
              <a:gs pos="84000">
                <a:schemeClr val="accent6">
                  <a:lumMod val="0"/>
                  <a:lumOff val="100000"/>
                </a:schemeClr>
              </a:gs>
              <a:gs pos="67000">
                <a:schemeClr val="accent6">
                  <a:lumMod val="0"/>
                  <a:lumOff val="100000"/>
                </a:schemeClr>
              </a:gs>
              <a:gs pos="97000">
                <a:schemeClr val="accent6">
                  <a:alpha val="0"/>
                  <a:lumMod val="0"/>
                  <a:lumOff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497A434-9864-9DDE-3219-C3588A617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02813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743"/>
    </mc:Choice>
    <mc:Fallback>
      <p:transition spd="slow" advTm="132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6669"/>
            <a:ext cx="11944350" cy="3164867"/>
          </a:xfrm>
        </p:spPr>
        <p:txBody>
          <a:bodyPr>
            <a:normAutofit/>
          </a:bodyPr>
          <a:lstStyle/>
          <a:p>
            <a:pPr lvl="1">
              <a:spcBef>
                <a:spcPts val="0"/>
              </a:spcBef>
            </a:pPr>
            <a:r>
              <a:rPr lang="en-US" sz="2800" b="1" dirty="0"/>
              <a:t>Draft the updated RSPM 26</a:t>
            </a:r>
          </a:p>
          <a:p>
            <a:pPr lvl="1">
              <a:spcBef>
                <a:spcPts val="0"/>
              </a:spcBef>
            </a:pPr>
            <a:endParaRPr lang="en-US" sz="2800" dirty="0"/>
          </a:p>
          <a:p>
            <a:pPr lvl="1">
              <a:spcBef>
                <a:spcPts val="0"/>
              </a:spcBef>
            </a:pPr>
            <a:r>
              <a:rPr lang="en-US" sz="2800" dirty="0"/>
              <a:t>Submit the revision to the NAPPO Executive Committee for approval</a:t>
            </a:r>
          </a:p>
          <a:p>
            <a:pPr lvl="1">
              <a:spcBef>
                <a:spcPts val="0"/>
              </a:spcBef>
            </a:pPr>
            <a:endParaRPr lang="en-US" sz="2800" dirty="0"/>
          </a:p>
          <a:p>
            <a:pPr lvl="1">
              <a:spcBef>
                <a:spcPts val="0"/>
              </a:spcBef>
            </a:pPr>
            <a:r>
              <a:rPr lang="en-US" sz="2800" dirty="0"/>
              <a:t>Circulate the approved draft for NAPPO country consultation</a:t>
            </a:r>
          </a:p>
          <a:p>
            <a:pPr>
              <a:spcBef>
                <a:spcPts val="0"/>
              </a:spcBef>
            </a:pPr>
            <a:endParaRPr lang="en-US" sz="3200" dirty="0"/>
          </a:p>
          <a:p>
            <a:pPr lvl="1">
              <a:spcBef>
                <a:spcPts val="0"/>
              </a:spcBef>
            </a:pPr>
            <a:r>
              <a:rPr lang="en-CA" sz="2800" dirty="0"/>
              <a:t>Review and address comments before finalization and publication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86500"/>
            <a:ext cx="3361765" cy="571500"/>
          </a:xfrm>
          <a:prstGeom prst="rect">
            <a:avLst/>
          </a:prstGeom>
          <a:gradFill flip="none" rotWithShape="1">
            <a:gsLst>
              <a:gs pos="84000">
                <a:schemeClr val="accent6">
                  <a:lumMod val="0"/>
                  <a:lumOff val="100000"/>
                </a:schemeClr>
              </a:gs>
              <a:gs pos="67000">
                <a:schemeClr val="accent6">
                  <a:lumMod val="0"/>
                  <a:lumOff val="100000"/>
                </a:schemeClr>
              </a:gs>
              <a:gs pos="97000">
                <a:schemeClr val="accent6">
                  <a:alpha val="0"/>
                  <a:lumMod val="0"/>
                  <a:lumOff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047A5E4-E418-EB5D-5F5F-B261877AA1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89914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349"/>
    </mc:Choice>
    <mc:Fallback>
      <p:transition spd="slow" advTm="68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431"/>
            <a:ext cx="10515600" cy="1325563"/>
          </a:xfrm>
        </p:spPr>
        <p:txBody>
          <a:bodyPr/>
          <a:lstStyle/>
          <a:p>
            <a:pPr algn="ctr"/>
            <a:r>
              <a:rPr lang="en-CA" b="1" dirty="0"/>
              <a:t>Biological Control Expert Group Members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86500"/>
            <a:ext cx="3361765" cy="571500"/>
          </a:xfrm>
          <a:prstGeom prst="rect">
            <a:avLst/>
          </a:prstGeom>
          <a:gradFill flip="none" rotWithShape="1">
            <a:gsLst>
              <a:gs pos="84000">
                <a:schemeClr val="accent6">
                  <a:lumMod val="0"/>
                  <a:lumOff val="100000"/>
                </a:schemeClr>
              </a:gs>
              <a:gs pos="67000">
                <a:schemeClr val="accent6">
                  <a:lumMod val="0"/>
                  <a:lumOff val="100000"/>
                </a:schemeClr>
              </a:gs>
              <a:gs pos="97000">
                <a:schemeClr val="accent6">
                  <a:alpha val="0"/>
                  <a:lumMod val="0"/>
                  <a:lumOff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DCD9D71-7E2D-0F95-A42B-6DA644B0A741}"/>
              </a:ext>
            </a:extLst>
          </p:cNvPr>
          <p:cNvSpPr txBox="1"/>
          <p:nvPr/>
        </p:nvSpPr>
        <p:spPr>
          <a:xfrm>
            <a:off x="838198" y="4931766"/>
            <a:ext cx="10764187" cy="707886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CA" sz="2000" i="1" dirty="0"/>
              <a:t>Special thanks to former members: </a:t>
            </a:r>
            <a:r>
              <a:rPr lang="en-CA" sz="2000" b="1" i="1" dirty="0"/>
              <a:t>Bob Pfannenstiel, Kirk Martin, Ben Slager, Keith R. Hopper, Eric Rohrig and Helmut Rogg.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54F5CFF-CD9E-0EFD-3DBF-1E89843114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142233"/>
              </p:ext>
            </p:extLst>
          </p:nvPr>
        </p:nvGraphicFramePr>
        <p:xfrm>
          <a:off x="838199" y="1570886"/>
          <a:ext cx="10764188" cy="296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1047">
                  <a:extLst>
                    <a:ext uri="{9D8B030D-6E8A-4147-A177-3AD203B41FA5}">
                      <a16:colId xmlns:a16="http://schemas.microsoft.com/office/drawing/2014/main" val="662706474"/>
                    </a:ext>
                  </a:extLst>
                </a:gridCol>
                <a:gridCol w="2691047">
                  <a:extLst>
                    <a:ext uri="{9D8B030D-6E8A-4147-A177-3AD203B41FA5}">
                      <a16:colId xmlns:a16="http://schemas.microsoft.com/office/drawing/2014/main" val="987700774"/>
                    </a:ext>
                  </a:extLst>
                </a:gridCol>
                <a:gridCol w="2691047">
                  <a:extLst>
                    <a:ext uri="{9D8B030D-6E8A-4147-A177-3AD203B41FA5}">
                      <a16:colId xmlns:a16="http://schemas.microsoft.com/office/drawing/2014/main" val="615764194"/>
                    </a:ext>
                  </a:extLst>
                </a:gridCol>
                <a:gridCol w="2691047">
                  <a:extLst>
                    <a:ext uri="{9D8B030D-6E8A-4147-A177-3AD203B41FA5}">
                      <a16:colId xmlns:a16="http://schemas.microsoft.com/office/drawing/2014/main" val="1959634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CA" dirty="0"/>
                        <a:t>Organisation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Name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b="1" dirty="0"/>
                        <a:t>Organisation </a:t>
                      </a:r>
                      <a:endParaRPr lang="en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Name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519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b="1" dirty="0"/>
                        <a:t>Canada – CFIA</a:t>
                      </a:r>
                      <a:endParaRPr lang="en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Bruno Gallant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A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Mexico - SENASICA</a:t>
                      </a:r>
                      <a:endParaRPr kumimoji="0" lang="en-CA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Carlos Lázaro Castellanos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057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b="1" dirty="0"/>
                        <a:t>Canada – CFIA</a:t>
                      </a:r>
                      <a:endParaRPr lang="en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Heather Cumming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A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Mexico - SENASICA</a:t>
                      </a:r>
                      <a:endParaRPr kumimoji="0" lang="en-CA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Jorge Antonio Sánchez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1058800"/>
                  </a:ext>
                </a:extLst>
              </a:tr>
              <a:tr h="314627">
                <a:tc>
                  <a:txBody>
                    <a:bodyPr/>
                    <a:lstStyle/>
                    <a:p>
                      <a:r>
                        <a:rPr lang="fr-CA" b="1" dirty="0"/>
                        <a:t>Canada – AAFC</a:t>
                      </a:r>
                      <a:endParaRPr lang="en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Paul Abram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b="1" dirty="0"/>
                        <a:t>Applied Bionomics Ltd.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Brian Spencer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089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b="1" dirty="0"/>
                        <a:t>US - APHIS-PPQ</a:t>
                      </a:r>
                      <a:endParaRPr lang="en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Ron Weeks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b="1" dirty="0" err="1"/>
                        <a:t>Biobest</a:t>
                      </a:r>
                      <a:r>
                        <a:rPr lang="fr-CA" b="1" dirty="0"/>
                        <a:t> Group</a:t>
                      </a:r>
                      <a:endParaRPr lang="en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Kim Riley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4439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b="1"/>
                        <a:t>US - APHIS-PPQ</a:t>
                      </a:r>
                      <a:endParaRPr lang="en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Ignacio Baez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b="1" dirty="0" err="1"/>
                        <a:t>Koppert</a:t>
                      </a:r>
                      <a:endParaRPr lang="en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Melissa Tacolla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8735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b="1" dirty="0"/>
                        <a:t>US - APHIS-PPQ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Kristen Dyer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b="1" dirty="0" err="1"/>
                        <a:t>Biobest</a:t>
                      </a:r>
                      <a:r>
                        <a:rPr lang="fr-CA" b="1" dirty="0"/>
                        <a:t> Mexico S.A de C.V</a:t>
                      </a:r>
                      <a:endParaRPr lang="en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Antolin Díaz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3334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b="1" dirty="0"/>
                        <a:t>Mexico - SENASICA</a:t>
                      </a:r>
                      <a:endParaRPr lang="en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Vicente Rosas Medina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b="1" dirty="0" err="1"/>
                        <a:t>Biobest</a:t>
                      </a:r>
                      <a:r>
                        <a:rPr lang="fr-CA" b="1" dirty="0"/>
                        <a:t> Mexico S.A de C.V</a:t>
                      </a:r>
                      <a:endParaRPr lang="en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Hugo Arredondo Bernal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9983707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4706F35-B5F5-6EC8-43EB-736710BFAA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31513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899"/>
    </mc:Choice>
    <mc:Fallback>
      <p:transition spd="slow" advTm="58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DFBDAA08241146B46D0B1640CC890F" ma:contentTypeVersion="19" ma:contentTypeDescription="Create a new document." ma:contentTypeScope="" ma:versionID="59bff8a0fa15e84811eb26df86f894a4">
  <xsd:schema xmlns:xsd="http://www.w3.org/2001/XMLSchema" xmlns:xs="http://www.w3.org/2001/XMLSchema" xmlns:p="http://schemas.microsoft.com/office/2006/metadata/properties" xmlns:ns2="51d07005-8444-42b2-a841-576e386ff06a" xmlns:ns3="826fa057-fb92-41d3-a05d-69389c14cff1" targetNamespace="http://schemas.microsoft.com/office/2006/metadata/properties" ma:root="true" ma:fieldsID="547236e0e5e5ee95d534b2772b9cafca" ns2:_="" ns3:_="">
    <xsd:import namespace="51d07005-8444-42b2-a841-576e386ff06a"/>
    <xsd:import namespace="826fa057-fb92-41d3-a05d-69389c14cf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d07005-8444-42b2-a841-576e386ff0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d39854ef-6beb-4fd7-bc9b-c96434c7cf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6fa057-fb92-41d3-a05d-69389c14cff1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f99ac99f-5bc7-4e9e-b205-96276ba9976a}" ma:internalName="TaxCatchAll" ma:showField="CatchAllData" ma:web="826fa057-fb92-41d3-a05d-69389c14cf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1d07005-8444-42b2-a841-576e386ff06a">
      <Terms xmlns="http://schemas.microsoft.com/office/infopath/2007/PartnerControls"/>
    </lcf76f155ced4ddcb4097134ff3c332f>
    <TaxCatchAll xmlns="826fa057-fb92-41d3-a05d-69389c14cff1" xsi:nil="true"/>
  </documentManagement>
</p:properties>
</file>

<file path=customXml/itemProps1.xml><?xml version="1.0" encoding="utf-8"?>
<ds:datastoreItem xmlns:ds="http://schemas.openxmlformats.org/officeDocument/2006/customXml" ds:itemID="{5645FF30-FC7A-4F9F-B634-9C302602DF5B}"/>
</file>

<file path=customXml/itemProps2.xml><?xml version="1.0" encoding="utf-8"?>
<ds:datastoreItem xmlns:ds="http://schemas.openxmlformats.org/officeDocument/2006/customXml" ds:itemID="{0C849594-CB2B-4964-BE73-8A53F547CE00}"/>
</file>

<file path=customXml/itemProps3.xml><?xml version="1.0" encoding="utf-8"?>
<ds:datastoreItem xmlns:ds="http://schemas.openxmlformats.org/officeDocument/2006/customXml" ds:itemID="{B2D6D7DD-14EE-4521-949A-4516704367E1}"/>
</file>

<file path=docProps/app.xml><?xml version="1.0" encoding="utf-8"?>
<Properties xmlns="http://schemas.openxmlformats.org/officeDocument/2006/extended-properties" xmlns:vt="http://schemas.openxmlformats.org/officeDocument/2006/docPropsVTypes">
  <TotalTime>1636</TotalTime>
  <Words>289</Words>
  <Application>Microsoft Office PowerPoint</Application>
  <PresentationFormat>Widescreen</PresentationFormat>
  <Paragraphs>77</Paragraphs>
  <Slides>5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Update on the Fundamental Review of RSPM 26</vt:lpstr>
      <vt:lpstr>Discussion paper: Key elements</vt:lpstr>
      <vt:lpstr>Decision and Key Considerations</vt:lpstr>
      <vt:lpstr>Next steps</vt:lpstr>
      <vt:lpstr>Biological Control Expert Group Members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Gallant, Bruno (CFIA/ACIA)</dc:creator>
  <cp:lastModifiedBy>Gallant, Bruno (CFIA/ACIA)</cp:lastModifiedBy>
  <cp:revision>111</cp:revision>
  <dcterms:created xsi:type="dcterms:W3CDTF">2022-07-15T17:10:00Z</dcterms:created>
  <dcterms:modified xsi:type="dcterms:W3CDTF">2025-10-03T16:33:48Z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0x01010080DFBDAA08241146B46D0B1640CC890F</vt:lpwstr>
  </property>
  <property fmtid="{D5CDD505-2E9C-101B-9397-08002B2CF9AE}" pid="3" name="MediaServiceImageTags">
    <vt:lpwstr/>
  </property>
</Properties>
</file>