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81" r:id="rId2"/>
    <p:sldId id="411" r:id="rId3"/>
    <p:sldId id="412" r:id="rId4"/>
    <p:sldId id="314" r:id="rId5"/>
    <p:sldId id="310" r:id="rId6"/>
    <p:sldId id="339" r:id="rId7"/>
    <p:sldId id="284" r:id="rId8"/>
    <p:sldId id="286" r:id="rId9"/>
    <p:sldId id="285" r:id="rId10"/>
    <p:sldId id="270" r:id="rId11"/>
    <p:sldId id="410" r:id="rId12"/>
    <p:sldId id="409" r:id="rId13"/>
  </p:sldIdLst>
  <p:sldSz cx="12192000" cy="68580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ED"/>
    <a:srgbClr val="AFE3FF"/>
    <a:srgbClr val="7D9A58"/>
    <a:srgbClr val="B3B3B3"/>
    <a:srgbClr val="5B87AC"/>
    <a:srgbClr val="1F300F"/>
    <a:srgbClr val="B4BBBE"/>
    <a:srgbClr val="51524D"/>
    <a:srgbClr val="D9D9D9"/>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B5E77-2FCF-41A6-8A77-EB8AC3629E7F}" v="23" dt="2025-10-10T16:40:11.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89" autoAdjust="0"/>
    <p:restoredTop sz="61315" autoAdjust="0"/>
  </p:normalViewPr>
  <p:slideViewPr>
    <p:cSldViewPr snapToGrid="0">
      <p:cViewPr>
        <p:scale>
          <a:sx n="74" d="100"/>
          <a:sy n="74" d="100"/>
        </p:scale>
        <p:origin x="2472" y="-1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36149-868B-4064-84CD-4DAE39D794CA}" type="datetimeFigureOut">
              <a:rPr lang="en-CA" smtClean="0"/>
              <a:t>2025-10-14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0F2F8-66B9-4FAD-95C5-84A61E325D42}" type="slidenum">
              <a:rPr lang="en-CA" smtClean="0"/>
              <a:t>‹#›</a:t>
            </a:fld>
            <a:endParaRPr lang="en-CA"/>
          </a:p>
        </p:txBody>
      </p:sp>
    </p:spTree>
    <p:extLst>
      <p:ext uri="{BB962C8B-B14F-4D97-AF65-F5344CB8AC3E}">
        <p14:creationId xmlns:p14="http://schemas.microsoft.com/office/powerpoint/2010/main" val="58965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This project got underway in 2025 and has started to take form the last few months.  I’ll give a summary of the project importance, our </a:t>
            </a:r>
            <a:r>
              <a:rPr lang="en-CA" dirty="0" err="1"/>
              <a:t>progess</a:t>
            </a:r>
            <a:r>
              <a:rPr lang="en-CA" dirty="0"/>
              <a:t>,  and where we see things going in the next year.  </a:t>
            </a:r>
          </a:p>
          <a:p>
            <a:pPr marL="0" indent="0">
              <a:buFontTx/>
              <a:buNone/>
            </a:pPr>
            <a:r>
              <a:rPr lang="en-CA" dirty="0"/>
              <a:t> </a:t>
            </a:r>
          </a:p>
        </p:txBody>
      </p:sp>
      <p:sp>
        <p:nvSpPr>
          <p:cNvPr id="4" name="Slide Number Placeholder 3"/>
          <p:cNvSpPr>
            <a:spLocks noGrp="1"/>
          </p:cNvSpPr>
          <p:nvPr>
            <p:ph type="sldNum" sz="quarter" idx="10"/>
          </p:nvPr>
        </p:nvSpPr>
        <p:spPr/>
        <p:txBody>
          <a:bodyPr/>
          <a:lstStyle/>
          <a:p>
            <a:fld id="{B390F2F8-66B9-4FAD-95C5-84A61E325D42}" type="slidenum">
              <a:rPr lang="en-CA" smtClean="0"/>
              <a:t>1</a:t>
            </a:fld>
            <a:endParaRPr lang="en-CA"/>
          </a:p>
        </p:txBody>
      </p:sp>
    </p:spTree>
    <p:extLst>
      <p:ext uri="{BB962C8B-B14F-4D97-AF65-F5344CB8AC3E}">
        <p14:creationId xmlns:p14="http://schemas.microsoft.com/office/powerpoint/2010/main" val="371948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390F2F8-66B9-4FAD-95C5-84A61E325D42}" type="slidenum">
              <a:rPr lang="en-CA" smtClean="0"/>
              <a:t>10</a:t>
            </a:fld>
            <a:endParaRPr lang="en-CA"/>
          </a:p>
        </p:txBody>
      </p:sp>
    </p:spTree>
    <p:extLst>
      <p:ext uri="{BB962C8B-B14F-4D97-AF65-F5344CB8AC3E}">
        <p14:creationId xmlns:p14="http://schemas.microsoft.com/office/powerpoint/2010/main" val="206911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from my own perspective – I anticipate the tests to confirm the efficacy of 56C for 30 minutes.  If that is the case, where will go from there?  </a:t>
            </a:r>
          </a:p>
          <a:p>
            <a:endParaRPr lang="en-US" dirty="0"/>
          </a:p>
          <a:p>
            <a:r>
              <a:rPr lang="en-US" dirty="0"/>
              <a:t>Will look to better understand treatment delivery and where failure may </a:t>
            </a:r>
            <a:r>
              <a:rPr lang="en-US"/>
              <a:t>be occurring.  </a:t>
            </a:r>
            <a:endParaRPr lang="en-US" dirty="0"/>
          </a:p>
        </p:txBody>
      </p:sp>
      <p:sp>
        <p:nvSpPr>
          <p:cNvPr id="4" name="Slide Number Placeholder 3"/>
          <p:cNvSpPr>
            <a:spLocks noGrp="1"/>
          </p:cNvSpPr>
          <p:nvPr>
            <p:ph type="sldNum" sz="quarter" idx="5"/>
          </p:nvPr>
        </p:nvSpPr>
        <p:spPr/>
        <p:txBody>
          <a:bodyPr/>
          <a:lstStyle/>
          <a:p>
            <a:fld id="{B390F2F8-66B9-4FAD-95C5-84A61E325D42}" type="slidenum">
              <a:rPr lang="en-CA" smtClean="0"/>
              <a:t>11</a:t>
            </a:fld>
            <a:endParaRPr lang="en-CA"/>
          </a:p>
        </p:txBody>
      </p:sp>
    </p:spTree>
    <p:extLst>
      <p:ext uri="{BB962C8B-B14F-4D97-AF65-F5344CB8AC3E}">
        <p14:creationId xmlns:p14="http://schemas.microsoft.com/office/powerpoint/2010/main" val="249212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6F732-00F6-2D40-9C23-8FCFB28E1E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86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Currently Vice President of Science &amp; Technology for the National Wooden Pallet and Container Association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grad school I was part of the research team whose research led to the dielectric HT schedule in ISPM 15.  I’m a material scientist by training, not a biologist/etymologist, mycologist.  It’s not my expertise. My specialty is in the treatment.  </a:t>
            </a:r>
          </a:p>
        </p:txBody>
      </p:sp>
      <p:sp>
        <p:nvSpPr>
          <p:cNvPr id="4" name="Slide Number Placeholder 3"/>
          <p:cNvSpPr>
            <a:spLocks noGrp="1"/>
          </p:cNvSpPr>
          <p:nvPr>
            <p:ph type="sldNum" sz="quarter" idx="5"/>
          </p:nvPr>
        </p:nvSpPr>
        <p:spPr/>
        <p:txBody>
          <a:bodyPr/>
          <a:lstStyle/>
          <a:p>
            <a:fld id="{B390F2F8-66B9-4FAD-95C5-84A61E325D42}" type="slidenum">
              <a:rPr lang="en-CA" smtClean="0"/>
              <a:t>2</a:t>
            </a:fld>
            <a:endParaRPr lang="en-CA"/>
          </a:p>
        </p:txBody>
      </p:sp>
    </p:spTree>
    <p:extLst>
      <p:ext uri="{BB962C8B-B14F-4D97-AF65-F5344CB8AC3E}">
        <p14:creationId xmlns:p14="http://schemas.microsoft.com/office/powerpoint/2010/main" val="3185983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mitigation of invasive wood-boring pests from ISPM 15 implementation, but there are still some pests arriving on wood packaging.  Continuous improvement will further reduce risk.  The industry is proud of progress made, but more is attainable.  </a:t>
            </a:r>
          </a:p>
          <a:p>
            <a:endParaRPr lang="en-US" dirty="0"/>
          </a:p>
          <a:p>
            <a:r>
              <a:rPr lang="en-US" dirty="0"/>
              <a:t>One area of question is the efficacy of the treatment schedule.  Further confirmation would eliminate the question and allow for focus in other areas.  </a:t>
            </a:r>
          </a:p>
          <a:p>
            <a:endParaRPr lang="en-US" dirty="0"/>
          </a:p>
        </p:txBody>
      </p:sp>
      <p:sp>
        <p:nvSpPr>
          <p:cNvPr id="4" name="Slide Number Placeholder 3"/>
          <p:cNvSpPr>
            <a:spLocks noGrp="1"/>
          </p:cNvSpPr>
          <p:nvPr>
            <p:ph type="sldNum" sz="quarter" idx="5"/>
          </p:nvPr>
        </p:nvSpPr>
        <p:spPr/>
        <p:txBody>
          <a:bodyPr/>
          <a:lstStyle/>
          <a:p>
            <a:fld id="{B390F2F8-66B9-4FAD-95C5-84A61E325D42}" type="slidenum">
              <a:rPr lang="en-CA" smtClean="0"/>
              <a:t>3</a:t>
            </a:fld>
            <a:endParaRPr lang="en-CA"/>
          </a:p>
        </p:txBody>
      </p:sp>
    </p:spTree>
    <p:extLst>
      <p:ext uri="{BB962C8B-B14F-4D97-AF65-F5344CB8AC3E}">
        <p14:creationId xmlns:p14="http://schemas.microsoft.com/office/powerpoint/2010/main" val="248453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focusing on treatment schedule efficacy, there are several considerations. </a:t>
            </a:r>
          </a:p>
        </p:txBody>
      </p:sp>
      <p:sp>
        <p:nvSpPr>
          <p:cNvPr id="4" name="Slide Number Placeholder 3"/>
          <p:cNvSpPr>
            <a:spLocks noGrp="1"/>
          </p:cNvSpPr>
          <p:nvPr>
            <p:ph type="sldNum" sz="quarter" idx="5"/>
          </p:nvPr>
        </p:nvSpPr>
        <p:spPr/>
        <p:txBody>
          <a:bodyPr/>
          <a:lstStyle/>
          <a:p>
            <a:fld id="{B390F2F8-66B9-4FAD-95C5-84A61E325D42}" type="slidenum">
              <a:rPr lang="en-CA" smtClean="0"/>
              <a:t>4</a:t>
            </a:fld>
            <a:endParaRPr lang="en-CA"/>
          </a:p>
        </p:txBody>
      </p:sp>
    </p:spTree>
    <p:extLst>
      <p:ext uri="{BB962C8B-B14F-4D97-AF65-F5344CB8AC3E}">
        <p14:creationId xmlns:p14="http://schemas.microsoft.com/office/powerpoint/2010/main" val="7269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Summary of baseline studies performed on EAB. </a:t>
            </a:r>
          </a:p>
        </p:txBody>
      </p:sp>
    </p:spTree>
    <p:extLst>
      <p:ext uri="{BB962C8B-B14F-4D97-AF65-F5344CB8AC3E}">
        <p14:creationId xmlns:p14="http://schemas.microsoft.com/office/powerpoint/2010/main" val="344003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C0A2-576F-C4B9-FAC4-6F2F21CDC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30F6C-82EF-1FC9-D082-9C832B4E7E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72261A-BAC9-29E6-3F2B-C94D1589C4A6}"/>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1310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CA" baseline="0" dirty="0"/>
              <a:t>5 &amp; 6. This range of parameters which are difficult to control can lead to variability in the results and thus a lack of agreement and harmony in the use of heat treatment used globally.</a:t>
            </a:r>
          </a:p>
          <a:p>
            <a:pPr marL="0" lvl="0" indent="0">
              <a:buNone/>
            </a:pPr>
            <a:endParaRPr lang="en-CA" baseline="0" dirty="0"/>
          </a:p>
          <a:p>
            <a:pPr marL="0" lvl="0" indent="0">
              <a:buNone/>
            </a:pPr>
            <a:r>
              <a:rPr lang="en-CA" baseline="0" dirty="0"/>
              <a:t>7. In order to remove some of these variables and still determine the parameters necessary to address pest risk in wood products an in vitro application was recommended where </a:t>
            </a:r>
          </a:p>
          <a:p>
            <a:pPr marL="0" lvl="0" indent="0">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8. Removing variables that are difficult to control is possible by applying heat in an in vitro setting – simply put this means applying heat to pests isolated from their usual biological surroundings so that we can apply and measure the effect of heat and determine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minimum dose which is the minimum temperature and minimum time to kill pests.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It is possible test a wide variety of pests and specific life stages from a variety of environmental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This method allows us to test a large number of pests with good replication and gives us confidence in the results</a:t>
            </a:r>
          </a:p>
          <a:p>
            <a:pPr marL="0" lvl="0" indent="0">
              <a:buNone/>
            </a:pPr>
            <a:endParaRPr lang="en-CA" baseline="0" dirty="0"/>
          </a:p>
          <a:p>
            <a:pPr marL="0" lvl="0" indent="0">
              <a:buNone/>
            </a:pPr>
            <a:r>
              <a:rPr lang="en-CA" baseline="0" dirty="0"/>
              <a:t>9. The information gathered from determining the specific lethal dose using in vitro testing needs to be paired with delivery specifications which simply put means showing that a kiln schedule effectively applies heat in such a way that it reaches the core and is delivered throughout the profile of a wood product</a:t>
            </a:r>
          </a:p>
          <a:p>
            <a:pPr marL="0" lvl="0" indent="0">
              <a:buNone/>
            </a:pPr>
            <a:endParaRPr lang="en-CA" baseline="0" dirty="0"/>
          </a:p>
          <a:p>
            <a:pPr marL="0" lvl="0" indent="0">
              <a:buNone/>
            </a:pPr>
            <a:r>
              <a:rPr lang="en-CA" baseline="0" dirty="0"/>
              <a:t>Figure: Graph on the right is the dose response of pinewood nematode to heat which formed the basis of treating wood packaging material to 56 degrees </a:t>
            </a:r>
            <a:r>
              <a:rPr lang="en-CA" baseline="0" dirty="0" err="1"/>
              <a:t>Celcius</a:t>
            </a:r>
            <a:r>
              <a:rPr lang="en-CA" baseline="0" dirty="0"/>
              <a:t> for 30 minutes and formed the basis for ISPM 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lvl="0" indent="0">
              <a:buNone/>
            </a:pPr>
            <a:r>
              <a:rPr lang="en-CA" baseline="0" dirty="0"/>
              <a:t> </a:t>
            </a:r>
          </a:p>
        </p:txBody>
      </p:sp>
      <p:sp>
        <p:nvSpPr>
          <p:cNvPr id="4" name="Slide Number Placeholder 3"/>
          <p:cNvSpPr>
            <a:spLocks noGrp="1"/>
          </p:cNvSpPr>
          <p:nvPr>
            <p:ph type="sldNum" sz="quarter" idx="10"/>
          </p:nvPr>
        </p:nvSpPr>
        <p:spPr/>
        <p:txBody>
          <a:bodyPr/>
          <a:lstStyle/>
          <a:p>
            <a:fld id="{B390F2F8-66B9-4FAD-95C5-84A61E325D42}" type="slidenum">
              <a:rPr lang="en-CA" smtClean="0"/>
              <a:t>7</a:t>
            </a:fld>
            <a:endParaRPr lang="en-CA"/>
          </a:p>
        </p:txBody>
      </p:sp>
    </p:spTree>
    <p:extLst>
      <p:ext uri="{BB962C8B-B14F-4D97-AF65-F5344CB8AC3E}">
        <p14:creationId xmlns:p14="http://schemas.microsoft.com/office/powerpoint/2010/main" val="337313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water bath pictured on the bottom right-hand photo with the designer of the bath, the late Lee Humble calibrating with thermocouples in every treatment position. </a:t>
            </a:r>
          </a:p>
          <a:p>
            <a:endParaRPr lang="en-CA" dirty="0"/>
          </a:p>
          <a:p>
            <a:r>
              <a:rPr lang="en-CA" dirty="0"/>
              <a:t>Using the heat treatment water bath we can </a:t>
            </a:r>
          </a:p>
          <a:p>
            <a:endParaRPr lang="en-CA" dirty="0"/>
          </a:p>
          <a:p>
            <a:pPr marL="0" indent="0">
              <a:buFontTx/>
              <a:buNone/>
            </a:pPr>
            <a:r>
              <a:rPr lang="en-CA" dirty="0"/>
              <a:t>1. Control the heat application with precision</a:t>
            </a:r>
          </a:p>
          <a:p>
            <a:pPr marL="0" indent="0">
              <a:buFontTx/>
              <a:buNone/>
            </a:pPr>
            <a:endParaRPr lang="en-CA" dirty="0"/>
          </a:p>
          <a:p>
            <a:pPr marL="0" indent="0">
              <a:buFontTx/>
              <a:buNone/>
            </a:pPr>
            <a:r>
              <a:rPr lang="en-CA" dirty="0"/>
              <a:t>2. Measure and record the temperature applied with high resolution and accuracy at a rate in keeping with commercial kilns without exceeding the target temperature</a:t>
            </a:r>
          </a:p>
          <a:p>
            <a:pPr marL="0" indent="0">
              <a:buFontTx/>
              <a:buNone/>
            </a:pPr>
            <a:endParaRPr lang="en-CA" dirty="0"/>
          </a:p>
          <a:p>
            <a:pPr marL="0" indent="0">
              <a:buFontTx/>
              <a:buNone/>
            </a:pPr>
            <a:r>
              <a:rPr lang="en-CA" dirty="0"/>
              <a:t>3. In addition to testing pests in vitro we can test organisms in wood blocks such as fungi and nematodes</a:t>
            </a:r>
          </a:p>
          <a:p>
            <a:pPr marL="0" indent="0">
              <a:buFontTx/>
              <a:buNone/>
            </a:pPr>
            <a:r>
              <a:rPr lang="en-CA" dirty="0"/>
              <a:t> - Assemblies of test subjects in vials can be removed individually or in groups to look at different durations of heat application and target the lethal dose (top right is photo of test vials with varying depths to promote water and heat circulation consistency of heat application.</a:t>
            </a:r>
          </a:p>
          <a:p>
            <a:pPr marL="0" indent="0">
              <a:buFontTx/>
              <a:buNone/>
            </a:pPr>
            <a:endParaRPr lang="en-CA" dirty="0"/>
          </a:p>
          <a:p>
            <a:pPr marL="0" indent="0">
              <a:buFontTx/>
              <a:buNone/>
            </a:pPr>
            <a:r>
              <a:rPr lang="en-CA" dirty="0"/>
              <a:t>4. And by creating a ring study with water baths located in different areas of North America forestry pests can be tested in their native range to avoid unnecessary movement certification and quarantine laboratory conditions which reduces risk as well</a:t>
            </a:r>
          </a:p>
          <a:p>
            <a:endParaRPr lang="en-CA" dirty="0"/>
          </a:p>
          <a:p>
            <a:endParaRPr lang="en-CA" dirty="0"/>
          </a:p>
        </p:txBody>
      </p:sp>
      <p:sp>
        <p:nvSpPr>
          <p:cNvPr id="4" name="Slide Number Placeholder 3"/>
          <p:cNvSpPr>
            <a:spLocks noGrp="1"/>
          </p:cNvSpPr>
          <p:nvPr>
            <p:ph type="sldNum" sz="quarter" idx="5"/>
          </p:nvPr>
        </p:nvSpPr>
        <p:spPr/>
        <p:txBody>
          <a:bodyPr/>
          <a:lstStyle/>
          <a:p>
            <a:fld id="{B390F2F8-66B9-4FAD-95C5-84A61E325D42}" type="slidenum">
              <a:rPr lang="en-CA" smtClean="0"/>
              <a:t>8</a:t>
            </a:fld>
            <a:endParaRPr lang="en-CA"/>
          </a:p>
        </p:txBody>
      </p:sp>
    </p:spTree>
    <p:extLst>
      <p:ext uri="{BB962C8B-B14F-4D97-AF65-F5344CB8AC3E}">
        <p14:creationId xmlns:p14="http://schemas.microsoft.com/office/powerpoint/2010/main" val="385208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This is the expert workgroup.  We</a:t>
            </a:r>
            <a:r>
              <a:rPr lang="en-US" baseline="0" dirty="0"/>
              <a:t>’re very happy to have all three countries represented because of the importance of having multiple locations and tests for the ring study. </a:t>
            </a:r>
            <a:endParaRPr lang="en-CA"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0F2F8-66B9-4FAD-95C5-84A61E325D4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56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A7CD96-083E-4F4E-AACC-4A3A49D2E1E4}" type="datetimeFigureOut">
              <a:rPr lang="en-CA" smtClean="0"/>
              <a:t>2025-10-14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4128017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7CD96-083E-4F4E-AACC-4A3A49D2E1E4}" type="datetimeFigureOut">
              <a:rPr lang="en-CA" smtClean="0"/>
              <a:t>2025-10-14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386073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7CD96-083E-4F4E-AACC-4A3A49D2E1E4}" type="datetimeFigureOut">
              <a:rPr lang="en-CA" smtClean="0"/>
              <a:t>2025-10-14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5608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66"/>
        <p:cNvGrpSpPr/>
        <p:nvPr/>
      </p:nvGrpSpPr>
      <p:grpSpPr>
        <a:xfrm>
          <a:off x="0" y="0"/>
          <a:ext cx="0" cy="0"/>
          <a:chOff x="0" y="0"/>
          <a:chExt cx="0" cy="0"/>
        </a:xfrm>
      </p:grpSpPr>
      <p:sp>
        <p:nvSpPr>
          <p:cNvPr id="67" name="Google Shape;67;p14"/>
          <p:cNvSpPr txBox="1">
            <a:spLocks noGrp="1"/>
          </p:cNvSpPr>
          <p:nvPr>
            <p:ph type="title" hasCustomPrompt="1"/>
          </p:nvPr>
        </p:nvSpPr>
        <p:spPr>
          <a:xfrm>
            <a:off x="642501" y="600200"/>
            <a:ext cx="11385711" cy="1008744"/>
          </a:xfrm>
          <a:prstGeom prst="rect">
            <a:avLst/>
          </a:prstGeom>
        </p:spPr>
        <p:txBody>
          <a:bodyPr spcFirstLastPara="1" wrap="square" lIns="91425" tIns="91425" rIns="91425" bIns="91425" anchor="ctr" anchorCtr="0">
            <a:normAutofit/>
          </a:bodyPr>
          <a:lstStyle>
            <a:lvl1pPr lvl="0">
              <a:spcBef>
                <a:spcPts val="0"/>
              </a:spcBef>
              <a:spcAft>
                <a:spcPts val="0"/>
              </a:spcAft>
              <a:buSzPts val="3500"/>
              <a:buFont typeface="Georgia"/>
              <a:buNone/>
              <a:defRPr sz="4667" b="1">
                <a:latin typeface="Georgia"/>
                <a:ea typeface="Georgia"/>
                <a:cs typeface="Georgia"/>
                <a:sym typeface="Georgia"/>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CA" dirty="0"/>
              <a:t>Write a subtitle here</a:t>
            </a:r>
            <a:endParaRPr dirty="0"/>
          </a:p>
        </p:txBody>
      </p:sp>
      <p:sp>
        <p:nvSpPr>
          <p:cNvPr id="68" name="Google Shape;68;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 name="SmartArt Placeholder 2">
            <a:extLst>
              <a:ext uri="{FF2B5EF4-FFF2-40B4-BE49-F238E27FC236}">
                <a16:creationId xmlns:a16="http://schemas.microsoft.com/office/drawing/2014/main" id="{E5CCC70A-F57B-2D1E-FA3E-620EB5EFB27A}"/>
              </a:ext>
            </a:extLst>
          </p:cNvPr>
          <p:cNvSpPr>
            <a:spLocks noGrp="1"/>
          </p:cNvSpPr>
          <p:nvPr>
            <p:ph type="dgm" sz="quarter" idx="13"/>
          </p:nvPr>
        </p:nvSpPr>
        <p:spPr>
          <a:xfrm>
            <a:off x="643467" y="1747521"/>
            <a:ext cx="11385551" cy="2936240"/>
          </a:xfrm>
        </p:spPr>
        <p:txBody>
          <a:bodyPr/>
          <a:lstStyle/>
          <a:p>
            <a:endParaRPr lang="en-CA"/>
          </a:p>
        </p:txBody>
      </p:sp>
      <p:sp>
        <p:nvSpPr>
          <p:cNvPr id="5" name="Text Placeholder 4">
            <a:extLst>
              <a:ext uri="{FF2B5EF4-FFF2-40B4-BE49-F238E27FC236}">
                <a16:creationId xmlns:a16="http://schemas.microsoft.com/office/drawing/2014/main" id="{BD208DFB-875E-FB94-DA95-214F5969073B}"/>
              </a:ext>
            </a:extLst>
          </p:cNvPr>
          <p:cNvSpPr>
            <a:spLocks noGrp="1"/>
          </p:cNvSpPr>
          <p:nvPr>
            <p:ph type="body" sz="quarter" idx="14" hasCustomPrompt="1"/>
          </p:nvPr>
        </p:nvSpPr>
        <p:spPr>
          <a:xfrm>
            <a:off x="643467" y="4897967"/>
            <a:ext cx="11385551" cy="1007533"/>
          </a:xfrm>
        </p:spPr>
        <p:txBody>
          <a:bodyPr/>
          <a:lstStyle/>
          <a:p>
            <a:pPr lvl="0"/>
            <a:r>
              <a:rPr lang="en-US" dirty="0"/>
              <a:t>Write brief bullets for your presentation here</a:t>
            </a:r>
            <a:endParaRPr lang="en-CA" dirty="0"/>
          </a:p>
        </p:txBody>
      </p:sp>
      <p:sp>
        <p:nvSpPr>
          <p:cNvPr id="2" name="Rectangle 1">
            <a:extLst>
              <a:ext uri="{FF2B5EF4-FFF2-40B4-BE49-F238E27FC236}">
                <a16:creationId xmlns:a16="http://schemas.microsoft.com/office/drawing/2014/main" id="{E0E207BD-098D-6327-BFF4-5E3D22C61AD1}"/>
              </a:ext>
            </a:extLst>
          </p:cNvPr>
          <p:cNvSpPr/>
          <p:nvPr userDrawn="1"/>
        </p:nvSpPr>
        <p:spPr>
          <a:xfrm>
            <a:off x="9989127" y="0"/>
            <a:ext cx="2165928" cy="323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96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9DE3F2-4205-63C8-55D9-C9E883CB888B}"/>
              </a:ext>
            </a:extLst>
          </p:cNvPr>
          <p:cNvSpPr>
            <a:spLocks noGrp="1"/>
          </p:cNvSpPr>
          <p:nvPr>
            <p:ph type="pic" sz="quarter" idx="11"/>
          </p:nvPr>
        </p:nvSpPr>
        <p:spPr>
          <a:xfrm>
            <a:off x="9990" y="0"/>
            <a:ext cx="12191999" cy="6858000"/>
          </a:xfrm>
        </p:spPr>
        <p:txBody>
          <a:bodyPr/>
          <a:lstStyle>
            <a:lvl1pPr marL="152396" indent="0">
              <a:buNone/>
              <a:defRPr/>
            </a:lvl1pPr>
          </a:lstStyle>
          <a:p>
            <a:endParaRPr lang="en-CA" dirty="0"/>
          </a:p>
        </p:txBody>
      </p:sp>
      <p:sp>
        <p:nvSpPr>
          <p:cNvPr id="2" name="Title 1">
            <a:extLst>
              <a:ext uri="{FF2B5EF4-FFF2-40B4-BE49-F238E27FC236}">
                <a16:creationId xmlns:a16="http://schemas.microsoft.com/office/drawing/2014/main" id="{1820039A-0DC2-772C-0C91-A209EF0F3BAB}"/>
              </a:ext>
            </a:extLst>
          </p:cNvPr>
          <p:cNvSpPr>
            <a:spLocks noGrp="1"/>
          </p:cNvSpPr>
          <p:nvPr>
            <p:ph type="title" hasCustomPrompt="1"/>
          </p:nvPr>
        </p:nvSpPr>
        <p:spPr>
          <a:xfrm>
            <a:off x="6254127" y="529039"/>
            <a:ext cx="6428412" cy="6428412"/>
          </a:xfrm>
          <a:prstGeom prst="ellipse">
            <a:avLst/>
          </a:prstGeom>
          <a:solidFill>
            <a:schemeClr val="tx2"/>
          </a:solidFill>
        </p:spPr>
        <p:txBody>
          <a:bodyPr anchor="ctr"/>
          <a:lstStyle>
            <a:lvl1pPr algn="ctr">
              <a:defRPr/>
            </a:lvl1pPr>
          </a:lstStyle>
          <a:p>
            <a:r>
              <a:rPr lang="en-US" dirty="0"/>
              <a:t>Write a title or concluding statement</a:t>
            </a:r>
            <a:endParaRPr lang="en-CA" dirty="0"/>
          </a:p>
        </p:txBody>
      </p:sp>
      <p:sp>
        <p:nvSpPr>
          <p:cNvPr id="3" name="Slide Number Placeholder 2">
            <a:extLst>
              <a:ext uri="{FF2B5EF4-FFF2-40B4-BE49-F238E27FC236}">
                <a16:creationId xmlns:a16="http://schemas.microsoft.com/office/drawing/2014/main" id="{6146CCEE-0C03-B42B-C511-903BCBEC6242}"/>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5771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7CD96-083E-4F4E-AACC-4A3A49D2E1E4}" type="datetimeFigureOut">
              <a:rPr lang="en-CA" smtClean="0"/>
              <a:t>2025-10-14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285731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A7CD96-083E-4F4E-AACC-4A3A49D2E1E4}" type="datetimeFigureOut">
              <a:rPr lang="en-CA" smtClean="0"/>
              <a:t>2025-10-14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157930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A7CD96-083E-4F4E-AACC-4A3A49D2E1E4}" type="datetimeFigureOut">
              <a:rPr lang="en-CA" smtClean="0"/>
              <a:t>2025-10-14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327563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A7CD96-083E-4F4E-AACC-4A3A49D2E1E4}" type="datetimeFigureOut">
              <a:rPr lang="en-CA" smtClean="0"/>
              <a:t>2025-10-14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355919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A7CD96-083E-4F4E-AACC-4A3A49D2E1E4}" type="datetimeFigureOut">
              <a:rPr lang="en-CA" smtClean="0"/>
              <a:t>2025-10-14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212969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7CD96-083E-4F4E-AACC-4A3A49D2E1E4}" type="datetimeFigureOut">
              <a:rPr lang="en-CA" smtClean="0"/>
              <a:t>2025-10-14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233073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A7CD96-083E-4F4E-AACC-4A3A49D2E1E4}" type="datetimeFigureOut">
              <a:rPr lang="en-CA" smtClean="0"/>
              <a:t>2025-10-14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150661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A7CD96-083E-4F4E-AACC-4A3A49D2E1E4}" type="datetimeFigureOut">
              <a:rPr lang="en-CA" smtClean="0"/>
              <a:t>2025-10-14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7D317B7-B342-4607-920A-8923A2C5025D}" type="slidenum">
              <a:rPr lang="en-CA" smtClean="0"/>
              <a:t>‹#›</a:t>
            </a:fld>
            <a:endParaRPr lang="en-CA"/>
          </a:p>
        </p:txBody>
      </p:sp>
    </p:spTree>
    <p:extLst>
      <p:ext uri="{BB962C8B-B14F-4D97-AF65-F5344CB8AC3E}">
        <p14:creationId xmlns:p14="http://schemas.microsoft.com/office/powerpoint/2010/main" val="255955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7CD96-083E-4F4E-AACC-4A3A49D2E1E4}" type="datetimeFigureOut">
              <a:rPr lang="en-CA" smtClean="0"/>
              <a:t>2025-10-14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317B7-B342-4607-920A-8923A2C5025D}" type="slidenum">
              <a:rPr lang="en-CA" smtClean="0"/>
              <a:t>‹#›</a:t>
            </a:fld>
            <a:endParaRPr lang="en-CA"/>
          </a:p>
        </p:txBody>
      </p:sp>
    </p:spTree>
    <p:extLst>
      <p:ext uri="{BB962C8B-B14F-4D97-AF65-F5344CB8AC3E}">
        <p14:creationId xmlns:p14="http://schemas.microsoft.com/office/powerpoint/2010/main" val="52343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22643" y="4762507"/>
            <a:ext cx="7943670" cy="990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CA" sz="4300" b="1" dirty="0">
              <a:solidFill>
                <a:schemeClr val="tx1">
                  <a:lumMod val="85000"/>
                  <a:lumOff val="15000"/>
                </a:schemeClr>
              </a:solidFill>
            </a:endParaRPr>
          </a:p>
          <a:p>
            <a:pPr algn="l"/>
            <a:endParaRPr lang="en-CA" sz="3200" b="1" dirty="0">
              <a:solidFill>
                <a:schemeClr val="tx1">
                  <a:lumMod val="85000"/>
                  <a:lumOff val="15000"/>
                </a:schemeClr>
              </a:solidFill>
            </a:endParaRPr>
          </a:p>
          <a:p>
            <a:pPr algn="l"/>
            <a:r>
              <a:rPr lang="en-CA" sz="3200" b="1" dirty="0">
                <a:solidFill>
                  <a:schemeClr val="accent6">
                    <a:lumMod val="75000"/>
                  </a:schemeClr>
                </a:solidFill>
              </a:rPr>
              <a:t>Project Report 2025 </a:t>
            </a:r>
          </a:p>
          <a:p>
            <a:pPr algn="l"/>
            <a:endParaRPr lang="en-CA" sz="1000" b="1" dirty="0">
              <a:solidFill>
                <a:schemeClr val="tx1">
                  <a:lumMod val="85000"/>
                  <a:lumOff val="15000"/>
                </a:schemeClr>
              </a:solidFill>
            </a:endParaRPr>
          </a:p>
          <a:p>
            <a:pPr algn="l">
              <a:spcAft>
                <a:spcPts val="1200"/>
              </a:spcAft>
            </a:pPr>
            <a:r>
              <a:rPr lang="en-US" sz="3200" b="1" dirty="0">
                <a:solidFill>
                  <a:schemeClr val="tx1">
                    <a:lumMod val="85000"/>
                    <a:lumOff val="15000"/>
                  </a:schemeClr>
                </a:solidFill>
              </a:rPr>
              <a:t>Testing the heat treatment dose for wood product pests in North America </a:t>
            </a:r>
          </a:p>
          <a:p>
            <a:pPr algn="l">
              <a:spcAft>
                <a:spcPts val="1200"/>
              </a:spcAft>
            </a:pPr>
            <a:r>
              <a:rPr lang="en-US" sz="3200" b="1" dirty="0">
                <a:solidFill>
                  <a:schemeClr val="tx1">
                    <a:lumMod val="85000"/>
                    <a:lumOff val="15000"/>
                  </a:schemeClr>
                </a:solidFill>
              </a:rPr>
              <a:t>Water bath ring study</a:t>
            </a:r>
          </a:p>
          <a:p>
            <a:pPr algn="l"/>
            <a:endParaRPr lang="en-US" sz="3200" b="1" dirty="0">
              <a:solidFill>
                <a:schemeClr val="tx1">
                  <a:lumMod val="85000"/>
                  <a:lumOff val="15000"/>
                </a:schemeClr>
              </a:solidFill>
            </a:endParaRPr>
          </a:p>
          <a:p>
            <a:pPr algn="l"/>
            <a:r>
              <a:rPr lang="en-CA" sz="3200" b="1" dirty="0">
                <a:solidFill>
                  <a:schemeClr val="tx1">
                    <a:lumMod val="85000"/>
                    <a:lumOff val="15000"/>
                  </a:schemeClr>
                </a:solidFill>
              </a:rPr>
              <a:t> </a:t>
            </a:r>
          </a:p>
          <a:p>
            <a:pPr algn="l"/>
            <a:endParaRPr lang="en-CA" sz="3200" dirty="0">
              <a:solidFill>
                <a:schemeClr val="tx1">
                  <a:lumMod val="85000"/>
                  <a:lumOff val="15000"/>
                </a:schemeClr>
              </a:solidFill>
            </a:endParaRPr>
          </a:p>
        </p:txBody>
      </p:sp>
      <p:sp>
        <p:nvSpPr>
          <p:cNvPr id="9" name="Rectangle 8"/>
          <p:cNvSpPr/>
          <p:nvPr/>
        </p:nvSpPr>
        <p:spPr>
          <a:xfrm>
            <a:off x="1422643" y="4454007"/>
            <a:ext cx="5211042" cy="1323439"/>
          </a:xfrm>
          <a:prstGeom prst="rect">
            <a:avLst/>
          </a:prstGeom>
        </p:spPr>
        <p:txBody>
          <a:bodyPr wrap="none">
            <a:spAutoFit/>
          </a:bodyPr>
          <a:lstStyle/>
          <a:p>
            <a:r>
              <a:rPr lang="en-CA" sz="2000" dirty="0">
                <a:solidFill>
                  <a:srgbClr val="7D9A58"/>
                </a:solidFill>
              </a:rPr>
              <a:t>Brad Gething </a:t>
            </a:r>
          </a:p>
          <a:p>
            <a:r>
              <a:rPr lang="en-CA" sz="2000" dirty="0">
                <a:solidFill>
                  <a:srgbClr val="7D9A58"/>
                </a:solidFill>
              </a:rPr>
              <a:t>National Wooden Pallet &amp; Container Association</a:t>
            </a:r>
          </a:p>
          <a:p>
            <a:r>
              <a:rPr lang="en-CA" sz="2000" dirty="0">
                <a:solidFill>
                  <a:srgbClr val="7D9A58"/>
                </a:solidFill>
              </a:rPr>
              <a:t>48</a:t>
            </a:r>
            <a:r>
              <a:rPr lang="en-CA" sz="2000" baseline="30000" dirty="0">
                <a:solidFill>
                  <a:srgbClr val="7D9A58"/>
                </a:solidFill>
              </a:rPr>
              <a:t>h</a:t>
            </a:r>
            <a:r>
              <a:rPr lang="en-CA" sz="2000" dirty="0">
                <a:solidFill>
                  <a:srgbClr val="7D9A58"/>
                </a:solidFill>
              </a:rPr>
              <a:t> NAPPO Annual Meeting</a:t>
            </a:r>
          </a:p>
          <a:p>
            <a:endParaRPr lang="en-CA" sz="2000" dirty="0">
              <a:solidFill>
                <a:schemeClr val="tx1">
                  <a:lumMod val="85000"/>
                  <a:lumOff val="15000"/>
                </a:schemeClr>
              </a:solidFill>
            </a:endParaRPr>
          </a:p>
        </p:txBody>
      </p:sp>
      <p:pic>
        <p:nvPicPr>
          <p:cNvPr id="13" name="Picture 12"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4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lh3.googleusercontent.com/AzfT_MErJR14puktRZK_-MiUnxw9AAnCBCM98bKhWAjqOYgGo12nvCCkwlL_z3YfQo6rJWh5ZJujApGZ9-YKQNKAsXt2ZEZN12LsRoaKQJCI9HV_d-_qmQjtkvv1G76JU-YUXEPX1_34v50t1cstdsy6MC8ixbl_cUMOjqBu5Rfke330bPaXGuAN-ltu0VmUuZxcXccu6TF8_i9ix1RiGJwcywoRTbI2dBUyBYAy3ub08xPsyjnhhvKceHsB__edXC0MH3YJ1Asa29swF0AVqbRCyzF0UxQEkr5Q4nA2Yt99WA540duBoC3NOMKMMoVPg7R3g9FQm_-ZilbN_JIgpRpy3VgsJR-wY1UqsCBjbQSgPTfLwRfBmb-CYluq8ODvf_-OHIvhvr6YR4-Y_prWxh3fgB6PVj4wci9Pwb9zL96U8SuGEIEzGD8JpMatxt6xBGjVyUQMYWt4lyb21A1INVFDc8zRaVSkuPIO2Y8HdwWCdeqGNFiq0P7w8HuvoCwcGE0mlzwgPIJ--kzdxNdZrHYTVVrf9nMFHV6Eh7CEcuGK-DGBijkHsIN_OM-v_5UCIeae8lycOoUJ6MMtctgn2otVD7gCUdPcbKrSZAI-tM-B0rYbKKoIyFzMT0uja-xU=w534-h948-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
          <a:stretch/>
        </p:blipFill>
        <p:spPr bwMode="auto">
          <a:xfrm>
            <a:off x="4031673" y="1"/>
            <a:ext cx="4179818"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2"/>
            <a:ext cx="4184073" cy="734290"/>
          </a:xfrm>
          <a:prstGeom prst="rect">
            <a:avLst/>
          </a:prstGeom>
        </p:spPr>
      </p:pic>
      <p:pic>
        <p:nvPicPr>
          <p:cNvPr id="17" name="Picture 16"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0801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5FA307D-D5B4-C0EB-7150-4A6BF7C11E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11" y="919908"/>
            <a:ext cx="4466590" cy="781050"/>
          </a:xfrm>
          <a:prstGeom prst="rect">
            <a:avLst/>
          </a:prstGeom>
          <a:noFill/>
        </p:spPr>
      </p:pic>
      <p:pic>
        <p:nvPicPr>
          <p:cNvPr id="3" name="Picture 2">
            <a:extLst>
              <a:ext uri="{FF2B5EF4-FFF2-40B4-BE49-F238E27FC236}">
                <a16:creationId xmlns:a16="http://schemas.microsoft.com/office/drawing/2014/main" id="{6D44645C-117E-94B8-FC7B-AC2D077803AB}"/>
              </a:ext>
            </a:extLst>
          </p:cNvPr>
          <p:cNvPicPr>
            <a:picLocks noChangeAspect="1"/>
          </p:cNvPicPr>
          <p:nvPr/>
        </p:nvPicPr>
        <p:blipFill>
          <a:blip r:embed="rId7"/>
          <a:stretch>
            <a:fillRect/>
          </a:stretch>
        </p:blipFill>
        <p:spPr>
          <a:xfrm>
            <a:off x="8344699" y="1042792"/>
            <a:ext cx="3482463" cy="3141992"/>
          </a:xfrm>
          <a:prstGeom prst="rect">
            <a:avLst/>
          </a:prstGeom>
        </p:spPr>
      </p:pic>
    </p:spTree>
    <p:extLst>
      <p:ext uri="{BB962C8B-B14F-4D97-AF65-F5344CB8AC3E}">
        <p14:creationId xmlns:p14="http://schemas.microsoft.com/office/powerpoint/2010/main" val="3626445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85ACE4-5536-F23B-3779-405689C99D70}"/>
              </a:ext>
            </a:extLst>
          </p:cNvPr>
          <p:cNvSpPr/>
          <p:nvPr/>
        </p:nvSpPr>
        <p:spPr>
          <a:xfrm>
            <a:off x="10101943" y="1"/>
            <a:ext cx="2090057" cy="239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3"/>
          <p:cNvSpPr>
            <a:spLocks noGrp="1"/>
          </p:cNvSpPr>
          <p:nvPr>
            <p:ph idx="1"/>
          </p:nvPr>
        </p:nvSpPr>
        <p:spPr>
          <a:xfrm>
            <a:off x="666084" y="2076766"/>
            <a:ext cx="9272443" cy="3583862"/>
          </a:xfrm>
        </p:spPr>
        <p:txBody>
          <a:bodyPr>
            <a:noAutofit/>
          </a:bodyPr>
          <a:lstStyle/>
          <a:p>
            <a:pPr>
              <a:spcAft>
                <a:spcPts val="1200"/>
              </a:spcAft>
              <a:buClr>
                <a:srgbClr val="7D9A58"/>
              </a:buClr>
            </a:pPr>
            <a:r>
              <a:rPr lang="en-CA" sz="2400" dirty="0"/>
              <a:t>SOP Development – organized into modules</a:t>
            </a:r>
          </a:p>
          <a:p>
            <a:pPr>
              <a:spcAft>
                <a:spcPts val="1200"/>
              </a:spcAft>
              <a:buClr>
                <a:srgbClr val="7D9A58"/>
              </a:buClr>
            </a:pPr>
            <a:r>
              <a:rPr lang="en-CA" sz="2400" dirty="0"/>
              <a:t>Testing protocols and data collection – in the SOPs</a:t>
            </a:r>
          </a:p>
          <a:p>
            <a:pPr>
              <a:spcAft>
                <a:spcPts val="1200"/>
              </a:spcAft>
              <a:buClr>
                <a:srgbClr val="7D9A58"/>
              </a:buClr>
            </a:pPr>
            <a:r>
              <a:rPr lang="en-CA" sz="2400" dirty="0"/>
              <a:t>Methods for analysis and reporting – development of data collection sheets</a:t>
            </a:r>
          </a:p>
          <a:p>
            <a:pPr>
              <a:spcAft>
                <a:spcPts val="1200"/>
              </a:spcAft>
              <a:buClr>
                <a:srgbClr val="7D9A58"/>
              </a:buClr>
            </a:pPr>
            <a:r>
              <a:rPr lang="en-CA" sz="2400" dirty="0"/>
              <a:t>Prioritized list of organisms to test in the water bath – ongoing discussion and outreach to other NPPOs</a:t>
            </a:r>
          </a:p>
          <a:p>
            <a:pPr>
              <a:spcAft>
                <a:spcPts val="1200"/>
              </a:spcAft>
              <a:buClr>
                <a:srgbClr val="7D9A58"/>
              </a:buClr>
            </a:pPr>
            <a:r>
              <a:rPr lang="en-CA" sz="2400" dirty="0"/>
              <a:t>Describe confirmatory testing  - planning phase (considering fungal isolates)</a:t>
            </a:r>
          </a:p>
          <a:p>
            <a:pPr>
              <a:spcAft>
                <a:spcPts val="1200"/>
              </a:spcAft>
              <a:buClr>
                <a:srgbClr val="7D9A58"/>
              </a:buClr>
            </a:pPr>
            <a:r>
              <a:rPr lang="en-CA" sz="2400" dirty="0"/>
              <a:t>Document methodology, analyses, results - NAPPO S&amp;T Document</a:t>
            </a:r>
          </a:p>
          <a:p>
            <a:pPr>
              <a:spcAft>
                <a:spcPts val="1200"/>
              </a:spcAft>
              <a:buClr>
                <a:srgbClr val="7D9A58"/>
              </a:buClr>
            </a:pPr>
            <a:endParaRPr lang="en-CA" sz="2400" dirty="0"/>
          </a:p>
          <a:p>
            <a:pPr marL="0" indent="0">
              <a:spcAft>
                <a:spcPts val="1200"/>
              </a:spcAft>
              <a:buClr>
                <a:srgbClr val="7D9A58"/>
              </a:buClr>
              <a:buNone/>
            </a:pPr>
            <a:endParaRPr lang="en-CA" sz="2400" dirty="0"/>
          </a:p>
          <a:p>
            <a:pPr>
              <a:spcAft>
                <a:spcPts val="1200"/>
              </a:spcAft>
              <a:buClr>
                <a:srgbClr val="7D9A58"/>
              </a:buClr>
            </a:pPr>
            <a:endParaRPr lang="en-CA" sz="2400" dirty="0"/>
          </a:p>
        </p:txBody>
      </p:sp>
      <p:pic>
        <p:nvPicPr>
          <p:cNvPr id="23" name="Picture 4">
            <a:extLst>
              <a:ext uri="{FF2B5EF4-FFF2-40B4-BE49-F238E27FC236}">
                <a16:creationId xmlns:a16="http://schemas.microsoft.com/office/drawing/2014/main" id="{597FFC5B-A933-9049-C2B3-79745F986E00}"/>
              </a:ext>
            </a:extLst>
          </p:cNvPr>
          <p:cNvPicPr>
            <a:picLocks noChangeAspect="1" noChangeArrowheads="1"/>
          </p:cNvPicPr>
          <p:nvPr/>
        </p:nvPicPr>
        <p:blipFill rotWithShape="1">
          <a:blip r:embed="rId3" cstate="print">
            <a:alphaModFix amt="19000"/>
            <a:extLst>
              <a:ext uri="{28A0092B-C50C-407E-A947-70E740481C1C}">
                <a14:useLocalDpi xmlns:a14="http://schemas.microsoft.com/office/drawing/2010/main" val="0"/>
              </a:ext>
            </a:extLst>
          </a:blip>
          <a:srcRect/>
          <a:stretch/>
        </p:blipFill>
        <p:spPr bwMode="auto">
          <a:xfrm>
            <a:off x="3571937" y="876742"/>
            <a:ext cx="6094026" cy="2376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1358301B-E38E-3943-C35A-CF3547D132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274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949EED43-0A90-D8FE-D369-F693777A3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801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6E77ED8D-B056-97F8-2419-876B63CD3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0F45D329-BFCB-8018-8128-8DF8BA00DA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00950" y="6123708"/>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8069AC39-2C73-7A3A-3197-EA75292411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53650" y="6123708"/>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E39859CC-D8D7-64C8-155B-DAB6F35E93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6505" y="6123708"/>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Pwn">
            <a:extLst>
              <a:ext uri="{FF2B5EF4-FFF2-40B4-BE49-F238E27FC236}">
                <a16:creationId xmlns:a16="http://schemas.microsoft.com/office/drawing/2014/main" id="{B9639F6E-E849-694D-F1C4-E39F864023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846095" y="4405330"/>
            <a:ext cx="2381984" cy="24526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A040196-6ADA-2902-EC3B-B8B31CE4C3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846095" y="1273402"/>
            <a:ext cx="2327940" cy="2331468"/>
          </a:xfrm>
          <a:prstGeom prst="rect">
            <a:avLst/>
          </a:prstGeom>
        </p:spPr>
      </p:pic>
      <p:sp>
        <p:nvSpPr>
          <p:cNvPr id="22" name="Title 1">
            <a:extLst>
              <a:ext uri="{FF2B5EF4-FFF2-40B4-BE49-F238E27FC236}">
                <a16:creationId xmlns:a16="http://schemas.microsoft.com/office/drawing/2014/main" id="{C5803988-A776-B23D-0504-BA6BC878DCAE}"/>
              </a:ext>
            </a:extLst>
          </p:cNvPr>
          <p:cNvSpPr>
            <a:spLocks noGrp="1"/>
          </p:cNvSpPr>
          <p:nvPr>
            <p:ph type="title"/>
          </p:nvPr>
        </p:nvSpPr>
        <p:spPr>
          <a:xfrm>
            <a:off x="520319" y="927903"/>
            <a:ext cx="5264849" cy="1323358"/>
          </a:xfrm>
          <a:noFill/>
        </p:spPr>
        <p:txBody>
          <a:bodyPr>
            <a:normAutofit/>
          </a:bodyPr>
          <a:lstStyle/>
          <a:p>
            <a:r>
              <a:rPr lang="en-CA" sz="2800" b="1" dirty="0">
                <a:solidFill>
                  <a:schemeClr val="accent6">
                    <a:lumMod val="75000"/>
                  </a:schemeClr>
                </a:solidFill>
              </a:rPr>
              <a:t>Pending Deliverables</a:t>
            </a:r>
            <a:br>
              <a:rPr lang="en-CA" sz="3600" b="1" dirty="0">
                <a:solidFill>
                  <a:schemeClr val="accent6">
                    <a:lumMod val="75000"/>
                  </a:schemeClr>
                </a:solidFill>
              </a:rPr>
            </a:br>
            <a:r>
              <a:rPr lang="en-CA" sz="2600" dirty="0">
                <a:solidFill>
                  <a:schemeClr val="accent6">
                    <a:lumMod val="75000"/>
                  </a:schemeClr>
                </a:solidFill>
              </a:rPr>
              <a:t> </a:t>
            </a:r>
          </a:p>
        </p:txBody>
      </p:sp>
      <p:pic>
        <p:nvPicPr>
          <p:cNvPr id="30" name="Picture 3">
            <a:extLst>
              <a:ext uri="{FF2B5EF4-FFF2-40B4-BE49-F238E27FC236}">
                <a16:creationId xmlns:a16="http://schemas.microsoft.com/office/drawing/2014/main" id="{56D03042-8353-7579-7BEB-23024C607E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848448" y="3175274"/>
            <a:ext cx="2390782" cy="15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CF37BD8F-4D19-55F6-BAEF-56921980A9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848448" y="-22890"/>
            <a:ext cx="2359294" cy="146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211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104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Thermometer and Stopwatch">
            <a:extLst>
              <a:ext uri="{FF2B5EF4-FFF2-40B4-BE49-F238E27FC236}">
                <a16:creationId xmlns:a16="http://schemas.microsoft.com/office/drawing/2014/main" id="{7F953BC0-8678-3624-075E-2A13015F1F94}"/>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t="23215" r="-1" b="4634"/>
          <a:stretch>
            <a:fillRect/>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at-Treated vs. Kiln-Dried Pallets - Kamps Pallets">
            <a:extLst>
              <a:ext uri="{FF2B5EF4-FFF2-40B4-BE49-F238E27FC236}">
                <a16:creationId xmlns:a16="http://schemas.microsoft.com/office/drawing/2014/main" id="{D3CB100E-CD24-4341-1535-AA528AD5E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012" r="-1" b="5411"/>
          <a:stretch>
            <a:fillRect/>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C115F-1887-0E36-BB2E-8A44AA23D1B3}"/>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a:solidFill>
                  <a:schemeClr val="bg1"/>
                </a:solidFill>
                <a:latin typeface="+mj-lt"/>
                <a:ea typeface="+mj-ea"/>
                <a:cs typeface="+mj-cs"/>
              </a:rPr>
              <a:t>Dose vs Delivery</a:t>
            </a:r>
          </a:p>
        </p:txBody>
      </p:sp>
      <p:cxnSp>
        <p:nvCxnSpPr>
          <p:cNvPr id="1051" name="Straight Connector 105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17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B3A4DA-F819-DAC6-7569-20A0A9C186FE}"/>
              </a:ext>
            </a:extLst>
          </p:cNvPr>
          <p:cNvSpPr>
            <a:spLocks noGrp="1"/>
          </p:cNvSpPr>
          <p:nvPr>
            <p:ph type="title"/>
          </p:nvPr>
        </p:nvSpPr>
        <p:spPr>
          <a:xfrm>
            <a:off x="4834809" y="1"/>
            <a:ext cx="7521955" cy="7890164"/>
          </a:xfrm>
          <a:solidFill>
            <a:srgbClr val="F4F9FC"/>
          </a:solidFill>
        </p:spPr>
        <p:txBody>
          <a:bodyPr vert="horz" lIns="0" tIns="45720" rIns="91440" bIns="45720" rtlCol="0" anchor="b" anchorCtr="0">
            <a:normAutofit fontScale="90000"/>
          </a:bodyPr>
          <a:lstStyle/>
          <a:p>
            <a:pPr>
              <a:lnSpc>
                <a:spcPct val="150000"/>
              </a:lnSpc>
              <a:spcBef>
                <a:spcPts val="600"/>
              </a:spcBef>
              <a:spcAft>
                <a:spcPts val="600"/>
              </a:spcAft>
            </a:pPr>
            <a:br>
              <a:rPr lang="en-CA" sz="3200" dirty="0">
                <a:latin typeface="Calibri" panose="020F0502020204030204" pitchFamily="34" charset="0"/>
                <a:ea typeface="Calibri" panose="020F0502020204030204" pitchFamily="34" charset="0"/>
                <a:cs typeface="Calibri" panose="020F0502020204030204" pitchFamily="34" charset="0"/>
              </a:rPr>
            </a:br>
            <a:r>
              <a:rPr lang="en-CA" sz="3200" dirty="0">
                <a:latin typeface="Calibri" panose="020F0502020204030204" pitchFamily="34" charset="0"/>
                <a:ea typeface="Calibri" panose="020F0502020204030204" pitchFamily="34" charset="0"/>
                <a:cs typeface="Calibri" panose="020F0502020204030204" pitchFamily="34" charset="0"/>
              </a:rPr>
              <a:t>  </a:t>
            </a:r>
            <a:r>
              <a:rPr lang="en-CA" sz="2700" dirty="0">
                <a:latin typeface="Calibri" panose="020F0502020204030204" pitchFamily="34" charset="0"/>
                <a:ea typeface="Calibri" panose="020F0502020204030204" pitchFamily="34" charset="0"/>
                <a:cs typeface="Calibri" panose="020F0502020204030204" pitchFamily="34" charset="0"/>
              </a:rPr>
              <a:t>Leland Humble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Mina </a:t>
            </a:r>
            <a:r>
              <a:rPr lang="en-CA" sz="2700" dirty="0" err="1">
                <a:latin typeface="Calibri" panose="020F0502020204030204" pitchFamily="34" charset="0"/>
                <a:ea typeface="Calibri" panose="020F0502020204030204" pitchFamily="34" charset="0"/>
                <a:cs typeface="Calibri" panose="020F0502020204030204" pitchFamily="34" charset="0"/>
              </a:rPr>
              <a:t>Raposo</a:t>
            </a:r>
            <a:r>
              <a:rPr lang="en-CA" sz="2700" dirty="0">
                <a:latin typeface="Calibri" panose="020F0502020204030204" pitchFamily="34" charset="0"/>
                <a:ea typeface="Calibri" panose="020F0502020204030204" pitchFamily="34" charset="0"/>
                <a:cs typeface="Calibri" panose="020F0502020204030204" pitchFamily="34" charset="0"/>
              </a:rPr>
              <a:t> (Canadian Forest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Sébastien </a:t>
            </a:r>
            <a:r>
              <a:rPr lang="en-CA" sz="2700" dirty="0" err="1">
                <a:latin typeface="Calibri" panose="020F0502020204030204" pitchFamily="34" charset="0"/>
                <a:ea typeface="Calibri" panose="020F0502020204030204" pitchFamily="34" charset="0"/>
                <a:cs typeface="Calibri" panose="020F0502020204030204" pitchFamily="34" charset="0"/>
              </a:rPr>
              <a:t>Bélanger</a:t>
            </a:r>
            <a:r>
              <a:rPr lang="en-CA" sz="2700" dirty="0">
                <a:latin typeface="Calibri" panose="020F0502020204030204" pitchFamily="34" charset="0"/>
                <a:ea typeface="Calibri" panose="020F0502020204030204" pitchFamily="34" charset="0"/>
                <a:cs typeface="Calibri" panose="020F0502020204030204" pitchFamily="34" charset="0"/>
              </a:rPr>
              <a:t> (Canadian Forest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Christian Hébert (Canadian Forest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Megan Gray (Canadian </a:t>
            </a:r>
            <a:r>
              <a:rPr lang="en-CA" sz="2700" dirty="0" err="1">
                <a:latin typeface="Calibri" panose="020F0502020204030204" pitchFamily="34" charset="0"/>
                <a:ea typeface="Calibri" panose="020F0502020204030204" pitchFamily="34" charset="0"/>
                <a:cs typeface="Calibri" panose="020F0502020204030204" pitchFamily="34" charset="0"/>
              </a:rPr>
              <a:t>Foest</a:t>
            </a:r>
            <a:r>
              <a:rPr lang="en-CA" sz="2700" dirty="0">
                <a:latin typeface="Calibri" panose="020F0502020204030204" pitchFamily="34" charset="0"/>
                <a:ea typeface="Calibri" panose="020F0502020204030204" pitchFamily="34" charset="0"/>
                <a:cs typeface="Calibri" panose="020F0502020204030204" pitchFamily="34" charset="0"/>
              </a:rPr>
              <a: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David </a:t>
            </a:r>
            <a:r>
              <a:rPr lang="en-CA" sz="2700" dirty="0" err="1">
                <a:latin typeface="Calibri" panose="020F0502020204030204" pitchFamily="34" charset="0"/>
                <a:ea typeface="Calibri" panose="020F0502020204030204" pitchFamily="34" charset="0"/>
                <a:cs typeface="Calibri" panose="020F0502020204030204" pitchFamily="34" charset="0"/>
              </a:rPr>
              <a:t>Furlonger</a:t>
            </a:r>
            <a:r>
              <a:rPr lang="en-CA" sz="2700" dirty="0">
                <a:latin typeface="Calibri" panose="020F0502020204030204" pitchFamily="34" charset="0"/>
                <a:ea typeface="Calibri" panose="020F0502020204030204" pitchFamily="34" charset="0"/>
                <a:cs typeface="Calibri" panose="020F0502020204030204" pitchFamily="34" charset="0"/>
              </a:rPr>
              <a:t> (Canadian Forest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a:t>
            </a:r>
            <a:r>
              <a:rPr lang="en-CA" sz="2700" dirty="0" err="1">
                <a:latin typeface="Calibri" panose="020F0502020204030204" pitchFamily="34" charset="0"/>
                <a:ea typeface="Calibri" panose="020F0502020204030204" pitchFamily="34" charset="0"/>
                <a:cs typeface="Calibri" panose="020F0502020204030204" pitchFamily="34" charset="0"/>
              </a:rPr>
              <a:t>Gwylim</a:t>
            </a:r>
            <a:r>
              <a:rPr lang="en-CA" sz="2700" dirty="0">
                <a:latin typeface="Calibri" panose="020F0502020204030204" pitchFamily="34" charset="0"/>
                <a:ea typeface="Calibri" panose="020F0502020204030204" pitchFamily="34" charset="0"/>
                <a:cs typeface="Calibri" panose="020F0502020204030204" pitchFamily="34" charset="0"/>
              </a:rPr>
              <a:t> Blackburn (Canadian Forest Service) </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Adnan </a:t>
            </a:r>
            <a:r>
              <a:rPr lang="en-CA" sz="2700" dirty="0" err="1">
                <a:latin typeface="Calibri" panose="020F0502020204030204" pitchFamily="34" charset="0"/>
                <a:ea typeface="Calibri" panose="020F0502020204030204" pitchFamily="34" charset="0"/>
                <a:cs typeface="Calibri" panose="020F0502020204030204" pitchFamily="34" charset="0"/>
              </a:rPr>
              <a:t>Uzunovic</a:t>
            </a:r>
            <a:r>
              <a:rPr lang="en-CA" sz="2700" dirty="0">
                <a:latin typeface="Calibri" panose="020F0502020204030204" pitchFamily="34" charset="0"/>
                <a:ea typeface="Calibri" panose="020F0502020204030204" pitchFamily="34" charset="0"/>
                <a:cs typeface="Calibri" panose="020F0502020204030204" pitchFamily="34" charset="0"/>
              </a:rPr>
              <a:t> (Canada Wood)</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Natural Resources Canada</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Canadian Food Inspection Agency</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North American Plant Protection Organization</a:t>
            </a:r>
            <a:br>
              <a:rPr lang="en-CA" sz="2700" dirty="0">
                <a:latin typeface="Calibri" panose="020F0502020204030204" pitchFamily="34" charset="0"/>
                <a:ea typeface="Calibri" panose="020F0502020204030204" pitchFamily="34" charset="0"/>
                <a:cs typeface="Calibri" panose="020F0502020204030204" pitchFamily="34" charset="0"/>
              </a:rPr>
            </a:br>
            <a:r>
              <a:rPr lang="en-CA" sz="2700" dirty="0">
                <a:latin typeface="Calibri" panose="020F0502020204030204" pitchFamily="34" charset="0"/>
                <a:ea typeface="Calibri" panose="020F0502020204030204" pitchFamily="34" charset="0"/>
                <a:cs typeface="Calibri" panose="020F0502020204030204" pitchFamily="34" charset="0"/>
              </a:rPr>
              <a:t>   International Forestry Quarantine Research Group</a:t>
            </a:r>
            <a:br>
              <a:rPr lang="en-CA" sz="2700" dirty="0">
                <a:latin typeface="Calibri" panose="020F0502020204030204" pitchFamily="34" charset="0"/>
                <a:ea typeface="Calibri" panose="020F0502020204030204" pitchFamily="34" charset="0"/>
                <a:cs typeface="Calibri" panose="020F0502020204030204" pitchFamily="34" charset="0"/>
              </a:rPr>
            </a:br>
            <a:br>
              <a:rPr lang="en-CA" sz="2700" dirty="0">
                <a:latin typeface="Calibri" panose="020F0502020204030204" pitchFamily="34" charset="0"/>
                <a:ea typeface="Calibri" panose="020F0502020204030204" pitchFamily="34" charset="0"/>
                <a:cs typeface="Calibri" panose="020F0502020204030204" pitchFamily="34" charset="0"/>
              </a:rPr>
            </a:br>
            <a:r>
              <a:rPr lang="en-CA" sz="3200" dirty="0">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Placeholder 6" descr="A body of water with trees in the background&#10;&#10;Description automatically generated with medium confidence">
            <a:extLst>
              <a:ext uri="{FF2B5EF4-FFF2-40B4-BE49-F238E27FC236}">
                <a16:creationId xmlns:a16="http://schemas.microsoft.com/office/drawing/2014/main" id="{308EC436-5529-434F-BFA5-1D10EDDF5BC7}"/>
              </a:ext>
            </a:extLst>
          </p:cNvPr>
          <p:cNvPicPr>
            <a:picLocks noChangeAspect="1"/>
          </p:cNvPicPr>
          <p:nvPr/>
        </p:nvPicPr>
        <p:blipFill rotWithShape="1">
          <a:blip r:embed="rId3"/>
          <a:srcRect l="6543" r="2" b="2"/>
          <a:stretch/>
        </p:blipFill>
        <p:spPr>
          <a:xfrm>
            <a:off x="-20349" y="1"/>
            <a:ext cx="4844140" cy="6911047"/>
          </a:xfrm>
          <a:prstGeom prst="rect">
            <a:avLst/>
          </a:prstGeom>
          <a:noFill/>
        </p:spPr>
      </p:pic>
      <p:sp>
        <p:nvSpPr>
          <p:cNvPr id="3" name="TextBox 2">
            <a:extLst>
              <a:ext uri="{FF2B5EF4-FFF2-40B4-BE49-F238E27FC236}">
                <a16:creationId xmlns:a16="http://schemas.microsoft.com/office/drawing/2014/main" id="{83007488-E620-714B-A9EF-E1743E736379}"/>
              </a:ext>
            </a:extLst>
          </p:cNvPr>
          <p:cNvSpPr txBox="1"/>
          <p:nvPr/>
        </p:nvSpPr>
        <p:spPr>
          <a:xfrm>
            <a:off x="1600202" y="1155762"/>
            <a:ext cx="3969327" cy="954107"/>
          </a:xfrm>
          <a:prstGeom prst="rect">
            <a:avLst/>
          </a:prstGeom>
          <a:noFill/>
        </p:spPr>
        <p:txBody>
          <a:bodyPr wrap="square">
            <a:spAutoFit/>
          </a:bodyPr>
          <a:lstStyle/>
          <a:p>
            <a:pPr defTabSz="914377"/>
            <a:r>
              <a:rPr lang="en-CA" sz="2800" dirty="0">
                <a:solidFill>
                  <a:prstClr val="black"/>
                </a:solidFill>
                <a:latin typeface="Calibri" panose="020F0502020204030204" pitchFamily="34" charset="0"/>
                <a:ea typeface="Calibri" panose="020F0502020204030204" pitchFamily="34" charset="0"/>
                <a:cs typeface="Calibri" panose="020F0502020204030204" pitchFamily="34" charset="0"/>
              </a:rPr>
              <a:t>Thanks &amp; Acknowledgements</a:t>
            </a:r>
            <a:endParaRPr lang="en-CA" sz="2800" dirty="0">
              <a:solidFill>
                <a:prstClr val="black"/>
              </a:solidFill>
              <a:latin typeface="Times New Roman" panose="02020603050405020304"/>
            </a:endParaRPr>
          </a:p>
        </p:txBody>
      </p:sp>
    </p:spTree>
    <p:extLst>
      <p:ext uri="{BB962C8B-B14F-4D97-AF65-F5344CB8AC3E}">
        <p14:creationId xmlns:p14="http://schemas.microsoft.com/office/powerpoint/2010/main" val="184612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74614B-E945-00DE-5EC6-B778B53F8A36}"/>
              </a:ext>
            </a:extLst>
          </p:cNvPr>
          <p:cNvPicPr>
            <a:picLocks noChangeAspect="1"/>
          </p:cNvPicPr>
          <p:nvPr/>
        </p:nvPicPr>
        <p:blipFill>
          <a:blip r:embed="rId3"/>
          <a:srcRect l="12596" r="11806" b="10492"/>
          <a:stretch>
            <a:fillRect/>
          </a:stretch>
        </p:blipFill>
        <p:spPr>
          <a:xfrm>
            <a:off x="-15803" y="0"/>
            <a:ext cx="12207803" cy="6858000"/>
          </a:xfrm>
          <a:prstGeom prst="rect">
            <a:avLst/>
          </a:prstGeom>
        </p:spPr>
      </p:pic>
      <p:sp>
        <p:nvSpPr>
          <p:cNvPr id="2" name="Title 1">
            <a:extLst>
              <a:ext uri="{FF2B5EF4-FFF2-40B4-BE49-F238E27FC236}">
                <a16:creationId xmlns:a16="http://schemas.microsoft.com/office/drawing/2014/main" id="{FA539BD4-6933-B38A-7D99-1975085F09DB}"/>
              </a:ext>
            </a:extLst>
          </p:cNvPr>
          <p:cNvSpPr txBox="1">
            <a:spLocks/>
          </p:cNvSpPr>
          <p:nvPr/>
        </p:nvSpPr>
        <p:spPr>
          <a:xfrm>
            <a:off x="1477992" y="225215"/>
            <a:ext cx="9144000" cy="9939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dirty="0">
                <a:solidFill>
                  <a:srgbClr val="FFFFFF"/>
                </a:solidFill>
              </a:rPr>
              <a:t>My Background</a:t>
            </a:r>
          </a:p>
        </p:txBody>
      </p:sp>
      <p:pic>
        <p:nvPicPr>
          <p:cNvPr id="6" name="Picture 5">
            <a:extLst>
              <a:ext uri="{FF2B5EF4-FFF2-40B4-BE49-F238E27FC236}">
                <a16:creationId xmlns:a16="http://schemas.microsoft.com/office/drawing/2014/main" id="{7BDF9B57-1D38-DC50-8523-B5BEC82F1694}"/>
              </a:ext>
            </a:extLst>
          </p:cNvPr>
          <p:cNvPicPr>
            <a:picLocks noChangeAspect="1"/>
          </p:cNvPicPr>
          <p:nvPr/>
        </p:nvPicPr>
        <p:blipFill>
          <a:blip r:embed="rId4"/>
          <a:stretch>
            <a:fillRect/>
          </a:stretch>
        </p:blipFill>
        <p:spPr>
          <a:xfrm>
            <a:off x="60411" y="4557270"/>
            <a:ext cx="7010348" cy="2171684"/>
          </a:xfrm>
          <a:prstGeom prst="rect">
            <a:avLst/>
          </a:prstGeom>
        </p:spPr>
      </p:pic>
      <p:pic>
        <p:nvPicPr>
          <p:cNvPr id="8" name="Picture 7">
            <a:extLst>
              <a:ext uri="{FF2B5EF4-FFF2-40B4-BE49-F238E27FC236}">
                <a16:creationId xmlns:a16="http://schemas.microsoft.com/office/drawing/2014/main" id="{6B3177E5-BEC1-6632-0A06-0862FCFA0AE9}"/>
              </a:ext>
            </a:extLst>
          </p:cNvPr>
          <p:cNvPicPr>
            <a:picLocks noChangeAspect="1"/>
          </p:cNvPicPr>
          <p:nvPr/>
        </p:nvPicPr>
        <p:blipFill>
          <a:blip r:embed="rId5"/>
          <a:srcRect t="-1794" r="23102" b="78854"/>
          <a:stretch>
            <a:fillRect/>
          </a:stretch>
        </p:blipFill>
        <p:spPr>
          <a:xfrm>
            <a:off x="60411" y="1157378"/>
            <a:ext cx="10952647" cy="658834"/>
          </a:xfrm>
          <a:prstGeom prst="rect">
            <a:avLst/>
          </a:prstGeom>
        </p:spPr>
      </p:pic>
      <p:pic>
        <p:nvPicPr>
          <p:cNvPr id="10" name="Picture 9">
            <a:extLst>
              <a:ext uri="{FF2B5EF4-FFF2-40B4-BE49-F238E27FC236}">
                <a16:creationId xmlns:a16="http://schemas.microsoft.com/office/drawing/2014/main" id="{20DA3AF8-A714-7294-E694-15C212BF07FD}"/>
              </a:ext>
            </a:extLst>
          </p:cNvPr>
          <p:cNvPicPr>
            <a:picLocks noChangeAspect="1"/>
          </p:cNvPicPr>
          <p:nvPr/>
        </p:nvPicPr>
        <p:blipFill>
          <a:blip r:embed="rId5"/>
          <a:srcRect t="22475"/>
          <a:stretch>
            <a:fillRect/>
          </a:stretch>
        </p:blipFill>
        <p:spPr>
          <a:xfrm>
            <a:off x="60411" y="1816212"/>
            <a:ext cx="9657173" cy="1509623"/>
          </a:xfrm>
          <a:prstGeom prst="rect">
            <a:avLst/>
          </a:prstGeom>
        </p:spPr>
      </p:pic>
    </p:spTree>
    <p:extLst>
      <p:ext uri="{BB962C8B-B14F-4D97-AF65-F5344CB8AC3E}">
        <p14:creationId xmlns:p14="http://schemas.microsoft.com/office/powerpoint/2010/main" val="228418020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7DFC5-5554-11A7-EB02-C6F33C92B89E}"/>
              </a:ext>
            </a:extLst>
          </p:cNvPr>
          <p:cNvPicPr>
            <a:picLocks noChangeAspect="1"/>
          </p:cNvPicPr>
          <p:nvPr/>
        </p:nvPicPr>
        <p:blipFill>
          <a:blip r:embed="rId3"/>
          <a:stretch>
            <a:fillRect/>
          </a:stretch>
        </p:blipFill>
        <p:spPr>
          <a:xfrm>
            <a:off x="943155" y="35664"/>
            <a:ext cx="10359844" cy="6822336"/>
          </a:xfrm>
          <a:prstGeom prst="rect">
            <a:avLst/>
          </a:prstGeom>
        </p:spPr>
      </p:pic>
    </p:spTree>
    <p:extLst>
      <p:ext uri="{BB962C8B-B14F-4D97-AF65-F5344CB8AC3E}">
        <p14:creationId xmlns:p14="http://schemas.microsoft.com/office/powerpoint/2010/main" val="4227483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29CC-815F-9C8A-F8C1-A104382280C9}"/>
              </a:ext>
            </a:extLst>
          </p:cNvPr>
          <p:cNvSpPr>
            <a:spLocks noGrp="1"/>
          </p:cNvSpPr>
          <p:nvPr>
            <p:ph type="title"/>
          </p:nvPr>
        </p:nvSpPr>
        <p:spPr>
          <a:xfrm>
            <a:off x="5220393" y="600200"/>
            <a:ext cx="6472843" cy="1008744"/>
          </a:xfrm>
        </p:spPr>
        <p:txBody>
          <a:bodyPr/>
          <a:lstStyle/>
          <a:p>
            <a:r>
              <a:rPr lang="en-CA" sz="4800" dirty="0">
                <a:solidFill>
                  <a:schemeClr val="accent6">
                    <a:lumMod val="75000"/>
                  </a:schemeClr>
                </a:solidFill>
                <a:latin typeface="+mn-lt"/>
              </a:rPr>
              <a:t>Determining Efficacy</a:t>
            </a:r>
            <a:endParaRPr lang="en-CA" dirty="0">
              <a:latin typeface="+mn-lt"/>
            </a:endParaRPr>
          </a:p>
        </p:txBody>
      </p:sp>
      <p:sp>
        <p:nvSpPr>
          <p:cNvPr id="3" name="Slide Number Placeholder 2">
            <a:extLst>
              <a:ext uri="{FF2B5EF4-FFF2-40B4-BE49-F238E27FC236}">
                <a16:creationId xmlns:a16="http://schemas.microsoft.com/office/drawing/2014/main" id="{99DDBD8C-2CE3-B260-E100-3150328A1E34}"/>
              </a:ext>
            </a:extLst>
          </p:cNvPr>
          <p:cNvSpPr>
            <a:spLocks noGrp="1"/>
          </p:cNvSpPr>
          <p:nvPr>
            <p:ph type="sldNum" idx="12"/>
          </p:nvPr>
        </p:nvSpPr>
        <p:spPr/>
        <p:txBody>
          <a:bodyPr/>
          <a:lstStyle/>
          <a:p>
            <a:fld id="{00000000-1234-1234-1234-123412341234}" type="slidenum">
              <a:rPr lang="en" smtClean="0"/>
              <a:pPr/>
              <a:t>4</a:t>
            </a:fld>
            <a:endParaRPr lang="en"/>
          </a:p>
        </p:txBody>
      </p:sp>
      <p:sp>
        <p:nvSpPr>
          <p:cNvPr id="5" name="Text Placeholder 4">
            <a:extLst>
              <a:ext uri="{FF2B5EF4-FFF2-40B4-BE49-F238E27FC236}">
                <a16:creationId xmlns:a16="http://schemas.microsoft.com/office/drawing/2014/main" id="{426ED11A-A2D5-D189-ABDA-58E185A89CDC}"/>
              </a:ext>
            </a:extLst>
          </p:cNvPr>
          <p:cNvSpPr>
            <a:spLocks noGrp="1"/>
          </p:cNvSpPr>
          <p:nvPr>
            <p:ph type="body" sz="quarter" idx="14"/>
          </p:nvPr>
        </p:nvSpPr>
        <p:spPr>
          <a:xfrm>
            <a:off x="5220393" y="1608945"/>
            <a:ext cx="6472843" cy="5003423"/>
          </a:xfrm>
        </p:spPr>
        <p:txBody>
          <a:bodyPr>
            <a:normAutofit/>
          </a:bodyPr>
          <a:lstStyle/>
          <a:p>
            <a:pPr marL="457189">
              <a:spcAft>
                <a:spcPts val="800"/>
              </a:spcAft>
              <a:buClr>
                <a:srgbClr val="7D9A58"/>
              </a:buClr>
            </a:pPr>
            <a:r>
              <a:rPr lang="en-US" sz="3200" dirty="0">
                <a:solidFill>
                  <a:schemeClr val="tx1">
                    <a:lumMod val="85000"/>
                    <a:lumOff val="15000"/>
                  </a:schemeClr>
                </a:solidFill>
                <a:latin typeface="Calibri" panose="020F0502020204030204" pitchFamily="34" charset="0"/>
                <a:cs typeface="Calibri" panose="020F0502020204030204" pitchFamily="34" charset="0"/>
              </a:rPr>
              <a:t>Plant protection guidelines require scientific data</a:t>
            </a:r>
          </a:p>
          <a:p>
            <a:pPr marL="457189">
              <a:spcAft>
                <a:spcPts val="800"/>
              </a:spcAft>
              <a:buClr>
                <a:srgbClr val="7D9A58"/>
              </a:buClr>
            </a:pPr>
            <a:r>
              <a:rPr lang="en-US" sz="3200" dirty="0">
                <a:solidFill>
                  <a:schemeClr val="tx1">
                    <a:lumMod val="85000"/>
                    <a:lumOff val="15000"/>
                  </a:schemeClr>
                </a:solidFill>
                <a:latin typeface="Calibri" panose="020F0502020204030204" pitchFamily="34" charset="0"/>
                <a:cs typeface="Calibri" panose="020F0502020204030204" pitchFamily="34" charset="0"/>
              </a:rPr>
              <a:t>Quantification of species-specific lethal time-temperature regimes  </a:t>
            </a:r>
          </a:p>
          <a:p>
            <a:pPr marL="457189">
              <a:spcAft>
                <a:spcPts val="800"/>
              </a:spcAft>
              <a:buClr>
                <a:srgbClr val="7D9A58"/>
              </a:buClr>
            </a:pPr>
            <a:r>
              <a:rPr lang="en-US" sz="3200" dirty="0">
                <a:solidFill>
                  <a:schemeClr val="tx1">
                    <a:lumMod val="85000"/>
                    <a:lumOff val="15000"/>
                  </a:schemeClr>
                </a:solidFill>
                <a:latin typeface="Calibri" panose="020F0502020204030204" pitchFamily="34" charset="0"/>
                <a:cs typeface="Calibri" panose="020F0502020204030204" pitchFamily="34" charset="0"/>
              </a:rPr>
              <a:t>Challenges with studies to date:</a:t>
            </a:r>
          </a:p>
          <a:p>
            <a:pPr marL="1066773" lvl="2" indent="-457189">
              <a:spcAft>
                <a:spcPts val="800"/>
              </a:spcAft>
              <a:buClr>
                <a:srgbClr val="7D9A58"/>
              </a:buClr>
            </a:pPr>
            <a:r>
              <a:rPr lang="en-US" sz="3200" dirty="0">
                <a:solidFill>
                  <a:schemeClr val="tx1">
                    <a:lumMod val="85000"/>
                    <a:lumOff val="15000"/>
                  </a:schemeClr>
                </a:solidFill>
                <a:latin typeface="Calibri" panose="020F0502020204030204" pitchFamily="34" charset="0"/>
                <a:cs typeface="Calibri" panose="020F0502020204030204" pitchFamily="34" charset="0"/>
              </a:rPr>
              <a:t>Wood characteristics: Dimension, moisture, density </a:t>
            </a:r>
          </a:p>
          <a:p>
            <a:pPr marL="1066773" lvl="2" indent="-457189">
              <a:spcAft>
                <a:spcPts val="800"/>
              </a:spcAft>
              <a:buClr>
                <a:srgbClr val="7D9A58"/>
              </a:buClr>
            </a:pPr>
            <a:r>
              <a:rPr lang="en-US" sz="3200" dirty="0">
                <a:solidFill>
                  <a:schemeClr val="tx1">
                    <a:lumMod val="85000"/>
                    <a:lumOff val="15000"/>
                  </a:schemeClr>
                </a:solidFill>
                <a:latin typeface="Calibri" panose="020F0502020204030204" pitchFamily="34" charset="0"/>
                <a:cs typeface="Calibri" panose="020F0502020204030204" pitchFamily="34" charset="0"/>
              </a:rPr>
              <a:t>Accuracy: Application, measurement  </a:t>
            </a:r>
            <a:endParaRPr lang="en-CA" sz="3200" dirty="0">
              <a:solidFill>
                <a:schemeClr val="tx1">
                  <a:lumMod val="85000"/>
                  <a:lumOff val="15000"/>
                </a:schemeClr>
              </a:solidFill>
              <a:latin typeface="Calibri" panose="020F0502020204030204" pitchFamily="34" charset="0"/>
              <a:cs typeface="Calibri" panose="020F0502020204030204" pitchFamily="34" charset="0"/>
            </a:endParaRPr>
          </a:p>
          <a:p>
            <a:endParaRPr lang="en-CA" dirty="0"/>
          </a:p>
        </p:txBody>
      </p:sp>
      <p:pic>
        <p:nvPicPr>
          <p:cNvPr id="8" name="Picture Placeholder 5" descr="A close up of wood&#10;&#10;Description automatically generated with medium confidence">
            <a:extLst>
              <a:ext uri="{FF2B5EF4-FFF2-40B4-BE49-F238E27FC236}">
                <a16:creationId xmlns:a16="http://schemas.microsoft.com/office/drawing/2014/main" id="{4B873CD8-BEEE-42FC-87F9-31E1D61ACF41}"/>
              </a:ext>
            </a:extLst>
          </p:cNvPr>
          <p:cNvPicPr>
            <a:picLocks noChangeAspect="1"/>
          </p:cNvPicPr>
          <p:nvPr/>
        </p:nvPicPr>
        <p:blipFill rotWithShape="1">
          <a:blip r:embed="rId3"/>
          <a:srcRect t="34" r="58199" b="34"/>
          <a:stretch/>
        </p:blipFill>
        <p:spPr>
          <a:xfrm>
            <a:off x="1" y="0"/>
            <a:ext cx="5099823" cy="6858000"/>
          </a:xfrm>
          <a:prstGeom prst="rect">
            <a:avLst/>
          </a:prstGeom>
          <a:noFill/>
          <a:ln>
            <a:noFill/>
          </a:ln>
        </p:spPr>
      </p:pic>
    </p:spTree>
    <p:extLst>
      <p:ext uri="{BB962C8B-B14F-4D97-AF65-F5344CB8AC3E}">
        <p14:creationId xmlns:p14="http://schemas.microsoft.com/office/powerpoint/2010/main" val="10603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with numbers and text&#10;&#10;AI-generated content may be incorrect.">
            <a:extLst>
              <a:ext uri="{FF2B5EF4-FFF2-40B4-BE49-F238E27FC236}">
                <a16:creationId xmlns:a16="http://schemas.microsoft.com/office/drawing/2014/main" id="{37C40357-CAB3-C0FD-BA5D-315E2CCD89A2}"/>
              </a:ext>
            </a:extLst>
          </p:cNvPr>
          <p:cNvPicPr>
            <a:picLocks noChangeAspect="1"/>
          </p:cNvPicPr>
          <p:nvPr/>
        </p:nvPicPr>
        <p:blipFill>
          <a:blip r:embed="rId3"/>
          <a:stretch>
            <a:fillRect/>
          </a:stretch>
        </p:blipFill>
        <p:spPr>
          <a:xfrm>
            <a:off x="1768543" y="0"/>
            <a:ext cx="10424808" cy="6858000"/>
          </a:xfrm>
          <a:prstGeom prst="rect">
            <a:avLst/>
          </a:prstGeom>
          <a:noFill/>
        </p:spPr>
      </p:pic>
      <p:sp>
        <p:nvSpPr>
          <p:cNvPr id="2" name="Title 1">
            <a:extLst>
              <a:ext uri="{FF2B5EF4-FFF2-40B4-BE49-F238E27FC236}">
                <a16:creationId xmlns:a16="http://schemas.microsoft.com/office/drawing/2014/main" id="{2F9E39A1-A453-4031-3CDD-EC33C1406117}"/>
              </a:ext>
            </a:extLst>
          </p:cNvPr>
          <p:cNvSpPr>
            <a:spLocks noGrp="1"/>
          </p:cNvSpPr>
          <p:nvPr>
            <p:ph type="title"/>
          </p:nvPr>
        </p:nvSpPr>
        <p:spPr>
          <a:xfrm>
            <a:off x="6254127" y="529039"/>
            <a:ext cx="6428412" cy="6428412"/>
          </a:xfrm>
          <a:solidFill>
            <a:schemeClr val="bg1"/>
          </a:solidFill>
        </p:spPr>
        <p:txBody>
          <a:bodyPr wrap="square" anchor="ctr">
            <a:normAutofit/>
          </a:bodyPr>
          <a:lstStyle/>
          <a:p>
            <a:pPr>
              <a:spcAft>
                <a:spcPts val="1600"/>
              </a:spcAft>
            </a:pPr>
            <a:r>
              <a:rPr lang="en-US" dirty="0"/>
              <a:t>Range of results - Lack of harmony in heat treatment used globally</a:t>
            </a:r>
            <a:br>
              <a:rPr lang="en-US" dirty="0"/>
            </a:br>
            <a:endParaRPr lang="en-CA" dirty="0"/>
          </a:p>
        </p:txBody>
      </p:sp>
      <p:sp>
        <p:nvSpPr>
          <p:cNvPr id="4" name="Slide Number Placeholder 3">
            <a:extLst>
              <a:ext uri="{FF2B5EF4-FFF2-40B4-BE49-F238E27FC236}">
                <a16:creationId xmlns:a16="http://schemas.microsoft.com/office/drawing/2014/main" id="{530ED48C-08D0-DED2-FA48-8009D59B8FBC}"/>
              </a:ext>
            </a:extLst>
          </p:cNvPr>
          <p:cNvSpPr>
            <a:spLocks noGrp="1"/>
          </p:cNvSpPr>
          <p:nvPr>
            <p:ph type="sldNum" idx="10"/>
          </p:nvPr>
        </p:nvSpPr>
        <p:spPr>
          <a:xfrm>
            <a:off x="11296611" y="6217623"/>
            <a:ext cx="731600" cy="524800"/>
          </a:xfrm>
        </p:spPr>
        <p:txBody>
          <a:bodyPr wrap="square" anchor="ctr">
            <a:normAutofit/>
          </a:bodyPr>
          <a:lstStyle/>
          <a:p>
            <a:pPr>
              <a:lnSpc>
                <a:spcPct val="90000"/>
              </a:lnSpc>
              <a:spcAft>
                <a:spcPts val="800"/>
              </a:spcAft>
            </a:pPr>
            <a:fld id="{00000000-1234-1234-1234-123412341234}" type="slidenum">
              <a:rPr lang="en"/>
              <a:pPr>
                <a:lnSpc>
                  <a:spcPct val="90000"/>
                </a:lnSpc>
                <a:spcAft>
                  <a:spcPts val="800"/>
                </a:spcAft>
              </a:pPr>
              <a:t>5</a:t>
            </a:fld>
            <a:endParaRPr lang="en"/>
          </a:p>
        </p:txBody>
      </p:sp>
      <p:grpSp>
        <p:nvGrpSpPr>
          <p:cNvPr id="7" name="Group 6">
            <a:extLst>
              <a:ext uri="{FF2B5EF4-FFF2-40B4-BE49-F238E27FC236}">
                <a16:creationId xmlns:a16="http://schemas.microsoft.com/office/drawing/2014/main" id="{6A096B95-E4B8-06C8-6F38-0D9BEB0B70FE}"/>
              </a:ext>
            </a:extLst>
          </p:cNvPr>
          <p:cNvGrpSpPr/>
          <p:nvPr/>
        </p:nvGrpSpPr>
        <p:grpSpPr>
          <a:xfrm>
            <a:off x="106414" y="1391314"/>
            <a:ext cx="1604761" cy="4553773"/>
            <a:chOff x="-8651" y="1492240"/>
            <a:chExt cx="1925703" cy="5314020"/>
          </a:xfrm>
        </p:grpSpPr>
        <p:grpSp>
          <p:nvGrpSpPr>
            <p:cNvPr id="8" name="Group 7">
              <a:extLst>
                <a:ext uri="{FF2B5EF4-FFF2-40B4-BE49-F238E27FC236}">
                  <a16:creationId xmlns:a16="http://schemas.microsoft.com/office/drawing/2014/main" id="{156A5B44-42C7-9B0B-D5A5-6A6273242C2D}"/>
                </a:ext>
              </a:extLst>
            </p:cNvPr>
            <p:cNvGrpSpPr/>
            <p:nvPr/>
          </p:nvGrpSpPr>
          <p:grpSpPr>
            <a:xfrm>
              <a:off x="-8651" y="1492240"/>
              <a:ext cx="1925703" cy="3280771"/>
              <a:chOff x="1057321" y="1635428"/>
              <a:chExt cx="2069432" cy="3280771"/>
            </a:xfrm>
          </p:grpSpPr>
          <p:pic>
            <p:nvPicPr>
              <p:cNvPr id="11" name="Picture 2" descr="Oak splendour beetle, also known as the oak buprestid beetle (Agrilus) in its natural environment. A comon beetle. Ash Stock Photo">
                <a:extLst>
                  <a:ext uri="{FF2B5EF4-FFF2-40B4-BE49-F238E27FC236}">
                    <a16:creationId xmlns:a16="http://schemas.microsoft.com/office/drawing/2014/main" id="{45B0BA33-FF52-C143-F39B-FDE467CEEE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451651" y="2241098"/>
                <a:ext cx="3280771" cy="20694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DA0ACFC-E4DD-E64D-242C-6916D75FFBC9}"/>
                  </a:ext>
                </a:extLst>
              </p:cNvPr>
              <p:cNvSpPr txBox="1"/>
              <p:nvPr/>
            </p:nvSpPr>
            <p:spPr>
              <a:xfrm rot="16200000">
                <a:off x="2179612" y="4061845"/>
                <a:ext cx="1197573" cy="436585"/>
              </a:xfrm>
              <a:prstGeom prst="rect">
                <a:avLst/>
              </a:prstGeom>
              <a:noFill/>
            </p:spPr>
            <p:txBody>
              <a:bodyPr wrap="none" rtlCol="0">
                <a:spAutoFit/>
              </a:bodyPr>
              <a:lstStyle/>
              <a:p>
                <a:r>
                  <a:rPr lang="en-CA" sz="1600" dirty="0"/>
                  <a:t>T. Klejdysz</a:t>
                </a:r>
              </a:p>
            </p:txBody>
          </p:sp>
        </p:grpSp>
        <p:pic>
          <p:nvPicPr>
            <p:cNvPr id="9" name="Picture 8">
              <a:extLst>
                <a:ext uri="{FF2B5EF4-FFF2-40B4-BE49-F238E27FC236}">
                  <a16:creationId xmlns:a16="http://schemas.microsoft.com/office/drawing/2014/main" id="{BB9D94BB-1E31-A60B-BC4B-C2032E7536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2" y="4647031"/>
              <a:ext cx="1918073" cy="798425"/>
            </a:xfrm>
            <a:prstGeom prst="rect">
              <a:avLst/>
            </a:prstGeom>
          </p:spPr>
        </p:pic>
        <p:pic>
          <p:nvPicPr>
            <p:cNvPr id="10" name="Picture 9">
              <a:extLst>
                <a:ext uri="{FF2B5EF4-FFF2-40B4-BE49-F238E27FC236}">
                  <a16:creationId xmlns:a16="http://schemas.microsoft.com/office/drawing/2014/main" id="{2DDFD9C8-4991-9F14-6A66-2C93FDCDF07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48" y="5444187"/>
              <a:ext cx="1918074" cy="1362073"/>
            </a:xfrm>
            <a:prstGeom prst="rect">
              <a:avLst/>
            </a:prstGeom>
          </p:spPr>
        </p:pic>
      </p:grpSp>
    </p:spTree>
    <p:extLst>
      <p:ext uri="{BB962C8B-B14F-4D97-AF65-F5344CB8AC3E}">
        <p14:creationId xmlns:p14="http://schemas.microsoft.com/office/powerpoint/2010/main" val="2940553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1E48-00A6-8182-6B4D-0EEE258EA174}"/>
            </a:ext>
          </a:extLst>
        </p:cNvPr>
        <p:cNvGrpSpPr/>
        <p:nvPr/>
      </p:nvGrpSpPr>
      <p:grpSpPr>
        <a:xfrm>
          <a:off x="0" y="0"/>
          <a:ext cx="0" cy="0"/>
          <a:chOff x="0" y="0"/>
          <a:chExt cx="0" cy="0"/>
        </a:xfrm>
      </p:grpSpPr>
      <p:pic>
        <p:nvPicPr>
          <p:cNvPr id="6" name="Picture 5" descr="A table with numbers and text&#10;&#10;AI-generated content may be incorrect.">
            <a:extLst>
              <a:ext uri="{FF2B5EF4-FFF2-40B4-BE49-F238E27FC236}">
                <a16:creationId xmlns:a16="http://schemas.microsoft.com/office/drawing/2014/main" id="{08AB9FA9-60CA-1129-6628-CDA6289B133D}"/>
              </a:ext>
            </a:extLst>
          </p:cNvPr>
          <p:cNvPicPr>
            <a:picLocks noChangeAspect="1"/>
          </p:cNvPicPr>
          <p:nvPr/>
        </p:nvPicPr>
        <p:blipFill>
          <a:blip r:embed="rId3"/>
          <a:stretch>
            <a:fillRect/>
          </a:stretch>
        </p:blipFill>
        <p:spPr>
          <a:xfrm>
            <a:off x="1768551" y="0"/>
            <a:ext cx="10424808" cy="6858000"/>
          </a:xfrm>
          <a:prstGeom prst="rect">
            <a:avLst/>
          </a:prstGeom>
          <a:noFill/>
        </p:spPr>
      </p:pic>
      <p:sp>
        <p:nvSpPr>
          <p:cNvPr id="4" name="Slide Number Placeholder 3">
            <a:extLst>
              <a:ext uri="{FF2B5EF4-FFF2-40B4-BE49-F238E27FC236}">
                <a16:creationId xmlns:a16="http://schemas.microsoft.com/office/drawing/2014/main" id="{5FC41B6A-C4CD-2524-D53C-189E47A0E409}"/>
              </a:ext>
            </a:extLst>
          </p:cNvPr>
          <p:cNvSpPr>
            <a:spLocks noGrp="1"/>
          </p:cNvSpPr>
          <p:nvPr>
            <p:ph type="sldNum" idx="10"/>
          </p:nvPr>
        </p:nvSpPr>
        <p:spPr>
          <a:xfrm>
            <a:off x="11296611" y="6217623"/>
            <a:ext cx="731600" cy="524800"/>
          </a:xfrm>
        </p:spPr>
        <p:txBody>
          <a:bodyPr wrap="square" anchor="ctr">
            <a:normAutofit/>
          </a:bodyPr>
          <a:lstStyle/>
          <a:p>
            <a:pPr>
              <a:lnSpc>
                <a:spcPct val="90000"/>
              </a:lnSpc>
              <a:spcAft>
                <a:spcPts val="800"/>
              </a:spcAft>
            </a:pPr>
            <a:fld id="{00000000-1234-1234-1234-123412341234}" type="slidenum">
              <a:rPr lang="en"/>
              <a:pPr>
                <a:lnSpc>
                  <a:spcPct val="90000"/>
                </a:lnSpc>
                <a:spcAft>
                  <a:spcPts val="800"/>
                </a:spcAft>
              </a:pPr>
              <a:t>6</a:t>
            </a:fld>
            <a:endParaRPr lang="en"/>
          </a:p>
        </p:txBody>
      </p:sp>
      <p:grpSp>
        <p:nvGrpSpPr>
          <p:cNvPr id="7" name="Group 6">
            <a:extLst>
              <a:ext uri="{FF2B5EF4-FFF2-40B4-BE49-F238E27FC236}">
                <a16:creationId xmlns:a16="http://schemas.microsoft.com/office/drawing/2014/main" id="{2FB366F2-C6E1-1471-7701-1AD3EB2D3027}"/>
              </a:ext>
            </a:extLst>
          </p:cNvPr>
          <p:cNvGrpSpPr/>
          <p:nvPr/>
        </p:nvGrpSpPr>
        <p:grpSpPr>
          <a:xfrm>
            <a:off x="106414" y="1391314"/>
            <a:ext cx="1604761" cy="4553773"/>
            <a:chOff x="-8651" y="1492240"/>
            <a:chExt cx="1925703" cy="5314020"/>
          </a:xfrm>
        </p:grpSpPr>
        <p:grpSp>
          <p:nvGrpSpPr>
            <p:cNvPr id="8" name="Group 7">
              <a:extLst>
                <a:ext uri="{FF2B5EF4-FFF2-40B4-BE49-F238E27FC236}">
                  <a16:creationId xmlns:a16="http://schemas.microsoft.com/office/drawing/2014/main" id="{0A4614ED-E78E-D1BE-B5F1-1346B0D7C2E7}"/>
                </a:ext>
              </a:extLst>
            </p:cNvPr>
            <p:cNvGrpSpPr/>
            <p:nvPr/>
          </p:nvGrpSpPr>
          <p:grpSpPr>
            <a:xfrm>
              <a:off x="-8651" y="1492240"/>
              <a:ext cx="1925703" cy="3280771"/>
              <a:chOff x="1057321" y="1635428"/>
              <a:chExt cx="2069432" cy="3280771"/>
            </a:xfrm>
          </p:grpSpPr>
          <p:pic>
            <p:nvPicPr>
              <p:cNvPr id="11" name="Picture 2" descr="Oak splendour beetle, also known as the oak buprestid beetle (Agrilus) in its natural environment. A comon beetle. Ash Stock Photo">
                <a:extLst>
                  <a:ext uri="{FF2B5EF4-FFF2-40B4-BE49-F238E27FC236}">
                    <a16:creationId xmlns:a16="http://schemas.microsoft.com/office/drawing/2014/main" id="{9A4256B0-574D-573B-B0D2-9E7C5FF730B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451651" y="2241098"/>
                <a:ext cx="3280771" cy="20694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F8070-4839-BF18-B235-C7E1FF25763D}"/>
                  </a:ext>
                </a:extLst>
              </p:cNvPr>
              <p:cNvSpPr txBox="1"/>
              <p:nvPr/>
            </p:nvSpPr>
            <p:spPr>
              <a:xfrm rot="16200000">
                <a:off x="2179612" y="4061845"/>
                <a:ext cx="1197573" cy="436585"/>
              </a:xfrm>
              <a:prstGeom prst="rect">
                <a:avLst/>
              </a:prstGeom>
              <a:noFill/>
            </p:spPr>
            <p:txBody>
              <a:bodyPr wrap="none" rtlCol="0">
                <a:spAutoFit/>
              </a:bodyPr>
              <a:lstStyle/>
              <a:p>
                <a:r>
                  <a:rPr lang="en-CA" sz="1600" dirty="0"/>
                  <a:t>T. Klejdysz</a:t>
                </a:r>
              </a:p>
            </p:txBody>
          </p:sp>
        </p:grpSp>
        <p:pic>
          <p:nvPicPr>
            <p:cNvPr id="9" name="Picture 8">
              <a:extLst>
                <a:ext uri="{FF2B5EF4-FFF2-40B4-BE49-F238E27FC236}">
                  <a16:creationId xmlns:a16="http://schemas.microsoft.com/office/drawing/2014/main" id="{A74582DE-981E-4596-3D99-C7377305B4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2" y="4647031"/>
              <a:ext cx="1918073" cy="798425"/>
            </a:xfrm>
            <a:prstGeom prst="rect">
              <a:avLst/>
            </a:prstGeom>
          </p:spPr>
        </p:pic>
        <p:pic>
          <p:nvPicPr>
            <p:cNvPr id="10" name="Picture 9">
              <a:extLst>
                <a:ext uri="{FF2B5EF4-FFF2-40B4-BE49-F238E27FC236}">
                  <a16:creationId xmlns:a16="http://schemas.microsoft.com/office/drawing/2014/main" id="{892703D9-913B-14D3-1DB9-C26E51313A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48" y="5444187"/>
              <a:ext cx="1918074" cy="1362073"/>
            </a:xfrm>
            <a:prstGeom prst="rect">
              <a:avLst/>
            </a:prstGeom>
          </p:spPr>
        </p:pic>
      </p:grpSp>
    </p:spTree>
    <p:extLst>
      <p:ext uri="{BB962C8B-B14F-4D97-AF65-F5344CB8AC3E}">
        <p14:creationId xmlns:p14="http://schemas.microsoft.com/office/powerpoint/2010/main" val="408835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odeling of the dose-response of small wood samples infested with Bursaphelenchus xylophilus and treated with microwave irradiation at 14 different temperatures with a one-min hold time. Each wood sample represented one observation. Each data point represents the percentage mortality at that temperature. The distribution was determined by best fit of the data. Probit model Chi-square Goodness of Fit test = 1.15, df = 12, heterogeneity (h) = 0.096 (h &lt; 1 represents a good fit of the data). Â ">
            <a:extLst>
              <a:ext uri="{FF2B5EF4-FFF2-40B4-BE49-F238E27FC236}">
                <a16:creationId xmlns:a16="http://schemas.microsoft.com/office/drawing/2014/main" id="{3BDF87AF-46C9-1C10-8CDF-C18957CFC73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344699" y="1653619"/>
            <a:ext cx="3680388" cy="3097088"/>
          </a:xfrm>
          <a:prstGeom prst="rect">
            <a:avLst/>
          </a:prstGeom>
          <a:noFill/>
          <a:ln w="9525">
            <a:noFill/>
            <a:miter lim="800000"/>
            <a:headEnd/>
            <a:tailEnd/>
          </a:ln>
        </p:spPr>
      </p:pic>
      <p:sp>
        <p:nvSpPr>
          <p:cNvPr id="9" name="TextBox 8">
            <a:extLst>
              <a:ext uri="{FF2B5EF4-FFF2-40B4-BE49-F238E27FC236}">
                <a16:creationId xmlns:a16="http://schemas.microsoft.com/office/drawing/2014/main" id="{6A2531F2-3C4F-CD91-6DC4-12D24524172F}"/>
              </a:ext>
            </a:extLst>
          </p:cNvPr>
          <p:cNvSpPr txBox="1"/>
          <p:nvPr/>
        </p:nvSpPr>
        <p:spPr>
          <a:xfrm>
            <a:off x="664107" y="1608895"/>
            <a:ext cx="8420198" cy="3370153"/>
          </a:xfrm>
          <a:prstGeom prst="rect">
            <a:avLst/>
          </a:prstGeom>
          <a:noFill/>
          <a:ln>
            <a:noFill/>
          </a:ln>
        </p:spPr>
        <p:txBody>
          <a:bodyPr wrap="square">
            <a:spAutoFit/>
          </a:bodyPr>
          <a:lstStyle/>
          <a:p>
            <a:pPr marL="342900" indent="-342900">
              <a:spcAft>
                <a:spcPts val="1200"/>
              </a:spcAft>
              <a:buClr>
                <a:srgbClr val="7D9A58"/>
              </a:buClr>
              <a:buFont typeface="Arial" panose="020B0604020202020204" pitchFamily="34" charset="0"/>
              <a:buChar char="•"/>
            </a:pPr>
            <a:r>
              <a:rPr lang="en-US" sz="2400" dirty="0">
                <a:solidFill>
                  <a:schemeClr val="tx1">
                    <a:lumMod val="85000"/>
                    <a:lumOff val="15000"/>
                  </a:schemeClr>
                </a:solidFill>
              </a:rPr>
              <a:t>Recommendation to use controlled </a:t>
            </a:r>
            <a:r>
              <a:rPr lang="en-US" sz="2400" i="1" dirty="0">
                <a:solidFill>
                  <a:schemeClr val="tx1">
                    <a:lumMod val="85000"/>
                    <a:lumOff val="15000"/>
                  </a:schemeClr>
                </a:solidFill>
              </a:rPr>
              <a:t>in vitro </a:t>
            </a:r>
            <a:r>
              <a:rPr lang="en-US" sz="2400" dirty="0">
                <a:solidFill>
                  <a:schemeClr val="tx1">
                    <a:lumMod val="85000"/>
                    <a:lumOff val="15000"/>
                  </a:schemeClr>
                </a:solidFill>
              </a:rPr>
              <a:t>experiment:</a:t>
            </a:r>
          </a:p>
          <a:p>
            <a:pPr marL="1371600" lvl="2" indent="-457200">
              <a:spcAft>
                <a:spcPts val="600"/>
              </a:spcAft>
              <a:buClr>
                <a:srgbClr val="7D9A58"/>
              </a:buClr>
              <a:buFont typeface="Arial" panose="020B0604020202020204" pitchFamily="34" charset="0"/>
              <a:buChar char="•"/>
            </a:pPr>
            <a:r>
              <a:rPr lang="en-US" sz="2400" dirty="0">
                <a:solidFill>
                  <a:schemeClr val="tx1">
                    <a:lumMod val="85000"/>
                    <a:lumOff val="15000"/>
                  </a:schemeClr>
                </a:solidFill>
              </a:rPr>
              <a:t>Target minimum lethal dose  </a:t>
            </a:r>
          </a:p>
          <a:p>
            <a:pPr marL="1371600" lvl="2" indent="-457200">
              <a:spcAft>
                <a:spcPts val="600"/>
              </a:spcAft>
              <a:buClr>
                <a:srgbClr val="7D9A58"/>
              </a:buClr>
              <a:buFont typeface="Arial" panose="020B0604020202020204" pitchFamily="34" charset="0"/>
              <a:buChar char="•"/>
            </a:pPr>
            <a:r>
              <a:rPr lang="en-US" sz="2400" dirty="0">
                <a:solidFill>
                  <a:schemeClr val="tx1">
                    <a:lumMod val="85000"/>
                    <a:lumOff val="15000"/>
                  </a:schemeClr>
                </a:solidFill>
              </a:rPr>
              <a:t>Test wide range of pests from different climates</a:t>
            </a:r>
          </a:p>
          <a:p>
            <a:pPr marL="1371600" lvl="2" indent="-457200">
              <a:spcAft>
                <a:spcPts val="600"/>
              </a:spcAft>
              <a:buClr>
                <a:srgbClr val="7D9A58"/>
              </a:buClr>
              <a:buFont typeface="Arial" panose="020B0604020202020204" pitchFamily="34" charset="0"/>
              <a:buChar char="•"/>
            </a:pPr>
            <a:r>
              <a:rPr lang="en-US" sz="2400" dirty="0">
                <a:solidFill>
                  <a:schemeClr val="tx1">
                    <a:lumMod val="85000"/>
                    <a:lumOff val="15000"/>
                  </a:schemeClr>
                </a:solidFill>
              </a:rPr>
              <a:t>Provide confidence in heat treatment </a:t>
            </a:r>
            <a:r>
              <a:rPr lang="en-CA" sz="2400" dirty="0">
                <a:solidFill>
                  <a:schemeClr val="tx1">
                    <a:lumMod val="85000"/>
                    <a:lumOff val="15000"/>
                  </a:schemeClr>
                </a:solidFill>
              </a:rPr>
              <a:t> </a:t>
            </a:r>
            <a:endParaRPr lang="en-US" sz="2400" dirty="0">
              <a:solidFill>
                <a:schemeClr val="tx1">
                  <a:lumMod val="85000"/>
                  <a:lumOff val="15000"/>
                </a:schemeClr>
              </a:solidFill>
            </a:endParaRPr>
          </a:p>
          <a:p>
            <a:pPr marL="342900" indent="-342900">
              <a:spcAft>
                <a:spcPts val="1200"/>
              </a:spcAft>
              <a:buClr>
                <a:srgbClr val="7D9A58"/>
              </a:buClr>
              <a:buFont typeface="Arial" panose="020B0604020202020204" pitchFamily="34" charset="0"/>
              <a:buChar char="•"/>
            </a:pPr>
            <a:r>
              <a:rPr lang="en-US" sz="2400" dirty="0">
                <a:solidFill>
                  <a:schemeClr val="tx1">
                    <a:lumMod val="85000"/>
                    <a:lumOff val="15000"/>
                  </a:schemeClr>
                </a:solidFill>
              </a:rPr>
              <a:t>Dose delivery considerations – kiln schedules</a:t>
            </a:r>
          </a:p>
          <a:p>
            <a:pPr lvl="1">
              <a:spcAft>
                <a:spcPts val="1200"/>
              </a:spcAft>
              <a:buClr>
                <a:srgbClr val="7D9A58"/>
              </a:buClr>
            </a:pPr>
            <a:endParaRPr lang="en-US" sz="2400" dirty="0">
              <a:solidFill>
                <a:schemeClr val="tx1">
                  <a:lumMod val="85000"/>
                  <a:lumOff val="15000"/>
                </a:schemeClr>
              </a:solidFill>
            </a:endParaRPr>
          </a:p>
          <a:p>
            <a:pPr marL="800100" lvl="1" indent="-342900">
              <a:spcAft>
                <a:spcPts val="1200"/>
              </a:spcAft>
              <a:buClr>
                <a:srgbClr val="7D9A58"/>
              </a:buClr>
              <a:buFont typeface="Arial" panose="020B0604020202020204" pitchFamily="34" charset="0"/>
              <a:buChar char="•"/>
            </a:pPr>
            <a:endParaRPr lang="en-US" sz="2400" dirty="0">
              <a:solidFill>
                <a:schemeClr val="tx1">
                  <a:lumMod val="85000"/>
                  <a:lumOff val="15000"/>
                </a:schemeClr>
              </a:solidFill>
            </a:endParaRPr>
          </a:p>
        </p:txBody>
      </p:sp>
      <p:sp>
        <p:nvSpPr>
          <p:cNvPr id="3" name="Rectangle 2">
            <a:extLst>
              <a:ext uri="{FF2B5EF4-FFF2-40B4-BE49-F238E27FC236}">
                <a16:creationId xmlns:a16="http://schemas.microsoft.com/office/drawing/2014/main" id="{45840026-2818-2A1D-4B86-B1366AC2B842}"/>
              </a:ext>
            </a:extLst>
          </p:cNvPr>
          <p:cNvSpPr/>
          <p:nvPr/>
        </p:nvSpPr>
        <p:spPr>
          <a:xfrm>
            <a:off x="10025743" y="10886"/>
            <a:ext cx="2166257" cy="196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091ED657-7D16-A487-DFD1-080C27FC4F56}"/>
              </a:ext>
            </a:extLst>
          </p:cNvPr>
          <p:cNvSpPr>
            <a:spLocks noGrp="1"/>
          </p:cNvSpPr>
          <p:nvPr>
            <p:ph type="title"/>
          </p:nvPr>
        </p:nvSpPr>
        <p:spPr>
          <a:xfrm>
            <a:off x="362063" y="787231"/>
            <a:ext cx="5264849" cy="1323358"/>
          </a:xfrm>
          <a:noFill/>
        </p:spPr>
        <p:txBody>
          <a:bodyPr>
            <a:normAutofit/>
          </a:bodyPr>
          <a:lstStyle/>
          <a:p>
            <a:r>
              <a:rPr lang="en-CA" sz="2800" b="1" dirty="0">
                <a:solidFill>
                  <a:schemeClr val="accent6">
                    <a:lumMod val="75000"/>
                  </a:schemeClr>
                </a:solidFill>
              </a:rPr>
              <a:t>Advancement</a:t>
            </a:r>
            <a:br>
              <a:rPr lang="en-CA" sz="3600" b="1" dirty="0">
                <a:solidFill>
                  <a:schemeClr val="accent6">
                    <a:lumMod val="75000"/>
                  </a:schemeClr>
                </a:solidFill>
              </a:rPr>
            </a:br>
            <a:r>
              <a:rPr lang="en-CA" sz="2600" dirty="0">
                <a:solidFill>
                  <a:schemeClr val="accent6">
                    <a:lumMod val="75000"/>
                  </a:schemeClr>
                </a:solidFill>
              </a:rPr>
              <a:t> </a:t>
            </a:r>
          </a:p>
        </p:txBody>
      </p:sp>
      <p:pic>
        <p:nvPicPr>
          <p:cNvPr id="14" name="Picture 13"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D6455B62-1AC1-2279-07E1-7065ED4305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274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B96D5ED9-702D-2E61-C09E-DBCA992B50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0801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AE7AEE69-639B-810B-F10B-49F5F727F3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01CAB2C4-A643-2EF2-EBB5-87A163BE6DB1}"/>
              </a:ext>
            </a:extLst>
          </p:cNvPr>
          <p:cNvGrpSpPr/>
          <p:nvPr/>
        </p:nvGrpSpPr>
        <p:grpSpPr>
          <a:xfrm>
            <a:off x="0" y="5243860"/>
            <a:ext cx="12191999" cy="1622503"/>
            <a:chOff x="-723455" y="5271910"/>
            <a:chExt cx="12191999" cy="1622503"/>
          </a:xfrm>
        </p:grpSpPr>
        <p:pic>
          <p:nvPicPr>
            <p:cNvPr id="29" name="Picture 28">
              <a:extLst>
                <a:ext uri="{FF2B5EF4-FFF2-40B4-BE49-F238E27FC236}">
                  <a16:creationId xmlns:a16="http://schemas.microsoft.com/office/drawing/2014/main" id="{D6017349-FA95-C76F-2024-CF337DD2E4C5}"/>
                </a:ext>
              </a:extLst>
            </p:cNvPr>
            <p:cNvPicPr>
              <a:picLocks noChangeAspect="1"/>
            </p:cNvPicPr>
            <p:nvPr/>
          </p:nvPicPr>
          <p:blipFill>
            <a:blip r:embed="rId5"/>
            <a:stretch>
              <a:fillRect/>
            </a:stretch>
          </p:blipFill>
          <p:spPr>
            <a:xfrm rot="16200000">
              <a:off x="5011902" y="3051270"/>
              <a:ext cx="1620678" cy="6061957"/>
            </a:xfrm>
            <a:prstGeom prst="rect">
              <a:avLst/>
            </a:prstGeom>
          </p:spPr>
        </p:pic>
        <p:pic>
          <p:nvPicPr>
            <p:cNvPr id="27" name="image21.jpg">
              <a:extLst>
                <a:ext uri="{FF2B5EF4-FFF2-40B4-BE49-F238E27FC236}">
                  <a16:creationId xmlns:a16="http://schemas.microsoft.com/office/drawing/2014/main" id="{2C5C6B86-E2E7-424C-07BF-2D520D524A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a:off x="10505" y="4544175"/>
              <a:ext cx="1616278" cy="308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0B914953-F603-0EA4-6107-E8252B9CB0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849" t="23670" r="3621"/>
            <a:stretch/>
          </p:blipFill>
          <p:spPr bwMode="auto">
            <a:xfrm>
              <a:off x="9248567" y="5305726"/>
              <a:ext cx="2219977" cy="158010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20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p:cTn id="7"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5E9872-ECF0-D2E3-1915-8C6339214F7C}"/>
              </a:ext>
            </a:extLst>
          </p:cNvPr>
          <p:cNvSpPr txBox="1">
            <a:spLocks/>
          </p:cNvSpPr>
          <p:nvPr/>
        </p:nvSpPr>
        <p:spPr>
          <a:xfrm>
            <a:off x="362063" y="787231"/>
            <a:ext cx="8553337" cy="132335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solidFill>
                  <a:schemeClr val="accent6">
                    <a:lumMod val="75000"/>
                  </a:schemeClr>
                </a:solidFill>
              </a:rPr>
              <a:t>Heat treatment water bath </a:t>
            </a:r>
          </a:p>
          <a:p>
            <a:r>
              <a:rPr lang="en-CA" sz="2800" b="1" dirty="0">
                <a:solidFill>
                  <a:schemeClr val="accent6">
                    <a:lumMod val="75000"/>
                  </a:schemeClr>
                </a:solidFill>
              </a:rPr>
              <a:t> </a:t>
            </a:r>
            <a:r>
              <a:rPr lang="en-CA" sz="2800" b="1" i="1" dirty="0">
                <a:solidFill>
                  <a:schemeClr val="accent6">
                    <a:lumMod val="75000"/>
                  </a:schemeClr>
                </a:solidFill>
              </a:rPr>
              <a:t>in vitro </a:t>
            </a:r>
            <a:r>
              <a:rPr lang="en-CA" sz="2800" b="1" dirty="0">
                <a:solidFill>
                  <a:schemeClr val="accent6">
                    <a:lumMod val="75000"/>
                  </a:schemeClr>
                </a:solidFill>
              </a:rPr>
              <a:t>and </a:t>
            </a:r>
            <a:r>
              <a:rPr lang="en-CA" sz="2800" b="1" i="1" dirty="0">
                <a:solidFill>
                  <a:schemeClr val="accent6">
                    <a:lumMod val="75000"/>
                  </a:schemeClr>
                </a:solidFill>
              </a:rPr>
              <a:t>in wood </a:t>
            </a:r>
            <a:r>
              <a:rPr lang="en-CA" sz="2800" b="1" dirty="0">
                <a:solidFill>
                  <a:schemeClr val="accent6">
                    <a:lumMod val="75000"/>
                  </a:schemeClr>
                </a:solidFill>
              </a:rPr>
              <a:t>testing</a:t>
            </a:r>
            <a:br>
              <a:rPr lang="en-CA" sz="3600" b="1" dirty="0">
                <a:solidFill>
                  <a:schemeClr val="accent6">
                    <a:lumMod val="75000"/>
                  </a:schemeClr>
                </a:solidFill>
              </a:rPr>
            </a:br>
            <a:r>
              <a:rPr lang="en-CA" sz="2600" dirty="0">
                <a:solidFill>
                  <a:schemeClr val="accent6">
                    <a:lumMod val="75000"/>
                  </a:schemeClr>
                </a:solidFill>
              </a:rPr>
              <a:t> </a:t>
            </a:r>
          </a:p>
        </p:txBody>
      </p:sp>
      <p:sp>
        <p:nvSpPr>
          <p:cNvPr id="7" name="Content Placeholder 2">
            <a:extLst>
              <a:ext uri="{FF2B5EF4-FFF2-40B4-BE49-F238E27FC236}">
                <a16:creationId xmlns:a16="http://schemas.microsoft.com/office/drawing/2014/main" id="{5B7406EB-6354-FA60-744E-37DE5A2C24AB}"/>
              </a:ext>
            </a:extLst>
          </p:cNvPr>
          <p:cNvSpPr>
            <a:spLocks noGrp="1"/>
          </p:cNvSpPr>
          <p:nvPr>
            <p:ph idx="1"/>
          </p:nvPr>
        </p:nvSpPr>
        <p:spPr>
          <a:xfrm>
            <a:off x="659899" y="2078436"/>
            <a:ext cx="5321297" cy="3445046"/>
          </a:xfrm>
          <a:noFill/>
          <a:ln>
            <a:noFill/>
          </a:ln>
        </p:spPr>
        <p:txBody>
          <a:bodyPr wrap="square">
            <a:spAutoFit/>
          </a:bodyPr>
          <a:lstStyle/>
          <a:p>
            <a:pPr marL="342900" indent="-342900" defTabSz="457200">
              <a:spcAft>
                <a:spcPts val="600"/>
              </a:spcAft>
              <a:buClr>
                <a:srgbClr val="7D9A58"/>
              </a:buClr>
            </a:pPr>
            <a:r>
              <a:rPr lang="en-CA" sz="2400" dirty="0">
                <a:solidFill>
                  <a:schemeClr val="tx1">
                    <a:lumMod val="85000"/>
                    <a:lumOff val="15000"/>
                  </a:schemeClr>
                </a:solidFill>
              </a:rPr>
              <a:t>Highly controlled heat application</a:t>
            </a:r>
          </a:p>
          <a:p>
            <a:pPr marL="342900" indent="-342900" defTabSz="457200">
              <a:spcAft>
                <a:spcPts val="600"/>
              </a:spcAft>
              <a:buClr>
                <a:srgbClr val="7D9A58"/>
              </a:buClr>
            </a:pPr>
            <a:r>
              <a:rPr lang="en-CA" sz="2400" dirty="0">
                <a:solidFill>
                  <a:schemeClr val="tx1">
                    <a:lumMod val="85000"/>
                    <a:lumOff val="15000"/>
                  </a:schemeClr>
                </a:solidFill>
              </a:rPr>
              <a:t>High resolution and accuracy   </a:t>
            </a:r>
          </a:p>
          <a:p>
            <a:pPr marL="342900" indent="-342900" defTabSz="457200">
              <a:spcAft>
                <a:spcPts val="600"/>
              </a:spcAft>
              <a:buClr>
                <a:srgbClr val="7D9A58"/>
              </a:buClr>
            </a:pPr>
            <a:r>
              <a:rPr lang="en-CA" sz="2400" i="1" dirty="0">
                <a:solidFill>
                  <a:schemeClr val="tx1">
                    <a:lumMod val="85000"/>
                    <a:lumOff val="15000"/>
                  </a:schemeClr>
                </a:solidFill>
              </a:rPr>
              <a:t>In vitro </a:t>
            </a:r>
            <a:r>
              <a:rPr lang="en-CA" sz="2400" dirty="0">
                <a:solidFill>
                  <a:schemeClr val="tx1">
                    <a:lumMod val="85000"/>
                    <a:lumOff val="15000"/>
                  </a:schemeClr>
                </a:solidFill>
              </a:rPr>
              <a:t>and </a:t>
            </a:r>
            <a:r>
              <a:rPr lang="en-CA" sz="2400" i="1" dirty="0">
                <a:solidFill>
                  <a:schemeClr val="tx1">
                    <a:lumMod val="85000"/>
                    <a:lumOff val="15000"/>
                  </a:schemeClr>
                </a:solidFill>
              </a:rPr>
              <a:t>in vivo</a:t>
            </a:r>
            <a:r>
              <a:rPr lang="en-CA" sz="2400" dirty="0">
                <a:solidFill>
                  <a:schemeClr val="tx1">
                    <a:lumMod val="85000"/>
                    <a:lumOff val="15000"/>
                  </a:schemeClr>
                </a:solidFill>
              </a:rPr>
              <a:t> (in wood)</a:t>
            </a:r>
            <a:r>
              <a:rPr lang="en-CA" sz="2400" i="1" dirty="0">
                <a:solidFill>
                  <a:schemeClr val="tx1">
                    <a:lumMod val="85000"/>
                    <a:lumOff val="15000"/>
                  </a:schemeClr>
                </a:solidFill>
              </a:rPr>
              <a:t>  </a:t>
            </a:r>
          </a:p>
          <a:p>
            <a:pPr marL="342900" indent="-342900" defTabSz="457200">
              <a:spcAft>
                <a:spcPts val="600"/>
              </a:spcAft>
              <a:buClr>
                <a:srgbClr val="7D9A58"/>
              </a:buClr>
            </a:pPr>
            <a:r>
              <a:rPr lang="en-CA" sz="2400" dirty="0">
                <a:solidFill>
                  <a:schemeClr val="tx1">
                    <a:lumMod val="85000"/>
                    <a:lumOff val="15000"/>
                  </a:schemeClr>
                </a:solidFill>
              </a:rPr>
              <a:t>Ring study – test organisms in their native range</a:t>
            </a:r>
          </a:p>
          <a:p>
            <a:pPr marL="0" indent="0" defTabSz="457200">
              <a:spcAft>
                <a:spcPts val="600"/>
              </a:spcAft>
              <a:buClr>
                <a:srgbClr val="7D9A58"/>
              </a:buClr>
              <a:buNone/>
            </a:pPr>
            <a:r>
              <a:rPr lang="en-US" sz="2400" dirty="0">
                <a:solidFill>
                  <a:schemeClr val="tx1">
                    <a:lumMod val="85000"/>
                    <a:lumOff val="15000"/>
                  </a:schemeClr>
                </a:solidFill>
              </a:rPr>
              <a:t> </a:t>
            </a:r>
          </a:p>
          <a:p>
            <a:pPr marL="342900" indent="-342900" defTabSz="457200">
              <a:spcAft>
                <a:spcPts val="600"/>
              </a:spcAft>
              <a:buClr>
                <a:srgbClr val="7D9A58"/>
              </a:buClr>
            </a:pPr>
            <a:endParaRPr lang="en-CA" sz="2400" dirty="0">
              <a:solidFill>
                <a:schemeClr val="tx1">
                  <a:lumMod val="85000"/>
                  <a:lumOff val="15000"/>
                </a:schemeClr>
              </a:solidFill>
            </a:endParaRPr>
          </a:p>
        </p:txBody>
      </p:sp>
      <p:grpSp>
        <p:nvGrpSpPr>
          <p:cNvPr id="23" name="Group 22">
            <a:extLst>
              <a:ext uri="{FF2B5EF4-FFF2-40B4-BE49-F238E27FC236}">
                <a16:creationId xmlns:a16="http://schemas.microsoft.com/office/drawing/2014/main" id="{068A0E28-0ACA-0021-335A-03B0CA7A8339}"/>
              </a:ext>
            </a:extLst>
          </p:cNvPr>
          <p:cNvGrpSpPr/>
          <p:nvPr/>
        </p:nvGrpSpPr>
        <p:grpSpPr>
          <a:xfrm>
            <a:off x="4373843" y="910009"/>
            <a:ext cx="2383648" cy="1347887"/>
            <a:chOff x="2150918" y="1513070"/>
            <a:chExt cx="8517082" cy="4591240"/>
          </a:xfrm>
        </p:grpSpPr>
        <p:pic>
          <p:nvPicPr>
            <p:cNvPr id="26" name="Picture 2" descr="Free World Map Black And White Png, Download Free World Map Black And White  Png png images, Free ClipArts on Clipart Library">
              <a:extLst>
                <a:ext uri="{FF2B5EF4-FFF2-40B4-BE49-F238E27FC236}">
                  <a16:creationId xmlns:a16="http://schemas.microsoft.com/office/drawing/2014/main" id="{FF406D54-FD6F-4665-6541-DB64750AE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918" y="1513070"/>
              <a:ext cx="8517082" cy="4591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0A6F109-EAA1-F937-B33A-E6F4A54AB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999" y="2753931"/>
              <a:ext cx="698809" cy="626238"/>
            </a:xfrm>
            <a:prstGeom prst="rect">
              <a:avLst/>
            </a:prstGeom>
          </p:spPr>
        </p:pic>
        <p:pic>
          <p:nvPicPr>
            <p:cNvPr id="29" name="Picture 28">
              <a:extLst>
                <a:ext uri="{FF2B5EF4-FFF2-40B4-BE49-F238E27FC236}">
                  <a16:creationId xmlns:a16="http://schemas.microsoft.com/office/drawing/2014/main" id="{2A9F4E18-8001-6CF8-CB9E-7EC1D46A6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9228" y="4547063"/>
              <a:ext cx="708070" cy="634537"/>
            </a:xfrm>
            <a:prstGeom prst="rect">
              <a:avLst/>
            </a:prstGeom>
          </p:spPr>
        </p:pic>
        <p:pic>
          <p:nvPicPr>
            <p:cNvPr id="30" name="Picture 29">
              <a:extLst>
                <a:ext uri="{FF2B5EF4-FFF2-40B4-BE49-F238E27FC236}">
                  <a16:creationId xmlns:a16="http://schemas.microsoft.com/office/drawing/2014/main" id="{0DFA18AD-ABD6-E25B-C2C2-07C541647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8532" y="2857848"/>
              <a:ext cx="665554" cy="596436"/>
            </a:xfrm>
            <a:prstGeom prst="rect">
              <a:avLst/>
            </a:prstGeom>
          </p:spPr>
        </p:pic>
        <p:pic>
          <p:nvPicPr>
            <p:cNvPr id="31" name="Picture 30">
              <a:extLst>
                <a:ext uri="{FF2B5EF4-FFF2-40B4-BE49-F238E27FC236}">
                  <a16:creationId xmlns:a16="http://schemas.microsoft.com/office/drawing/2014/main" id="{335E5ECD-6606-19C9-18C5-046F448DE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0455" y="2553380"/>
              <a:ext cx="592118" cy="530627"/>
            </a:xfrm>
            <a:prstGeom prst="rect">
              <a:avLst/>
            </a:prstGeom>
          </p:spPr>
        </p:pic>
        <p:pic>
          <p:nvPicPr>
            <p:cNvPr id="32" name="Picture 31">
              <a:extLst>
                <a:ext uri="{FF2B5EF4-FFF2-40B4-BE49-F238E27FC236}">
                  <a16:creationId xmlns:a16="http://schemas.microsoft.com/office/drawing/2014/main" id="{7E0D13AB-6E80-DB7E-7892-9F2F5D8242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3869" y="4242957"/>
              <a:ext cx="708070" cy="634537"/>
            </a:xfrm>
            <a:prstGeom prst="rect">
              <a:avLst/>
            </a:prstGeom>
          </p:spPr>
        </p:pic>
        <p:pic>
          <p:nvPicPr>
            <p:cNvPr id="33" name="Picture 32">
              <a:extLst>
                <a:ext uri="{FF2B5EF4-FFF2-40B4-BE49-F238E27FC236}">
                  <a16:creationId xmlns:a16="http://schemas.microsoft.com/office/drawing/2014/main" id="{0B325345-15FD-437B-8BBB-14346FB428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592" y="4864331"/>
              <a:ext cx="708070" cy="634537"/>
            </a:xfrm>
            <a:prstGeom prst="rect">
              <a:avLst/>
            </a:prstGeom>
          </p:spPr>
        </p:pic>
        <p:pic>
          <p:nvPicPr>
            <p:cNvPr id="34" name="Picture 33">
              <a:extLst>
                <a:ext uri="{FF2B5EF4-FFF2-40B4-BE49-F238E27FC236}">
                  <a16:creationId xmlns:a16="http://schemas.microsoft.com/office/drawing/2014/main" id="{CF0850B4-0CDE-4105-C6E7-0908FC3E1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0871" y="3234345"/>
              <a:ext cx="708070" cy="634537"/>
            </a:xfrm>
            <a:prstGeom prst="rect">
              <a:avLst/>
            </a:prstGeom>
          </p:spPr>
        </p:pic>
        <p:pic>
          <p:nvPicPr>
            <p:cNvPr id="35" name="Picture 34">
              <a:extLst>
                <a:ext uri="{FF2B5EF4-FFF2-40B4-BE49-F238E27FC236}">
                  <a16:creationId xmlns:a16="http://schemas.microsoft.com/office/drawing/2014/main" id="{E5DDF6B8-B7E7-F678-2D21-AAAEA6459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8560" y="3156066"/>
              <a:ext cx="708070" cy="634537"/>
            </a:xfrm>
            <a:prstGeom prst="rect">
              <a:avLst/>
            </a:prstGeom>
          </p:spPr>
        </p:pic>
        <p:sp>
          <p:nvSpPr>
            <p:cNvPr id="36" name="Oval 35">
              <a:extLst>
                <a:ext uri="{FF2B5EF4-FFF2-40B4-BE49-F238E27FC236}">
                  <a16:creationId xmlns:a16="http://schemas.microsoft.com/office/drawing/2014/main" id="{9AA56958-3159-7F30-1FE1-239F1A01AFC6}"/>
                </a:ext>
              </a:extLst>
            </p:cNvPr>
            <p:cNvSpPr/>
            <p:nvPr/>
          </p:nvSpPr>
          <p:spPr>
            <a:xfrm rot="21184210">
              <a:off x="3013321" y="2740104"/>
              <a:ext cx="6855295" cy="2422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F79D21D0-C45A-33E5-8511-5C05BA9AF069}"/>
              </a:ext>
            </a:extLst>
          </p:cNvPr>
          <p:cNvGrpSpPr/>
          <p:nvPr/>
        </p:nvGrpSpPr>
        <p:grpSpPr>
          <a:xfrm>
            <a:off x="0" y="1"/>
            <a:ext cx="12192000" cy="6857474"/>
            <a:chOff x="0" y="1"/>
            <a:chExt cx="12192000" cy="6857474"/>
          </a:xfrm>
        </p:grpSpPr>
        <p:pic>
          <p:nvPicPr>
            <p:cNvPr id="8" name="Picture 7"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B2EA6AB6-3E7C-FF3A-DCAB-4E2C1E41AB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79274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4688D629-DCC6-B626-F7F9-35332D8712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080155"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412658E6-5959-380C-A1E0-61EB2DE789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0" y="1"/>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16BDF0CF-0AF9-5128-690E-CA9D921699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85"/>
            <a:stretch/>
          </p:blipFill>
          <p:spPr bwMode="auto">
            <a:xfrm>
              <a:off x="6866790" y="690330"/>
              <a:ext cx="1548245" cy="3213455"/>
            </a:xfrm>
            <a:prstGeom prst="rect">
              <a:avLst/>
            </a:prstGeom>
            <a:noFill/>
            <a:ln w="9525">
              <a:noFill/>
              <a:miter lim="800000"/>
              <a:headEnd/>
              <a:tailEnd/>
            </a:ln>
          </p:spPr>
        </p:pic>
        <p:pic>
          <p:nvPicPr>
            <p:cNvPr id="17" name="Picture 16">
              <a:extLst>
                <a:ext uri="{FF2B5EF4-FFF2-40B4-BE49-F238E27FC236}">
                  <a16:creationId xmlns:a16="http://schemas.microsoft.com/office/drawing/2014/main" id="{CE8ECDF3-EE2C-C968-8C25-DF0F7062AC2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5400000">
              <a:off x="8708619" y="380318"/>
              <a:ext cx="3129408" cy="3837354"/>
            </a:xfrm>
            <a:prstGeom prst="rect">
              <a:avLst/>
            </a:prstGeom>
          </p:spPr>
        </p:pic>
        <p:pic>
          <p:nvPicPr>
            <p:cNvPr id="16" name="Content Placeholder 3">
              <a:extLst>
                <a:ext uri="{FF2B5EF4-FFF2-40B4-BE49-F238E27FC236}">
                  <a16:creationId xmlns:a16="http://schemas.microsoft.com/office/drawing/2014/main" id="{4A4E93E8-DE61-E976-1456-865FC722BB1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65938" y="3863699"/>
              <a:ext cx="5321297" cy="2993776"/>
            </a:xfrm>
            <a:prstGeom prst="rect">
              <a:avLst/>
            </a:prstGeom>
          </p:spPr>
        </p:pic>
      </p:grpSp>
      <p:pic>
        <p:nvPicPr>
          <p:cNvPr id="19" name="Picture 18"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11FE1933-354C-AD92-2F6C-E6BF6FEB3A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0" y="6123709"/>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CCC3DFE-B980-FC3E-E753-C27014BD9EA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904360" y="4609313"/>
            <a:ext cx="3964385" cy="227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5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87616" y="0"/>
            <a:ext cx="908038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9"/>
          <p:cNvSpPr txBox="1">
            <a:spLocks/>
          </p:cNvSpPr>
          <p:nvPr/>
        </p:nvSpPr>
        <p:spPr bwMode="auto">
          <a:xfrm>
            <a:off x="239092" y="699935"/>
            <a:ext cx="11946670" cy="1502023"/>
          </a:xfrm>
          <a:prstGeom prst="rect">
            <a:avLst/>
          </a:prstGeom>
          <a:solidFill>
            <a:schemeClr val="bg1"/>
          </a:solidFill>
          <a:ln>
            <a:noFill/>
          </a:ln>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Testing the heat treatment dose for wood product pests in North America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Water bath ring study</a:t>
            </a:r>
            <a:r>
              <a:rPr kumimoji="0" lang="en-US"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Expert group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G</a:t>
            </a:r>
            <a:r>
              <a:rPr kumimoji="0" lang="es-ES"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rupo de expertos</a:t>
            </a:r>
            <a:endParaRPr kumimoji="0" lang="en-US" sz="2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endParaRPr>
          </a:p>
        </p:txBody>
      </p:sp>
      <p:pic>
        <p:nvPicPr>
          <p:cNvPr id="38" name="Picture 37"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8E821FD1-4EE5-CD79-413B-A676BACB96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455" y="6168802"/>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9839CB7A-CA9F-94AD-25D2-4D74F1086C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080155" y="6168802"/>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D39707BB-E4B3-8DD0-1A31-4BD81137FD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6168802"/>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47137C1F-C1CA-B2F5-DF18-F336F3F3C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455" y="-76199"/>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948F81E0-00BA-5970-249B-1A63E34CD4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080155" y="-76199"/>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https://lh3.googleusercontent.com/7qGkaeBLtcIs1MoyMVPSzK8ZBCWRKH3oXZ5jdGcNEBBkRd22Nkf_m5JX7qfxpTf5eFYnOgD9herNMaXWUao77mkIRHOWRp5bxhb3nvhsmmfzP1eg9zALHXRAskEwgcirxmEBHtoYkopO814dtJWDKEXoo1isRGEURXk-XPJWOLRvqDeAWeMZ7pP48c1ZLBspjdaY2XPYux-l5F3AMxYunNUwRP04tBylBRuHeZHYMcagnpYaL9cSvffy0TH3eiLEX44eTTbQ7jcYp0CcW8lcrKHh_OVL8rWvAL2xjRstZaR1q1rnboi7RH5mPG8h5tHhQVP_PhIx-j3cPP4uJZc51PfYem6bB7rqEMABcoTAMm0QCO6uPnFCRwfoX4mO7Kmy78lFs8IvFZAW3g612q6-roeQvRi-jcpKS3_luCADStu3AN3AXVaZX3Y5LjRkkO1aBakkll3rMHVM0pTIJjy1oPiuvXs_FJLQoo5KMfxpZKF0yrkIhHhrKIB3qRWT9U3q6apR3XBf3RtXgkNZmkfJakuhMF2J6oD8_S1Jp-ks2BHnupk_5q-FLgYERc3xJwvYieuL7cC8RUD-do_wpwj9_j4asc85b3ybjc0elfflPzO8dgRsQE-_KbJZxtMWy4S5=w685-h948-no">
            <a:extLst>
              <a:ext uri="{FF2B5EF4-FFF2-40B4-BE49-F238E27FC236}">
                <a16:creationId xmlns:a16="http://schemas.microsoft.com/office/drawing/2014/main" id="{977EFFB7-4DFA-F293-E933-9D97C9F19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6199"/>
            <a:ext cx="4264544" cy="7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DAF461F-900E-F073-9A1F-DF7F8825D4D9}"/>
              </a:ext>
            </a:extLst>
          </p:cNvPr>
          <p:cNvGrpSpPr/>
          <p:nvPr/>
        </p:nvGrpSpPr>
        <p:grpSpPr>
          <a:xfrm>
            <a:off x="1045618" y="2243801"/>
            <a:ext cx="8577850" cy="3538629"/>
            <a:chOff x="780552" y="1155700"/>
            <a:chExt cx="10306548" cy="5703454"/>
          </a:xfrm>
        </p:grpSpPr>
        <p:sp>
          <p:nvSpPr>
            <p:cNvPr id="3" name="Rectangle 2">
              <a:extLst>
                <a:ext uri="{FF2B5EF4-FFF2-40B4-BE49-F238E27FC236}">
                  <a16:creationId xmlns:a16="http://schemas.microsoft.com/office/drawing/2014/main" id="{3FDDD731-3C46-6AE5-2024-B3743E9BEE35}"/>
                </a:ext>
              </a:extLst>
            </p:cNvPr>
            <p:cNvSpPr/>
            <p:nvPr/>
          </p:nvSpPr>
          <p:spPr>
            <a:xfrm>
              <a:off x="1261242" y="1155700"/>
              <a:ext cx="9825858" cy="5549900"/>
            </a:xfrm>
            <a:prstGeom prst="rect">
              <a:avLst/>
            </a:prstGeom>
            <a:ln>
              <a:noFill/>
            </a:ln>
          </p:spPr>
          <p:txBody>
            <a:bodyPr/>
            <a:lstStyle/>
            <a:p>
              <a:endParaRPr lang="en-CA" sz="2000"/>
            </a:p>
          </p:txBody>
        </p:sp>
        <p:sp>
          <p:nvSpPr>
            <p:cNvPr id="6" name="Freeform: Shape 5">
              <a:extLst>
                <a:ext uri="{FF2B5EF4-FFF2-40B4-BE49-F238E27FC236}">
                  <a16:creationId xmlns:a16="http://schemas.microsoft.com/office/drawing/2014/main" id="{D4049F0E-F31A-E9DA-EB51-FD19C5EF829F}"/>
                </a:ext>
              </a:extLst>
            </p:cNvPr>
            <p:cNvSpPr/>
            <p:nvPr/>
          </p:nvSpPr>
          <p:spPr>
            <a:xfrm>
              <a:off x="780552" y="1308099"/>
              <a:ext cx="3788806" cy="5549901"/>
            </a:xfrm>
            <a:custGeom>
              <a:avLst/>
              <a:gdLst>
                <a:gd name="connsiteX0" fmla="*/ 0 w 3293799"/>
                <a:gd name="connsiteY0" fmla="*/ 329380 h 5549900"/>
                <a:gd name="connsiteX1" fmla="*/ 329380 w 3293799"/>
                <a:gd name="connsiteY1" fmla="*/ 0 h 5549900"/>
                <a:gd name="connsiteX2" fmla="*/ 2964419 w 3293799"/>
                <a:gd name="connsiteY2" fmla="*/ 0 h 5549900"/>
                <a:gd name="connsiteX3" fmla="*/ 3293799 w 3293799"/>
                <a:gd name="connsiteY3" fmla="*/ 329380 h 5549900"/>
                <a:gd name="connsiteX4" fmla="*/ 3293799 w 3293799"/>
                <a:gd name="connsiteY4" fmla="*/ 5220520 h 5549900"/>
                <a:gd name="connsiteX5" fmla="*/ 2964419 w 3293799"/>
                <a:gd name="connsiteY5" fmla="*/ 5549900 h 5549900"/>
                <a:gd name="connsiteX6" fmla="*/ 329380 w 3293799"/>
                <a:gd name="connsiteY6" fmla="*/ 5549900 h 5549900"/>
                <a:gd name="connsiteX7" fmla="*/ 0 w 3293799"/>
                <a:gd name="connsiteY7" fmla="*/ 5220520 h 5549900"/>
                <a:gd name="connsiteX8" fmla="*/ 0 w 3293799"/>
                <a:gd name="connsiteY8" fmla="*/ 329380 h 55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3799" h="5549900">
                  <a:moveTo>
                    <a:pt x="0" y="329380"/>
                  </a:moveTo>
                  <a:cubicBezTo>
                    <a:pt x="0" y="147468"/>
                    <a:pt x="147468" y="0"/>
                    <a:pt x="329380" y="0"/>
                  </a:cubicBezTo>
                  <a:lnTo>
                    <a:pt x="2964419" y="0"/>
                  </a:lnTo>
                  <a:cubicBezTo>
                    <a:pt x="3146331" y="0"/>
                    <a:pt x="3293799" y="147468"/>
                    <a:pt x="3293799" y="329380"/>
                  </a:cubicBezTo>
                  <a:lnTo>
                    <a:pt x="3293799" y="5220520"/>
                  </a:lnTo>
                  <a:cubicBezTo>
                    <a:pt x="3293799" y="5402432"/>
                    <a:pt x="3146331" y="5549900"/>
                    <a:pt x="2964419" y="5549900"/>
                  </a:cubicBezTo>
                  <a:lnTo>
                    <a:pt x="329380" y="5549900"/>
                  </a:lnTo>
                  <a:cubicBezTo>
                    <a:pt x="147468" y="5549900"/>
                    <a:pt x="0" y="5402432"/>
                    <a:pt x="0" y="5220520"/>
                  </a:cubicBezTo>
                  <a:lnTo>
                    <a:pt x="0" y="329380"/>
                  </a:lnTo>
                  <a:close/>
                </a:path>
              </a:pathLst>
            </a:custGeom>
            <a:ln w="28575">
              <a:solidFill>
                <a:schemeClr val="bg2">
                  <a:lumMod val="50000"/>
                </a:schemeClr>
              </a:solidFill>
            </a:ln>
            <a:scene3d>
              <a:camera prst="orthographicFront"/>
              <a:lightRig rig="threePt" dir="t"/>
            </a:scene3d>
            <a:sp3d prstMaterial="dkEdge">
              <a:bevelT/>
            </a:sp3d>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2362200" rIns="142240" bIns="1252220" numCol="1" spcCol="1270" anchor="ctr" anchorCtr="0">
              <a:noAutofit/>
            </a:bodyPr>
            <a:lstStyle/>
            <a:p>
              <a:pPr marL="0" marR="0" lvl="0" indent="0" algn="ctr" defTabSz="914400" eaLnBrk="1" fontAlgn="auto" latinLnBrk="0" hangingPunct="1">
                <a:lnSpc>
                  <a:spcPct val="100000"/>
                </a:lnSpc>
                <a:spcBef>
                  <a:spcPct val="0"/>
                </a:spcBef>
                <a:spcAft>
                  <a:spcPts val="600"/>
                </a:spcAft>
                <a:buClrTx/>
                <a:buSzTx/>
                <a:buFontTx/>
                <a:buNone/>
                <a:tabLst/>
                <a:defRPr/>
              </a:pPr>
              <a:endParaRPr lang="en-US" sz="1000" b="1" kern="1200" dirty="0">
                <a:solidFill>
                  <a:schemeClr val="tx1">
                    <a:lumMod val="85000"/>
                    <a:lumOff val="15000"/>
                  </a:schemeClr>
                </a:solidFill>
                <a:latin typeface="+mj-lt"/>
                <a:cs typeface="Times New Roman" panose="02020603050405020304" pitchFamily="18" charset="0"/>
              </a:endParaRPr>
            </a:p>
            <a:p>
              <a:pPr marL="0" marR="0" lvl="0" indent="0" algn="ctr" defTabSz="914400" eaLnBrk="1" fontAlgn="auto" latinLnBrk="0" hangingPunct="1">
                <a:lnSpc>
                  <a:spcPct val="100000"/>
                </a:lnSpc>
                <a:spcBef>
                  <a:spcPct val="0"/>
                </a:spcBef>
                <a:spcAft>
                  <a:spcPts val="400"/>
                </a:spcAft>
                <a:buClrTx/>
                <a:buSzTx/>
                <a:buFontTx/>
                <a:buNone/>
                <a:tabLst/>
                <a:defRPr/>
              </a:pPr>
              <a:r>
                <a:rPr lang="en-US" b="1" kern="1200" dirty="0">
                  <a:solidFill>
                    <a:schemeClr val="tx1">
                      <a:lumMod val="85000"/>
                      <a:lumOff val="15000"/>
                    </a:schemeClr>
                  </a:solidFill>
                  <a:latin typeface="+mj-lt"/>
                  <a:cs typeface="Times New Roman" panose="02020603050405020304" pitchFamily="18" charset="0"/>
                </a:rPr>
                <a:t>Meghan Noseworthy (</a:t>
              </a:r>
              <a:r>
                <a:rPr lang="en-US" b="1" kern="1200" dirty="0" err="1">
                  <a:solidFill>
                    <a:schemeClr val="tx1">
                      <a:lumMod val="85000"/>
                      <a:lumOff val="15000"/>
                    </a:schemeClr>
                  </a:solidFill>
                  <a:latin typeface="+mj-lt"/>
                  <a:cs typeface="Times New Roman" panose="02020603050405020304" pitchFamily="18" charset="0"/>
                </a:rPr>
                <a:t>NRCan</a:t>
              </a:r>
              <a:r>
                <a:rPr lang="en-US" b="1" kern="1200" dirty="0">
                  <a:solidFill>
                    <a:schemeClr val="tx1">
                      <a:lumMod val="85000"/>
                      <a:lumOff val="15000"/>
                    </a:schemeClr>
                  </a:solidFill>
                  <a:latin typeface="+mj-lt"/>
                  <a:cs typeface="Times New Roman" panose="02020603050405020304" pitchFamily="18" charset="0"/>
                </a:rPr>
                <a:t>)</a:t>
              </a:r>
            </a:p>
            <a:p>
              <a:pPr marL="0" marR="0" lvl="0" indent="0" algn="ctr" defTabSz="914400" eaLnBrk="1" fontAlgn="auto" latinLnBrk="0" hangingPunct="1">
                <a:lnSpc>
                  <a:spcPct val="100000"/>
                </a:lnSpc>
                <a:spcBef>
                  <a:spcPct val="0"/>
                </a:spcBef>
                <a:spcAft>
                  <a:spcPts val="1200"/>
                </a:spcAft>
                <a:buClrTx/>
                <a:buSzTx/>
                <a:buFontTx/>
                <a:buNone/>
                <a:tabLst/>
                <a:defRPr/>
              </a:pPr>
              <a:r>
                <a:rPr lang="en-US" b="1" kern="1200" dirty="0">
                  <a:solidFill>
                    <a:schemeClr val="tx1">
                      <a:lumMod val="85000"/>
                      <a:lumOff val="15000"/>
                    </a:schemeClr>
                  </a:solidFill>
                  <a:latin typeface="+mj-lt"/>
                  <a:cs typeface="Times New Roman" panose="02020603050405020304" pitchFamily="18" charset="0"/>
                </a:rPr>
                <a:t>Eric </a:t>
              </a:r>
              <a:r>
                <a:rPr lang="en-US" b="1" kern="1200" dirty="0" err="1">
                  <a:solidFill>
                    <a:schemeClr val="tx1">
                      <a:lumMod val="85000"/>
                      <a:lumOff val="15000"/>
                    </a:schemeClr>
                  </a:solidFill>
                  <a:latin typeface="+mj-lt"/>
                  <a:cs typeface="Times New Roman" panose="02020603050405020304" pitchFamily="18" charset="0"/>
                </a:rPr>
                <a:t>Zarrazin</a:t>
              </a:r>
              <a:r>
                <a:rPr lang="en-US" b="1" kern="1200" dirty="0">
                  <a:solidFill>
                    <a:schemeClr val="tx1">
                      <a:lumMod val="85000"/>
                      <a:lumOff val="15000"/>
                    </a:schemeClr>
                  </a:solidFill>
                  <a:latin typeface="+mj-lt"/>
                  <a:cs typeface="Times New Roman" panose="02020603050405020304" pitchFamily="18" charset="0"/>
                </a:rPr>
                <a:t> (CFIA/ ACIA)</a:t>
              </a:r>
            </a:p>
            <a:p>
              <a:pPr algn="ctr" defTabSz="914400">
                <a:spcBef>
                  <a:spcPts val="600"/>
                </a:spcBef>
                <a:spcAft>
                  <a:spcPts val="200"/>
                </a:spcAft>
                <a:defRPr/>
              </a:pPr>
              <a:r>
                <a:rPr lang="en-US" b="1" dirty="0">
                  <a:solidFill>
                    <a:schemeClr val="tx1">
                      <a:lumMod val="85000"/>
                      <a:lumOff val="15000"/>
                    </a:schemeClr>
                  </a:solidFill>
                  <a:latin typeface="+mj-lt"/>
                  <a:cs typeface="Times New Roman" panose="02020603050405020304" pitchFamily="18" charset="0"/>
                </a:rPr>
                <a:t>Chuck Dentelbeck (CLSAB)</a:t>
              </a:r>
            </a:p>
            <a:p>
              <a:pPr marL="0" marR="0" lvl="0" indent="0" algn="ctr" defTabSz="914400" eaLnBrk="1" fontAlgn="auto" latinLnBrk="0" hangingPunct="1">
                <a:lnSpc>
                  <a:spcPct val="100000"/>
                </a:lnSpc>
                <a:spcBef>
                  <a:spcPct val="0"/>
                </a:spcBef>
                <a:spcAft>
                  <a:spcPts val="1200"/>
                </a:spcAft>
                <a:buClrTx/>
                <a:buSzTx/>
                <a:buFontTx/>
                <a:buNone/>
                <a:tabLst/>
                <a:defRPr/>
              </a:pPr>
              <a:r>
                <a:rPr lang="en-US" b="1" dirty="0">
                  <a:solidFill>
                    <a:schemeClr val="tx1">
                      <a:lumMod val="85000"/>
                      <a:lumOff val="15000"/>
                    </a:schemeClr>
                  </a:solidFill>
                  <a:latin typeface="+mj-lt"/>
                  <a:cs typeface="Times New Roman" panose="02020603050405020304" pitchFamily="18" charset="0"/>
                </a:rPr>
                <a:t>Adnan Uzunovic (Can Wood</a:t>
              </a:r>
              <a:r>
                <a:rPr lang="en-US" b="1" kern="1200" dirty="0">
                  <a:solidFill>
                    <a:schemeClr val="tx1">
                      <a:lumMod val="85000"/>
                      <a:lumOff val="15000"/>
                    </a:schemeClr>
                  </a:solidFill>
                  <a:latin typeface="+mj-lt"/>
                  <a:cs typeface="Times New Roman" panose="02020603050405020304" pitchFamily="18" charset="0"/>
                </a:rPr>
                <a:t>)</a:t>
              </a:r>
            </a:p>
            <a:p>
              <a:pPr marL="0" marR="0" lvl="0" indent="0" algn="ctr" defTabSz="914400" eaLnBrk="1" fontAlgn="auto" latinLnBrk="0" hangingPunct="1">
                <a:lnSpc>
                  <a:spcPct val="100000"/>
                </a:lnSpc>
                <a:spcBef>
                  <a:spcPct val="0"/>
                </a:spcBef>
                <a:spcAft>
                  <a:spcPts val="600"/>
                </a:spcAft>
                <a:buClrTx/>
                <a:buSzTx/>
                <a:buFontTx/>
                <a:buNone/>
                <a:tabLst/>
                <a:defRPr/>
              </a:pPr>
              <a:r>
                <a:rPr lang="en-US" b="1" kern="1200" dirty="0">
                  <a:solidFill>
                    <a:schemeClr val="tx1">
                      <a:lumMod val="85000"/>
                      <a:lumOff val="15000"/>
                    </a:schemeClr>
                  </a:solidFill>
                  <a:latin typeface="+mj-lt"/>
                  <a:cs typeface="Times New Roman" panose="02020603050405020304" pitchFamily="18" charset="0"/>
                </a:rPr>
                <a:t>Eric Allen (retired/ </a:t>
              </a:r>
              <a:r>
                <a:rPr lang="es-ES" b="1" kern="1200" dirty="0">
                  <a:solidFill>
                    <a:schemeClr val="tx1">
                      <a:lumMod val="85000"/>
                      <a:lumOff val="15000"/>
                    </a:schemeClr>
                  </a:solidFill>
                  <a:latin typeface="+mj-lt"/>
                  <a:cs typeface="Times New Roman" panose="02020603050405020304" pitchFamily="18" charset="0"/>
                </a:rPr>
                <a:t>jubilado</a:t>
              </a:r>
              <a:r>
                <a:rPr lang="en-US" b="1" kern="1200" dirty="0">
                  <a:solidFill>
                    <a:schemeClr val="tx1">
                      <a:lumMod val="85000"/>
                      <a:lumOff val="15000"/>
                    </a:schemeClr>
                  </a:solidFill>
                  <a:latin typeface="+mj-lt"/>
                  <a:cs typeface="Times New Roman" panose="02020603050405020304" pitchFamily="18" charset="0"/>
                </a:rPr>
                <a:t>)</a:t>
              </a:r>
            </a:p>
            <a:p>
              <a:pPr marL="0" marR="0" lvl="0" indent="0" algn="ctr" defTabSz="914400" eaLnBrk="1" fontAlgn="auto" latinLnBrk="0" hangingPunct="1">
                <a:lnSpc>
                  <a:spcPct val="100000"/>
                </a:lnSpc>
                <a:spcBef>
                  <a:spcPct val="0"/>
                </a:spcBef>
                <a:spcAft>
                  <a:spcPts val="600"/>
                </a:spcAft>
                <a:buClrTx/>
                <a:buSzTx/>
                <a:buFontTx/>
                <a:buNone/>
                <a:tabLst/>
                <a:defRPr/>
              </a:pPr>
              <a:r>
                <a:rPr lang="en-US" b="1" kern="1200" dirty="0">
                  <a:solidFill>
                    <a:schemeClr val="tx1">
                      <a:lumMod val="85000"/>
                      <a:lumOff val="15000"/>
                    </a:schemeClr>
                  </a:solidFill>
                  <a:latin typeface="+mj-lt"/>
                  <a:cs typeface="Times New Roman" panose="02020603050405020304" pitchFamily="18" charset="0"/>
                </a:rPr>
                <a:t>Canada</a:t>
              </a:r>
            </a:p>
          </p:txBody>
        </p:sp>
        <p:sp>
          <p:nvSpPr>
            <p:cNvPr id="13" name="Oval 12">
              <a:extLst>
                <a:ext uri="{FF2B5EF4-FFF2-40B4-BE49-F238E27FC236}">
                  <a16:creationId xmlns:a16="http://schemas.microsoft.com/office/drawing/2014/main" id="{EE55F434-E26A-08EB-8C92-A7E507BBD10E}"/>
                </a:ext>
              </a:extLst>
            </p:cNvPr>
            <p:cNvSpPr/>
            <p:nvPr/>
          </p:nvSpPr>
          <p:spPr>
            <a:xfrm>
              <a:off x="2082564" y="1430681"/>
              <a:ext cx="1309425" cy="1635287"/>
            </a:xfrm>
            <a:prstGeom prst="ellipse">
              <a:avLst/>
            </a:prstGeom>
            <a:blipFill>
              <a:blip r:embed="rId4" cstate="print">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rgbClr r="0" g="0" b="0"/>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txBody>
            <a:bodyPr/>
            <a:lstStyle/>
            <a:p>
              <a:endParaRPr lang="en-CA" sz="2000" dirty="0"/>
            </a:p>
          </p:txBody>
        </p:sp>
        <p:sp>
          <p:nvSpPr>
            <p:cNvPr id="14" name="Freeform: Shape 13">
              <a:extLst>
                <a:ext uri="{FF2B5EF4-FFF2-40B4-BE49-F238E27FC236}">
                  <a16:creationId xmlns:a16="http://schemas.microsoft.com/office/drawing/2014/main" id="{BDE3D53D-EBDA-E3CA-A482-DB306BECD634}"/>
                </a:ext>
              </a:extLst>
            </p:cNvPr>
            <p:cNvSpPr/>
            <p:nvPr/>
          </p:nvSpPr>
          <p:spPr>
            <a:xfrm>
              <a:off x="4770031" y="1309255"/>
              <a:ext cx="3670712" cy="5549899"/>
            </a:xfrm>
            <a:custGeom>
              <a:avLst/>
              <a:gdLst>
                <a:gd name="connsiteX0" fmla="*/ 0 w 3166536"/>
                <a:gd name="connsiteY0" fmla="*/ 316654 h 5549900"/>
                <a:gd name="connsiteX1" fmla="*/ 316654 w 3166536"/>
                <a:gd name="connsiteY1" fmla="*/ 0 h 5549900"/>
                <a:gd name="connsiteX2" fmla="*/ 2849882 w 3166536"/>
                <a:gd name="connsiteY2" fmla="*/ 0 h 5549900"/>
                <a:gd name="connsiteX3" fmla="*/ 3166536 w 3166536"/>
                <a:gd name="connsiteY3" fmla="*/ 316654 h 5549900"/>
                <a:gd name="connsiteX4" fmla="*/ 3166536 w 3166536"/>
                <a:gd name="connsiteY4" fmla="*/ 5233246 h 5549900"/>
                <a:gd name="connsiteX5" fmla="*/ 2849882 w 3166536"/>
                <a:gd name="connsiteY5" fmla="*/ 5549900 h 5549900"/>
                <a:gd name="connsiteX6" fmla="*/ 316654 w 3166536"/>
                <a:gd name="connsiteY6" fmla="*/ 5549900 h 5549900"/>
                <a:gd name="connsiteX7" fmla="*/ 0 w 3166536"/>
                <a:gd name="connsiteY7" fmla="*/ 5233246 h 5549900"/>
                <a:gd name="connsiteX8" fmla="*/ 0 w 3166536"/>
                <a:gd name="connsiteY8" fmla="*/ 316654 h 55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536" h="5549900">
                  <a:moveTo>
                    <a:pt x="0" y="316654"/>
                  </a:moveTo>
                  <a:cubicBezTo>
                    <a:pt x="0" y="141771"/>
                    <a:pt x="141771" y="0"/>
                    <a:pt x="316654" y="0"/>
                  </a:cubicBezTo>
                  <a:lnTo>
                    <a:pt x="2849882" y="0"/>
                  </a:lnTo>
                  <a:cubicBezTo>
                    <a:pt x="3024765" y="0"/>
                    <a:pt x="3166536" y="141771"/>
                    <a:pt x="3166536" y="316654"/>
                  </a:cubicBezTo>
                  <a:lnTo>
                    <a:pt x="3166536" y="5233246"/>
                  </a:lnTo>
                  <a:cubicBezTo>
                    <a:pt x="3166536" y="5408129"/>
                    <a:pt x="3024765" y="5549900"/>
                    <a:pt x="2849882" y="5549900"/>
                  </a:cubicBezTo>
                  <a:lnTo>
                    <a:pt x="316654" y="5549900"/>
                  </a:lnTo>
                  <a:cubicBezTo>
                    <a:pt x="141771" y="5549900"/>
                    <a:pt x="0" y="5408129"/>
                    <a:pt x="0" y="5233246"/>
                  </a:cubicBezTo>
                  <a:lnTo>
                    <a:pt x="0" y="316654"/>
                  </a:lnTo>
                  <a:close/>
                </a:path>
              </a:pathLst>
            </a:custGeom>
            <a:ln w="28575">
              <a:solidFill>
                <a:schemeClr val="bg2">
                  <a:lumMod val="50000"/>
                </a:schemeClr>
              </a:solidFill>
            </a:ln>
            <a:scene3d>
              <a:camera prst="orthographicFront"/>
              <a:lightRig rig="threePt" dir="t"/>
            </a:scene3d>
            <a:sp3d>
              <a:bevelT/>
            </a:sp3d>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2362200" rIns="142240" bIns="1252220" numCol="1" spcCol="1270" anchor="ctr" anchorCtr="0">
              <a:noAutofit/>
            </a:bodyPr>
            <a:lstStyle/>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Tyrone Jones (USDA - APHIS)</a:t>
              </a:r>
            </a:p>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Baode Wang (USDA - APHIS)</a:t>
              </a:r>
            </a:p>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Brad Gething (NWPCA)</a:t>
              </a:r>
            </a:p>
            <a:p>
              <a:pPr marL="0" lvl="0" indent="0" algn="ctr" defTabSz="889000">
                <a:lnSpc>
                  <a:spcPct val="90000"/>
                </a:lnSpc>
                <a:spcBef>
                  <a:spcPct val="0"/>
                </a:spcBef>
                <a:spcAft>
                  <a:spcPct val="35000"/>
                </a:spcAft>
                <a:buNone/>
              </a:pPr>
              <a:endParaRPr lang="en-US" b="1" kern="1200" dirty="0">
                <a:solidFill>
                  <a:schemeClr val="tx1">
                    <a:lumMod val="85000"/>
                    <a:lumOff val="15000"/>
                  </a:schemeClr>
                </a:solidFill>
                <a:latin typeface="+mj-lt"/>
                <a:cs typeface="Times New Roman" panose="02020603050405020304" pitchFamily="18" charset="0"/>
              </a:endParaRPr>
            </a:p>
            <a:p>
              <a:pPr marL="0" lvl="0" indent="0" algn="ctr" defTabSz="889000">
                <a:lnSpc>
                  <a:spcPct val="90000"/>
                </a:lnSpc>
                <a:spcBef>
                  <a:spcPct val="0"/>
                </a:spcBef>
                <a:spcAft>
                  <a:spcPct val="35000"/>
                </a:spcAft>
                <a:buNone/>
              </a:pPr>
              <a:endParaRPr lang="en-US" b="1" kern="1200" dirty="0">
                <a:solidFill>
                  <a:schemeClr val="tx1">
                    <a:lumMod val="85000"/>
                    <a:lumOff val="15000"/>
                  </a:schemeClr>
                </a:solidFill>
                <a:latin typeface="+mj-lt"/>
                <a:cs typeface="Times New Roman" panose="02020603050405020304" pitchFamily="18" charset="0"/>
              </a:endParaRPr>
            </a:p>
            <a:p>
              <a:pPr marL="0" lvl="0" indent="0" algn="ctr" defTabSz="889000">
                <a:lnSpc>
                  <a:spcPct val="90000"/>
                </a:lnSpc>
                <a:spcBef>
                  <a:spcPct val="0"/>
                </a:spcBef>
                <a:spcAft>
                  <a:spcPct val="35000"/>
                </a:spcAft>
                <a:buNone/>
              </a:pPr>
              <a:r>
                <a:rPr lang="en-US" sz="2000" b="1" kern="1200" dirty="0">
                  <a:solidFill>
                    <a:schemeClr val="tx1">
                      <a:lumMod val="85000"/>
                      <a:lumOff val="15000"/>
                    </a:schemeClr>
                  </a:solidFill>
                  <a:latin typeface="+mj-lt"/>
                  <a:cs typeface="Times New Roman" panose="02020603050405020304" pitchFamily="18" charset="0"/>
                </a:rPr>
                <a:t>USA</a:t>
              </a:r>
            </a:p>
          </p:txBody>
        </p:sp>
        <p:sp>
          <p:nvSpPr>
            <p:cNvPr id="15" name="Oval 14">
              <a:extLst>
                <a:ext uri="{FF2B5EF4-FFF2-40B4-BE49-F238E27FC236}">
                  <a16:creationId xmlns:a16="http://schemas.microsoft.com/office/drawing/2014/main" id="{0F08EC12-9648-5DD4-6B99-13371C1F5BDA}"/>
                </a:ext>
              </a:extLst>
            </p:cNvPr>
            <p:cNvSpPr/>
            <p:nvPr/>
          </p:nvSpPr>
          <p:spPr>
            <a:xfrm>
              <a:off x="5959039" y="1430679"/>
              <a:ext cx="1259680" cy="1635287"/>
            </a:xfrm>
            <a:prstGeom prst="ellipse">
              <a:avLst/>
            </a:prstGeom>
            <a:blipFill>
              <a:blip r:embed="rId5" cstate="email">
                <a:extLs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rgbClr r="0" g="0" b="0"/>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txBody>
            <a:bodyPr/>
            <a:lstStyle/>
            <a:p>
              <a:endParaRPr lang="en-CA" sz="2000" dirty="0"/>
            </a:p>
          </p:txBody>
        </p:sp>
      </p:grpSp>
      <p:sp>
        <p:nvSpPr>
          <p:cNvPr id="16" name="Freeform: Shape 15">
            <a:extLst>
              <a:ext uri="{FF2B5EF4-FFF2-40B4-BE49-F238E27FC236}">
                <a16:creationId xmlns:a16="http://schemas.microsoft.com/office/drawing/2014/main" id="{458CD968-0E8C-F458-8B5D-47C17955A04C}"/>
              </a:ext>
            </a:extLst>
          </p:cNvPr>
          <p:cNvSpPr/>
          <p:nvPr/>
        </p:nvSpPr>
        <p:spPr>
          <a:xfrm>
            <a:off x="7602383" y="2291077"/>
            <a:ext cx="3055030" cy="3537913"/>
          </a:xfrm>
          <a:custGeom>
            <a:avLst/>
            <a:gdLst>
              <a:gd name="connsiteX0" fmla="*/ 0 w 3166536"/>
              <a:gd name="connsiteY0" fmla="*/ 316654 h 5549900"/>
              <a:gd name="connsiteX1" fmla="*/ 316654 w 3166536"/>
              <a:gd name="connsiteY1" fmla="*/ 0 h 5549900"/>
              <a:gd name="connsiteX2" fmla="*/ 2849882 w 3166536"/>
              <a:gd name="connsiteY2" fmla="*/ 0 h 5549900"/>
              <a:gd name="connsiteX3" fmla="*/ 3166536 w 3166536"/>
              <a:gd name="connsiteY3" fmla="*/ 316654 h 5549900"/>
              <a:gd name="connsiteX4" fmla="*/ 3166536 w 3166536"/>
              <a:gd name="connsiteY4" fmla="*/ 5233246 h 5549900"/>
              <a:gd name="connsiteX5" fmla="*/ 2849882 w 3166536"/>
              <a:gd name="connsiteY5" fmla="*/ 5549900 h 5549900"/>
              <a:gd name="connsiteX6" fmla="*/ 316654 w 3166536"/>
              <a:gd name="connsiteY6" fmla="*/ 5549900 h 5549900"/>
              <a:gd name="connsiteX7" fmla="*/ 0 w 3166536"/>
              <a:gd name="connsiteY7" fmla="*/ 5233246 h 5549900"/>
              <a:gd name="connsiteX8" fmla="*/ 0 w 3166536"/>
              <a:gd name="connsiteY8" fmla="*/ 316654 h 55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536" h="5549900">
                <a:moveTo>
                  <a:pt x="0" y="316654"/>
                </a:moveTo>
                <a:cubicBezTo>
                  <a:pt x="0" y="141771"/>
                  <a:pt x="141771" y="0"/>
                  <a:pt x="316654" y="0"/>
                </a:cubicBezTo>
                <a:lnTo>
                  <a:pt x="2849882" y="0"/>
                </a:lnTo>
                <a:cubicBezTo>
                  <a:pt x="3024765" y="0"/>
                  <a:pt x="3166536" y="141771"/>
                  <a:pt x="3166536" y="316654"/>
                </a:cubicBezTo>
                <a:lnTo>
                  <a:pt x="3166536" y="5233246"/>
                </a:lnTo>
                <a:cubicBezTo>
                  <a:pt x="3166536" y="5408129"/>
                  <a:pt x="3024765" y="5549900"/>
                  <a:pt x="2849882" y="5549900"/>
                </a:cubicBezTo>
                <a:lnTo>
                  <a:pt x="316654" y="5549900"/>
                </a:lnTo>
                <a:cubicBezTo>
                  <a:pt x="141771" y="5549900"/>
                  <a:pt x="0" y="5408129"/>
                  <a:pt x="0" y="5233246"/>
                </a:cubicBezTo>
                <a:lnTo>
                  <a:pt x="0" y="316654"/>
                </a:lnTo>
                <a:close/>
              </a:path>
            </a:pathLst>
          </a:custGeom>
          <a:ln w="28575">
            <a:solidFill>
              <a:schemeClr val="bg2">
                <a:lumMod val="50000"/>
              </a:schemeClr>
            </a:solidFill>
          </a:ln>
          <a:scene3d>
            <a:camera prst="orthographicFront"/>
            <a:lightRig rig="threePt" dir="t"/>
          </a:scene3d>
          <a:sp3d>
            <a:bevelT/>
          </a:sp3d>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2362200" rIns="142240" bIns="1252220" numCol="1" spcCol="1270" anchor="ctr" anchorCtr="0">
            <a:noAutofit/>
          </a:bodyPr>
          <a:lstStyle/>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Ram</a:t>
            </a:r>
            <a:r>
              <a:rPr lang="es-ES" b="1" kern="1200" dirty="0" err="1">
                <a:solidFill>
                  <a:schemeClr val="tx1">
                    <a:lumMod val="85000"/>
                    <a:lumOff val="15000"/>
                  </a:schemeClr>
                </a:solidFill>
                <a:latin typeface="+mj-lt"/>
                <a:cs typeface="Times New Roman" panose="02020603050405020304" pitchFamily="18" charset="0"/>
              </a:rPr>
              <a:t>ón</a:t>
            </a:r>
            <a:r>
              <a:rPr lang="es-ES" b="1" kern="1200" dirty="0">
                <a:solidFill>
                  <a:schemeClr val="tx1">
                    <a:lumMod val="85000"/>
                    <a:lumOff val="15000"/>
                  </a:schemeClr>
                </a:solidFill>
                <a:latin typeface="+mj-lt"/>
                <a:cs typeface="Times New Roman" panose="02020603050405020304" pitchFamily="18" charset="0"/>
              </a:rPr>
              <a:t> Martín Barrera Mendoza </a:t>
            </a:r>
            <a:r>
              <a:rPr lang="en-US" b="1" kern="1200" dirty="0">
                <a:solidFill>
                  <a:schemeClr val="tx1">
                    <a:lumMod val="85000"/>
                    <a:lumOff val="15000"/>
                  </a:schemeClr>
                </a:solidFill>
                <a:latin typeface="+mj-lt"/>
                <a:cs typeface="Times New Roman" panose="02020603050405020304" pitchFamily="18" charset="0"/>
              </a:rPr>
              <a:t>(SEMARNAT)</a:t>
            </a:r>
          </a:p>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Nadia Denisse Rodríguez Velázquez(</a:t>
            </a:r>
            <a:r>
              <a:rPr lang="en-US" b="1" dirty="0">
                <a:solidFill>
                  <a:schemeClr val="tx1">
                    <a:lumMod val="85000"/>
                    <a:lumOff val="15000"/>
                  </a:schemeClr>
                </a:solidFill>
                <a:latin typeface="+mj-lt"/>
                <a:cs typeface="Times New Roman" panose="02020603050405020304" pitchFamily="18" charset="0"/>
              </a:rPr>
              <a:t>SEMARNAT</a:t>
            </a:r>
            <a:r>
              <a:rPr lang="en-US" b="1" kern="1200" dirty="0">
                <a:solidFill>
                  <a:schemeClr val="tx1">
                    <a:lumMod val="85000"/>
                    <a:lumOff val="15000"/>
                  </a:schemeClr>
                </a:solidFill>
                <a:latin typeface="+mj-lt"/>
                <a:cs typeface="Times New Roman" panose="02020603050405020304" pitchFamily="18" charset="0"/>
              </a:rPr>
              <a:t>)</a:t>
            </a:r>
          </a:p>
          <a:p>
            <a:pPr marL="0" lvl="0" indent="0" algn="ctr" defTabSz="889000">
              <a:lnSpc>
                <a:spcPct val="90000"/>
              </a:lnSpc>
              <a:spcBef>
                <a:spcPct val="0"/>
              </a:spcBef>
              <a:spcAft>
                <a:spcPct val="35000"/>
              </a:spcAft>
              <a:buNone/>
            </a:pPr>
            <a:endParaRPr lang="en-US" b="1" kern="1200" dirty="0">
              <a:solidFill>
                <a:schemeClr val="tx1">
                  <a:lumMod val="85000"/>
                  <a:lumOff val="15000"/>
                </a:schemeClr>
              </a:solidFill>
              <a:latin typeface="+mj-lt"/>
              <a:cs typeface="Times New Roman" panose="02020603050405020304" pitchFamily="18" charset="0"/>
            </a:endParaRPr>
          </a:p>
          <a:p>
            <a:pPr marL="0" lvl="0" indent="0" algn="ctr" defTabSz="889000">
              <a:lnSpc>
                <a:spcPct val="90000"/>
              </a:lnSpc>
              <a:spcBef>
                <a:spcPct val="0"/>
              </a:spcBef>
              <a:spcAft>
                <a:spcPct val="35000"/>
              </a:spcAft>
              <a:buNone/>
            </a:pPr>
            <a:r>
              <a:rPr lang="en-US" b="1" kern="1200" dirty="0">
                <a:solidFill>
                  <a:schemeClr val="tx1">
                    <a:lumMod val="85000"/>
                    <a:lumOff val="15000"/>
                  </a:schemeClr>
                </a:solidFill>
                <a:latin typeface="+mj-lt"/>
                <a:cs typeface="Times New Roman" panose="02020603050405020304" pitchFamily="18" charset="0"/>
              </a:rPr>
              <a:t>Mexico</a:t>
            </a:r>
          </a:p>
        </p:txBody>
      </p:sp>
      <p:pic>
        <p:nvPicPr>
          <p:cNvPr id="18" name="Picture 17">
            <a:extLst>
              <a:ext uri="{FF2B5EF4-FFF2-40B4-BE49-F238E27FC236}">
                <a16:creationId xmlns:a16="http://schemas.microsoft.com/office/drawing/2014/main" id="{43E8B5DC-4EB2-68D1-6DF1-31C837035EC7}"/>
              </a:ext>
            </a:extLst>
          </p:cNvPr>
          <p:cNvPicPr>
            <a:picLocks noChangeAspect="1"/>
          </p:cNvPicPr>
          <p:nvPr/>
        </p:nvPicPr>
        <p:blipFill>
          <a:blip r:embed="rId6">
            <a:clrChange>
              <a:clrFrom>
                <a:srgbClr val="F9F8F5"/>
              </a:clrFrom>
              <a:clrTo>
                <a:srgbClr val="F9F8F5">
                  <a:alpha val="0"/>
                </a:srgbClr>
              </a:clrTo>
            </a:clrChange>
          </a:blip>
          <a:stretch>
            <a:fillRect/>
          </a:stretch>
        </p:blipFill>
        <p:spPr>
          <a:xfrm>
            <a:off x="8234639" y="2382177"/>
            <a:ext cx="1570233" cy="1046822"/>
          </a:xfrm>
          <a:prstGeom prst="rect">
            <a:avLst/>
          </a:prstGeom>
        </p:spPr>
      </p:pic>
    </p:spTree>
    <p:extLst>
      <p:ext uri="{BB962C8B-B14F-4D97-AF65-F5344CB8AC3E}">
        <p14:creationId xmlns:p14="http://schemas.microsoft.com/office/powerpoint/2010/main" val="110108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716e223303032371000e365&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0777DF8E-249E-4BB3-96BB-9305F0A41159}"/>
</file>

<file path=customXml/itemProps2.xml><?xml version="1.0" encoding="utf-8"?>
<ds:datastoreItem xmlns:ds="http://schemas.openxmlformats.org/officeDocument/2006/customXml" ds:itemID="{0881FCB8-9310-47FA-A610-931AACEFCE3E}"/>
</file>

<file path=customXml/itemProps3.xml><?xml version="1.0" encoding="utf-8"?>
<ds:datastoreItem xmlns:ds="http://schemas.openxmlformats.org/officeDocument/2006/customXml" ds:itemID="{A0FD1061-64F6-4375-9FA0-0531729D29F3}"/>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emplate>Office Theme</Template>
  <TotalTime>22660</TotalTime>
  <Words>1150</Words>
  <Application>Microsoft Office PowerPoint</Application>
  <PresentationFormat>Widescreen</PresentationFormat>
  <Paragraphs>119</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Determining Efficacy</vt:lpstr>
      <vt:lpstr>Range of results - Lack of harmony in heat treatment used globally </vt:lpstr>
      <vt:lpstr>PowerPoint Presentation</vt:lpstr>
      <vt:lpstr>Advancement  </vt:lpstr>
      <vt:lpstr>PowerPoint Presentation</vt:lpstr>
      <vt:lpstr>PowerPoint Presentation</vt:lpstr>
      <vt:lpstr>Pending Deliverables  </vt:lpstr>
      <vt:lpstr>Dose vs Delivery</vt:lpstr>
      <vt:lpstr>   Leland Humble      Mina Raposo (Canadian Forest Service)    Sébastien Bélanger (Canadian Forest Service)    Christian Hébert (Canadian Forest Service)    Megan Gray (Canadian Foest Service)    David Furlonger (Canadian Forest Service)    Gwylim Blackburn (Canadian Forest Service)    Adnan Uzunovic (Canada Wood)   Natural Resources Canada   Canadian Food Inspection Agency   North American Plant Protection Organization    International Forestry Quarantine Research Group   </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Noseworthy, Meghan</dc:creator>
  <cp:lastModifiedBy>Brad Gething</cp:lastModifiedBy>
  <cp:revision>270</cp:revision>
  <dcterms:created xsi:type="dcterms:W3CDTF">2019-10-17T20:48:24Z</dcterms:created>
  <dcterms:modified xsi:type="dcterms:W3CDTF">2025-10-14T12:09:31Z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UNCLASSIFIED - NON CLASSIFIÉ</vt:lpwstr>
  </property>
  <property fmtid="{D5CDD505-2E9C-101B-9397-08002B2CF9AE}" pid="4" name="ContentTypeId">
    <vt:lpwstr>0x01010080DFBDAA08241146B46D0B1640CC890F</vt:lpwstr>
  </property>
  <property fmtid="{D5CDD505-2E9C-101B-9397-08002B2CF9AE}" pid="5" name="MediaServiceImageTags">
    <vt:lpwstr/>
  </property>
</Properties>
</file>