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5" r:id="rId5"/>
    <p:sldId id="268" r:id="rId6"/>
    <p:sldId id="269" r:id="rId7"/>
    <p:sldId id="270" r:id="rId8"/>
    <p:sldId id="273" r:id="rId9"/>
    <p:sldId id="274" r:id="rId10"/>
    <p:sldId id="272" r:id="rId11"/>
    <p:sldId id="275" r:id="rId12"/>
    <p:sldId id="276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86C"/>
    <a:srgbClr val="3B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82" autoAdjust="0"/>
  </p:normalViewPr>
  <p:slideViewPr>
    <p:cSldViewPr>
      <p:cViewPr varScale="1">
        <p:scale>
          <a:sx n="67" d="100"/>
          <a:sy n="67" d="100"/>
        </p:scale>
        <p:origin x="18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nso Suazo" userId="0ef55b41-83a6-4716-9517-1f59610e4109" providerId="ADAL" clId="{68F7A362-B139-4C84-9735-E8AC803B1D4F}"/>
    <pc:docChg chg="modSld">
      <pc:chgData name="Alonso Suazo" userId="0ef55b41-83a6-4716-9517-1f59610e4109" providerId="ADAL" clId="{68F7A362-B139-4C84-9735-E8AC803B1D4F}" dt="2025-10-19T13:00:01.241" v="3" actId="1035"/>
      <pc:docMkLst>
        <pc:docMk/>
      </pc:docMkLst>
      <pc:sldChg chg="modSp mod">
        <pc:chgData name="Alonso Suazo" userId="0ef55b41-83a6-4716-9517-1f59610e4109" providerId="ADAL" clId="{68F7A362-B139-4C84-9735-E8AC803B1D4F}" dt="2025-10-19T13:00:01.241" v="3" actId="1035"/>
        <pc:sldMkLst>
          <pc:docMk/>
          <pc:sldMk cId="605904039" sldId="265"/>
        </pc:sldMkLst>
        <pc:picChg chg="mod">
          <ac:chgData name="Alonso Suazo" userId="0ef55b41-83a6-4716-9517-1f59610e4109" providerId="ADAL" clId="{68F7A362-B139-4C84-9735-E8AC803B1D4F}" dt="2025-10-19T13:00:01.241" v="3" actId="1035"/>
          <ac:picMkLst>
            <pc:docMk/>
            <pc:sldMk cId="605904039" sldId="265"/>
            <ac:picMk id="17" creationId="{E7F0EFDD-EC88-1CDB-827B-59D18DB61E17}"/>
          </ac:picMkLst>
        </pc:picChg>
      </pc:sldChg>
    </pc:docChg>
  </pc:docChgLst>
  <pc:docChgLst>
    <pc:chgData name="Nedelka Marin-Martinez" userId="18629550-3c9d-4252-a615-0373b95fad7d" providerId="ADAL" clId="{AAD598E6-85F7-4ACD-98C3-23978E2FA73E}"/>
    <pc:docChg chg="modSld">
      <pc:chgData name="Nedelka Marin-Martinez" userId="18629550-3c9d-4252-a615-0373b95fad7d" providerId="ADAL" clId="{AAD598E6-85F7-4ACD-98C3-23978E2FA73E}" dt="2025-10-07T16:13:31.301" v="0" actId="1076"/>
      <pc:docMkLst>
        <pc:docMk/>
      </pc:docMkLst>
      <pc:sldChg chg="modSp mod">
        <pc:chgData name="Nedelka Marin-Martinez" userId="18629550-3c9d-4252-a615-0373b95fad7d" providerId="ADAL" clId="{AAD598E6-85F7-4ACD-98C3-23978E2FA73E}" dt="2025-10-07T16:13:31.301" v="0" actId="1076"/>
        <pc:sldMkLst>
          <pc:docMk/>
          <pc:sldMk cId="4090612526" sldId="273"/>
        </pc:sldMkLst>
        <pc:picChg chg="mod">
          <ac:chgData name="Nedelka Marin-Martinez" userId="18629550-3c9d-4252-a615-0373b95fad7d" providerId="ADAL" clId="{AAD598E6-85F7-4ACD-98C3-23978E2FA73E}" dt="2025-10-07T16:13:31.301" v="0" actId="1076"/>
          <ac:picMkLst>
            <pc:docMk/>
            <pc:sldMk cId="4090612526" sldId="273"/>
            <ac:picMk id="5" creationId="{9254EF0D-8EEB-981F-838F-56EDC9ED12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FDAD7-4ADC-4D47-A569-7FF01C89D8AF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862F9-D429-4B76-A98A-16CC3E6320B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497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14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6446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359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02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59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6515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8818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AF456-19E0-3A4E-B75A-995CF7873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AB8AF-AB3C-354A-7943-5E1860ADE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53FAB5-2190-57E2-03F6-9CACC5AB3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2CC72-CF78-CAA2-3CC9-0EFE6A89B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471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17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862F9-D429-4B76-A98A-16CC3E6320B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692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Public Affairs\Communications\PRODUCTION\Social Media and Creative Services\16-056 CFIA Common Look and Feel\Assets\Templates\Supporting Files\Power Point\Images\EN\PPT Plant E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14600" y="457200"/>
            <a:ext cx="5943600" cy="1371599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048000" y="1828799"/>
            <a:ext cx="5410200" cy="5334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126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44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33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26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672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872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445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54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4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252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64E43-6CF2-40F1-A4A5-B391E03062CD}" type="datetimeFigureOut">
              <a:rPr lang="en-CA" smtClean="0"/>
              <a:t>2025-10-19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16D2-284F-4494-A8F6-B8044F189D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17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964E43-6CF2-40F1-A4A5-B391E03062CD}" type="datetimeFigureOut">
              <a:rPr lang="en-CA" smtClean="0"/>
              <a:pPr/>
              <a:t>2025-10-19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715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715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CD16D2-284F-4494-A8F6-B8044F189D2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110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5486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RNQPs in Practice: Sharing Lessons, Challenges, and Insights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dirty="0"/>
              <a:t>Bruno Gallant, Canadian Food Inspection Agency</a:t>
            </a:r>
          </a:p>
          <a:p>
            <a:r>
              <a:rPr lang="en-CA" dirty="0"/>
              <a:t>NAPPO Annual Meeting 2025 (October 22, 2025)</a:t>
            </a:r>
          </a:p>
          <a:p>
            <a:endParaRPr lang="en-C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7F0EFDD-EC88-1CDB-827B-59D18DB61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244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59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77"/>
    </mc:Choice>
    <mc:Fallback xmlns="">
      <p:transition spd="slow" advTm="10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CFF0BEE-F695-5C47-0D2E-EADD09EE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904C0-1BEE-1305-A1E2-9F45EA2A9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dirty="0"/>
              <a:t>Lessons, Challenges, and Insights from within the NAPPO region?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95B441-1E5F-9C5C-15F3-59E8B321C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52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2"/>
    </mc:Choice>
    <mc:Fallback xmlns="">
      <p:transition spd="slow" advTm="7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8D75F-1C60-8EB6-6F53-BE519457D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140028"/>
            <a:ext cx="8534400" cy="1441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D82409D-8F1A-1334-A27D-3E41DA95A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What is an RNQP?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C0C520-028F-AC66-1B36-7E7A3AAA9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6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50"/>
    </mc:Choice>
    <mc:Fallback xmlns="">
      <p:transition spd="slow" advTm="11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B1417B-1626-C39A-AF78-07BC582A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How do </a:t>
            </a:r>
            <a:r>
              <a:rPr lang="fr-CA" dirty="0" err="1"/>
              <a:t>RNPQs</a:t>
            </a:r>
            <a:r>
              <a:rPr lang="fr-CA" dirty="0"/>
              <a:t> compare to </a:t>
            </a:r>
            <a:r>
              <a:rPr lang="fr-CA" dirty="0" err="1"/>
              <a:t>QPs</a:t>
            </a:r>
            <a:r>
              <a:rPr lang="fr-CA" dirty="0"/>
              <a:t>?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B00BD-83D4-4B83-A3BA-A1AAAD0F7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84" y="2057400"/>
            <a:ext cx="8889367" cy="22527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2D6AF5-FC96-EB81-93AA-E1D6616AE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56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30"/>
    </mc:Choice>
    <mc:Fallback xmlns="">
      <p:transition spd="slow" advTm="9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4D4CC-C5D9-9CAB-CF6A-7B2F2A438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85800"/>
            <a:ext cx="3577231" cy="505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61C7B9-F969-FBF6-7FFF-4CC298B10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914400"/>
            <a:ext cx="3577231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900A0A-8351-61F6-F692-BDCDBC6F8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4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2"/>
    </mc:Choice>
    <mc:Fallback xmlns="">
      <p:transition spd="slow" advTm="7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ECED9-FE37-FC91-571B-DC2FD05CD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02" y="195263"/>
            <a:ext cx="8018698" cy="591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54EF0D-8EEB-981F-838F-56EDC9ED1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6858000" y="47244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06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46"/>
    </mc:Choice>
    <mc:Fallback xmlns="">
      <p:transition spd="slow" advTm="8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0CF01-6EFD-FF10-1FA1-7F2BA4E9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824" y="1447800"/>
            <a:ext cx="3351576" cy="4345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0BF239-2410-CD4A-73D4-26924CF53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49CF7-1516-5C54-FEEC-75E3980F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i="1" dirty="0"/>
              <a:t>Seeds Act </a:t>
            </a:r>
            <a:r>
              <a:rPr lang="en-CA" sz="4000" dirty="0"/>
              <a:t>&amp;</a:t>
            </a:r>
            <a:r>
              <a:rPr lang="en-CA" sz="4000" i="1" dirty="0"/>
              <a:t> Regulations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CB4D65-AA77-B05D-6381-11E856D29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886200" cy="3962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000" dirty="0"/>
              <a:t>RNQPs for Seed: Weed seeds and fungi that affect the grading of certain species or crop kinds.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/>
              <a:t>RNQPs for Seed Potatoes: </a:t>
            </a:r>
            <a:r>
              <a:rPr lang="en-CA" sz="2000" dirty="0" err="1"/>
              <a:t>Viroids</a:t>
            </a:r>
            <a:r>
              <a:rPr lang="en-CA" sz="2000" dirty="0"/>
              <a:t>, viruses, phytoplasmas, bacteria, and fungi that impact the classification of seed potatoes.</a:t>
            </a:r>
          </a:p>
        </p:txBody>
      </p:sp>
    </p:spTree>
    <p:extLst>
      <p:ext uri="{BB962C8B-B14F-4D97-AF65-F5344CB8AC3E}">
        <p14:creationId xmlns:p14="http://schemas.microsoft.com/office/powerpoint/2010/main" val="10627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7"/>
    </mc:Choice>
    <mc:Fallback xmlns="">
      <p:transition spd="slow" advTm="4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09610-0B08-B847-68F9-6A6FA340F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70404-3331-9835-0310-36D15FA143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153" b="24755"/>
          <a:stretch/>
        </p:blipFill>
        <p:spPr>
          <a:xfrm>
            <a:off x="2438400" y="251832"/>
            <a:ext cx="5395524" cy="2456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4AB8C-1BDF-67DD-D723-71B03FFAB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427" y="2602151"/>
            <a:ext cx="3337546" cy="3214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0C4487-BCBB-95C5-D1D9-61D754673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292951"/>
            <a:ext cx="2792606" cy="308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D98E4B-3231-46C7-E4E8-99EE0CD5A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695" y="1905000"/>
            <a:ext cx="3042146" cy="368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2D7F71-F9DE-8FD4-90C1-F71EC083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9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7"/>
    </mc:Choice>
    <mc:Fallback xmlns="">
      <p:transition spd="slow" advTm="5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F44FE2-FE07-C754-5CB2-1B4B96FC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A" sz="4000" dirty="0" err="1"/>
              <a:t>RNQPs</a:t>
            </a:r>
            <a:r>
              <a:rPr lang="fr-CA" sz="4000" dirty="0"/>
              <a:t>: </a:t>
            </a:r>
            <a:r>
              <a:rPr lang="en-CA" sz="4000" dirty="0"/>
              <a:t>How should we approach their regulation</a:t>
            </a:r>
            <a:r>
              <a:rPr lang="fr-CA" sz="4000" dirty="0"/>
              <a:t>?</a:t>
            </a:r>
            <a:endParaRPr lang="en-CA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3A9B3-5FEF-BF73-44E9-5BC8A4C65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CA" sz="2800" dirty="0"/>
              <a:t>Initiation points (ISPM 21):</a:t>
            </a:r>
          </a:p>
          <a:p>
            <a:pPr lvl="1">
              <a:buFontTx/>
              <a:buChar char="-"/>
            </a:pPr>
            <a:r>
              <a:rPr lang="fr-CA" sz="2400" dirty="0"/>
              <a:t>Plants for </a:t>
            </a:r>
            <a:r>
              <a:rPr lang="fr-CA" sz="2400" dirty="0" err="1"/>
              <a:t>planting</a:t>
            </a:r>
            <a:r>
              <a:rPr lang="fr-CA" sz="2400" dirty="0"/>
              <a:t> as a </a:t>
            </a:r>
            <a:r>
              <a:rPr lang="fr-CA" sz="2400" dirty="0" err="1"/>
              <a:t>pathway</a:t>
            </a:r>
            <a:endParaRPr lang="fr-CA" sz="2400" dirty="0"/>
          </a:p>
          <a:p>
            <a:pPr lvl="1">
              <a:buFontTx/>
              <a:buChar char="-"/>
            </a:pPr>
            <a:r>
              <a:rPr lang="fr-CA" sz="2400" dirty="0"/>
              <a:t>Pest identification</a:t>
            </a:r>
          </a:p>
          <a:p>
            <a:pPr lvl="1">
              <a:buFontTx/>
              <a:buChar char="-"/>
            </a:pPr>
            <a:r>
              <a:rPr lang="fr-CA" sz="2400" dirty="0"/>
              <a:t>Policy </a:t>
            </a:r>
            <a:r>
              <a:rPr lang="fr-CA" sz="2400" dirty="0" err="1"/>
              <a:t>review</a:t>
            </a:r>
            <a:r>
              <a:rPr lang="fr-CA" sz="2400" dirty="0"/>
              <a:t> or </a:t>
            </a:r>
            <a:r>
              <a:rPr lang="fr-CA" sz="2400" dirty="0" err="1"/>
              <a:t>revision</a:t>
            </a:r>
            <a:endParaRPr lang="fr-CA" sz="2400" dirty="0"/>
          </a:p>
          <a:p>
            <a:pPr lvl="1">
              <a:buFontTx/>
              <a:buChar char="-"/>
            </a:pPr>
            <a:endParaRPr lang="fr-CA" sz="2400" dirty="0"/>
          </a:p>
          <a:p>
            <a:r>
              <a:rPr lang="en-CA" sz="2800" dirty="0"/>
              <a:t>EU Project (2016): Developed recommendations for an initial list of RNQPs.</a:t>
            </a:r>
          </a:p>
          <a:p>
            <a:pPr lvl="1"/>
            <a:r>
              <a:rPr lang="en-CA" sz="2400" dirty="0"/>
              <a:t>Introduced a rapid assessment methodology, including a decision tree for analysis.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3CDF72-C5D0-56F9-8808-645512C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08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48"/>
    </mc:Choice>
    <mc:Fallback xmlns="">
      <p:transition spd="slow" advTm="13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FC8D77-536C-600A-B3D1-3A2786354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81000"/>
            <a:ext cx="7239000" cy="5548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4B5EAB-A43F-DE96-5D3C-383AEEDF4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89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61"/>
    </mc:Choice>
    <mc:Fallback xmlns="">
      <p:transition spd="slow" advTm="8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d07005-8444-42b2-a841-576e386ff06a">
      <Terms xmlns="http://schemas.microsoft.com/office/infopath/2007/PartnerControls"/>
    </lcf76f155ced4ddcb4097134ff3c332f>
    <TaxCatchAll xmlns="826fa057-fb92-41d3-a05d-69389c14cff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9" ma:contentTypeDescription="Create a new document." ma:contentTypeScope="" ma:versionID="59bff8a0fa15e84811eb26df86f894a4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547236e0e5e5ee95d534b2772b9cafca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7D9106-57CC-4FB8-B6B8-AF94898AA8DF}">
  <ds:schemaRefs>
    <ds:schemaRef ds:uri="http://schemas.microsoft.com/office/2006/metadata/properties"/>
    <ds:schemaRef ds:uri="http://schemas.microsoft.com/office/infopath/2007/PartnerControls"/>
    <ds:schemaRef ds:uri="51d07005-8444-42b2-a841-576e386ff06a"/>
    <ds:schemaRef ds:uri="826fa057-fb92-41d3-a05d-69389c14cff1"/>
  </ds:schemaRefs>
</ds:datastoreItem>
</file>

<file path=customXml/itemProps2.xml><?xml version="1.0" encoding="utf-8"?>
<ds:datastoreItem xmlns:ds="http://schemas.openxmlformats.org/officeDocument/2006/customXml" ds:itemID="{8B51FF55-55AD-4E58-9EDF-95BA465624FE}"/>
</file>

<file path=customXml/itemProps3.xml><?xml version="1.0" encoding="utf-8"?>
<ds:datastoreItem xmlns:ds="http://schemas.openxmlformats.org/officeDocument/2006/customXml" ds:itemID="{61112D7D-93CC-4F45-9268-E8F7560B69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164</Words>
  <Application>Microsoft Office PowerPoint</Application>
  <PresentationFormat>On-screen Show (4:3)</PresentationFormat>
  <Paragraphs>31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RNQPs in Practice: Sharing Lessons, Challenges, and Insights</vt:lpstr>
      <vt:lpstr>What is an RNQP?</vt:lpstr>
      <vt:lpstr>How do RNPQs compare to QPs? </vt:lpstr>
      <vt:lpstr>PowerPoint Presentation</vt:lpstr>
      <vt:lpstr>PowerPoint Presentation</vt:lpstr>
      <vt:lpstr>Seeds Act &amp; Regulations</vt:lpstr>
      <vt:lpstr>PowerPoint Presentation</vt:lpstr>
      <vt:lpstr>RNQPs: How should we approach their regulation?</vt:lpstr>
      <vt:lpstr>PowerPoint Presentation</vt:lpstr>
      <vt:lpstr>Thank you</vt:lpstr>
    </vt:vector>
  </TitlesOfParts>
  <Company>AAFC-AAC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 Southern</dc:creator>
  <cp:lastModifiedBy>Alonso Suazo</cp:lastModifiedBy>
  <cp:revision>78</cp:revision>
  <dcterms:created xsi:type="dcterms:W3CDTF">2017-01-12T13:19:54Z</dcterms:created>
  <dcterms:modified xsi:type="dcterms:W3CDTF">2025-10-19T13:00:07Z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0x01010080DFBDAA08241146B46D0B1640CC890F</vt:lpwstr>
  </property>
  <property fmtid="{D5CDD505-2E9C-101B-9397-08002B2CF9AE}" pid="3" name="MediaServiceImageTags">
    <vt:lpwstr/>
  </property>
</Properties>
</file>